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71"/>
  </p:notesMasterIdLst>
  <p:handoutMasterIdLst>
    <p:handoutMasterId r:id="rId72"/>
  </p:handoutMasterIdLst>
  <p:sldIdLst>
    <p:sldId id="256" r:id="rId2"/>
    <p:sldId id="257" r:id="rId3"/>
    <p:sldId id="467" r:id="rId4"/>
    <p:sldId id="520" r:id="rId5"/>
    <p:sldId id="479" r:id="rId6"/>
    <p:sldId id="469" r:id="rId7"/>
    <p:sldId id="470" r:id="rId8"/>
    <p:sldId id="471" r:id="rId9"/>
    <p:sldId id="463" r:id="rId10"/>
    <p:sldId id="472" r:id="rId11"/>
    <p:sldId id="477" r:id="rId12"/>
    <p:sldId id="478" r:id="rId13"/>
    <p:sldId id="480" r:id="rId14"/>
    <p:sldId id="481" r:id="rId15"/>
    <p:sldId id="482" r:id="rId16"/>
    <p:sldId id="483" r:id="rId17"/>
    <p:sldId id="484" r:id="rId18"/>
    <p:sldId id="485" r:id="rId19"/>
    <p:sldId id="486" r:id="rId20"/>
    <p:sldId id="487" r:id="rId21"/>
    <p:sldId id="488" r:id="rId22"/>
    <p:sldId id="489" r:id="rId23"/>
    <p:sldId id="490" r:id="rId24"/>
    <p:sldId id="491" r:id="rId25"/>
    <p:sldId id="492" r:id="rId26"/>
    <p:sldId id="493" r:id="rId27"/>
    <p:sldId id="473" r:id="rId28"/>
    <p:sldId id="524" r:id="rId29"/>
    <p:sldId id="474" r:id="rId30"/>
    <p:sldId id="464" r:id="rId31"/>
    <p:sldId id="475" r:id="rId32"/>
    <p:sldId id="494" r:id="rId33"/>
    <p:sldId id="495" r:id="rId34"/>
    <p:sldId id="497" r:id="rId35"/>
    <p:sldId id="498" r:id="rId36"/>
    <p:sldId id="499" r:id="rId37"/>
    <p:sldId id="500" r:id="rId38"/>
    <p:sldId id="501" r:id="rId39"/>
    <p:sldId id="502" r:id="rId40"/>
    <p:sldId id="518" r:id="rId41"/>
    <p:sldId id="532" r:id="rId42"/>
    <p:sldId id="522" r:id="rId43"/>
    <p:sldId id="503" r:id="rId44"/>
    <p:sldId id="515" r:id="rId45"/>
    <p:sldId id="517" r:id="rId46"/>
    <p:sldId id="531" r:id="rId47"/>
    <p:sldId id="521" r:id="rId48"/>
    <p:sldId id="530" r:id="rId49"/>
    <p:sldId id="508" r:id="rId50"/>
    <p:sldId id="516" r:id="rId51"/>
    <p:sldId id="525" r:id="rId52"/>
    <p:sldId id="513" r:id="rId53"/>
    <p:sldId id="514" r:id="rId54"/>
    <p:sldId id="526" r:id="rId55"/>
    <p:sldId id="512" r:id="rId56"/>
    <p:sldId id="527" r:id="rId57"/>
    <p:sldId id="511" r:id="rId58"/>
    <p:sldId id="528" r:id="rId59"/>
    <p:sldId id="510" r:id="rId60"/>
    <p:sldId id="509" r:id="rId61"/>
    <p:sldId id="529" r:id="rId62"/>
    <p:sldId id="507" r:id="rId63"/>
    <p:sldId id="504" r:id="rId64"/>
    <p:sldId id="506" r:id="rId65"/>
    <p:sldId id="505" r:id="rId66"/>
    <p:sldId id="523" r:id="rId67"/>
    <p:sldId id="465" r:id="rId68"/>
    <p:sldId id="476" r:id="rId69"/>
    <p:sldId id="300" r:id="rId70"/>
  </p:sldIdLst>
  <p:sldSz cx="9144000" cy="6858000" type="screen4x3"/>
  <p:notesSz cx="9926638" cy="6797675"/>
  <p:defaultTextStyle>
    <a:defPPr>
      <a:defRPr lang="zh-CN"/>
    </a:defPPr>
    <a:lvl1pPr algn="l" rtl="0" fontAlgn="base">
      <a:spcBef>
        <a:spcPct val="0"/>
      </a:spcBef>
      <a:spcAft>
        <a:spcPct val="0"/>
      </a:spcAft>
      <a:defRPr b="1" kern="1200">
        <a:solidFill>
          <a:schemeClr val="tx1"/>
        </a:solidFill>
        <a:latin typeface="Verdana" pitchFamily="34" charset="0"/>
        <a:ea typeface="宋体" charset="-122"/>
        <a:cs typeface="+mn-cs"/>
      </a:defRPr>
    </a:lvl1pPr>
    <a:lvl2pPr marL="457200" algn="l" rtl="0" fontAlgn="base">
      <a:spcBef>
        <a:spcPct val="0"/>
      </a:spcBef>
      <a:spcAft>
        <a:spcPct val="0"/>
      </a:spcAft>
      <a:defRPr b="1" kern="1200">
        <a:solidFill>
          <a:schemeClr val="tx1"/>
        </a:solidFill>
        <a:latin typeface="Verdana" pitchFamily="34" charset="0"/>
        <a:ea typeface="宋体" charset="-122"/>
        <a:cs typeface="+mn-cs"/>
      </a:defRPr>
    </a:lvl2pPr>
    <a:lvl3pPr marL="914400" algn="l" rtl="0" fontAlgn="base">
      <a:spcBef>
        <a:spcPct val="0"/>
      </a:spcBef>
      <a:spcAft>
        <a:spcPct val="0"/>
      </a:spcAft>
      <a:defRPr b="1" kern="1200">
        <a:solidFill>
          <a:schemeClr val="tx1"/>
        </a:solidFill>
        <a:latin typeface="Verdana" pitchFamily="34" charset="0"/>
        <a:ea typeface="宋体" charset="-122"/>
        <a:cs typeface="+mn-cs"/>
      </a:defRPr>
    </a:lvl3pPr>
    <a:lvl4pPr marL="1371600" algn="l" rtl="0" fontAlgn="base">
      <a:spcBef>
        <a:spcPct val="0"/>
      </a:spcBef>
      <a:spcAft>
        <a:spcPct val="0"/>
      </a:spcAft>
      <a:defRPr b="1" kern="1200">
        <a:solidFill>
          <a:schemeClr val="tx1"/>
        </a:solidFill>
        <a:latin typeface="Verdana" pitchFamily="34" charset="0"/>
        <a:ea typeface="宋体" charset="-122"/>
        <a:cs typeface="+mn-cs"/>
      </a:defRPr>
    </a:lvl4pPr>
    <a:lvl5pPr marL="1828800" algn="l" rtl="0" fontAlgn="base">
      <a:spcBef>
        <a:spcPct val="0"/>
      </a:spcBef>
      <a:spcAft>
        <a:spcPct val="0"/>
      </a:spcAft>
      <a:defRPr b="1" kern="1200">
        <a:solidFill>
          <a:schemeClr val="tx1"/>
        </a:solidFill>
        <a:latin typeface="Verdana" pitchFamily="34" charset="0"/>
        <a:ea typeface="宋体" charset="-122"/>
        <a:cs typeface="+mn-cs"/>
      </a:defRPr>
    </a:lvl5pPr>
    <a:lvl6pPr marL="2286000" algn="l" defTabSz="914400" rtl="0" eaLnBrk="1" latinLnBrk="0" hangingPunct="1">
      <a:defRPr b="1" kern="1200">
        <a:solidFill>
          <a:schemeClr val="tx1"/>
        </a:solidFill>
        <a:latin typeface="Verdana" pitchFamily="34" charset="0"/>
        <a:ea typeface="宋体" charset="-122"/>
        <a:cs typeface="+mn-cs"/>
      </a:defRPr>
    </a:lvl6pPr>
    <a:lvl7pPr marL="2743200" algn="l" defTabSz="914400" rtl="0" eaLnBrk="1" latinLnBrk="0" hangingPunct="1">
      <a:defRPr b="1" kern="1200">
        <a:solidFill>
          <a:schemeClr val="tx1"/>
        </a:solidFill>
        <a:latin typeface="Verdana" pitchFamily="34" charset="0"/>
        <a:ea typeface="宋体" charset="-122"/>
        <a:cs typeface="+mn-cs"/>
      </a:defRPr>
    </a:lvl7pPr>
    <a:lvl8pPr marL="3200400" algn="l" defTabSz="914400" rtl="0" eaLnBrk="1" latinLnBrk="0" hangingPunct="1">
      <a:defRPr b="1" kern="1200">
        <a:solidFill>
          <a:schemeClr val="tx1"/>
        </a:solidFill>
        <a:latin typeface="Verdana" pitchFamily="34" charset="0"/>
        <a:ea typeface="宋体" charset="-122"/>
        <a:cs typeface="+mn-cs"/>
      </a:defRPr>
    </a:lvl8pPr>
    <a:lvl9pPr marL="3657600" algn="l" defTabSz="914400" rtl="0" eaLnBrk="1" latinLnBrk="0" hangingPunct="1">
      <a:defRPr b="1" kern="1200">
        <a:solidFill>
          <a:schemeClr val="tx1"/>
        </a:solidFill>
        <a:latin typeface="Verdana" pitchFamily="34"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CC4204"/>
    <a:srgbClr val="FF9900"/>
    <a:srgbClr val="3399FF"/>
    <a:srgbClr val="0033CC"/>
    <a:srgbClr val="000000"/>
    <a:srgbClr val="C82E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86496" autoAdjust="0"/>
  </p:normalViewPr>
  <p:slideViewPr>
    <p:cSldViewPr>
      <p:cViewPr varScale="1">
        <p:scale>
          <a:sx n="72" d="100"/>
          <a:sy n="72" d="100"/>
        </p:scale>
        <p:origin x="432" y="78"/>
      </p:cViewPr>
      <p:guideLst>
        <p:guide orient="horz" pos="2160"/>
        <p:guide pos="2880"/>
      </p:guideLst>
    </p:cSldViewPr>
  </p:slideViewPr>
  <p:outlineViewPr>
    <p:cViewPr>
      <p:scale>
        <a:sx n="33" d="100"/>
        <a:sy n="33" d="100"/>
      </p:scale>
      <p:origin x="0" y="13062"/>
    </p:cViewPr>
  </p:outlineViewPr>
  <p:notesTextViewPr>
    <p:cViewPr>
      <p:scale>
        <a:sx n="100" d="100"/>
        <a:sy n="100" d="100"/>
      </p:scale>
      <p:origin x="0" y="0"/>
    </p:cViewPr>
  </p:notesTextViewPr>
  <p:sorterViewPr>
    <p:cViewPr>
      <p:scale>
        <a:sx n="66" d="100"/>
        <a:sy n="66" d="100"/>
      </p:scale>
      <p:origin x="0" y="8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6076E-76B4-4197-A2DB-032E06C7F02B}" type="doc">
      <dgm:prSet loTypeId="urn:microsoft.com/office/officeart/2005/8/layout/cycle3" loCatId="cycle" qsTypeId="urn:microsoft.com/office/officeart/2005/8/quickstyle/simple5" qsCatId="simple" csTypeId="urn:microsoft.com/office/officeart/2005/8/colors/colorful1#1" csCatId="colorful" phldr="1"/>
      <dgm:spPr/>
      <dgm:t>
        <a:bodyPr/>
        <a:lstStyle/>
        <a:p>
          <a:endParaRPr lang="zh-CN" altLang="en-US"/>
        </a:p>
      </dgm:t>
    </dgm:pt>
    <dgm:pt modelId="{7DE1D40C-6492-498A-9653-014A4D90B2B3}">
      <dgm:prSet custT="1"/>
      <dgm:spPr/>
      <dgm:t>
        <a:bodyPr/>
        <a:lstStyle/>
        <a:p>
          <a:pPr rtl="0"/>
          <a:r>
            <a:rPr lang="zh-CN" altLang="en-US" sz="1200" dirty="0" smtClean="0">
              <a:solidFill>
                <a:schemeClr val="bg1"/>
              </a:solidFill>
              <a:latin typeface="微软雅黑" pitchFamily="34" charset="-122"/>
              <a:ea typeface="微软雅黑" pitchFamily="34" charset="-122"/>
            </a:rPr>
            <a:t>形成管理中心领导的三级服务架构</a:t>
          </a:r>
          <a:endParaRPr lang="zh-CN" altLang="en-US" sz="1200" dirty="0">
            <a:solidFill>
              <a:schemeClr val="bg1"/>
            </a:solidFill>
            <a:latin typeface="微软雅黑" pitchFamily="34" charset="-122"/>
            <a:ea typeface="微软雅黑" pitchFamily="34" charset="-122"/>
          </a:endParaRPr>
        </a:p>
      </dgm:t>
    </dgm:pt>
    <dgm:pt modelId="{41887D0F-2D11-4482-866C-46DA346AFD0C}" type="parTrans" cxnId="{F49F25B9-8165-4942-957E-898BE5002F40}">
      <dgm:prSet/>
      <dgm:spPr/>
      <dgm:t>
        <a:bodyPr/>
        <a:lstStyle/>
        <a:p>
          <a:endParaRPr lang="zh-CN" altLang="en-US" sz="1600">
            <a:solidFill>
              <a:schemeClr val="bg1"/>
            </a:solidFill>
          </a:endParaRPr>
        </a:p>
      </dgm:t>
    </dgm:pt>
    <dgm:pt modelId="{333F745D-A1CD-4C19-846C-B0AFDA9B4259}" type="sibTrans" cxnId="{F49F25B9-8165-4942-957E-898BE5002F40}">
      <dgm:prSet/>
      <dgm:spPr/>
      <dgm:t>
        <a:bodyPr/>
        <a:lstStyle/>
        <a:p>
          <a:endParaRPr lang="zh-CN" altLang="en-US" sz="1200">
            <a:solidFill>
              <a:schemeClr val="bg1"/>
            </a:solidFill>
            <a:latin typeface="微软雅黑" pitchFamily="34" charset="-122"/>
            <a:ea typeface="微软雅黑" pitchFamily="34" charset="-122"/>
          </a:endParaRPr>
        </a:p>
      </dgm:t>
    </dgm:pt>
    <dgm:pt modelId="{EE9B4155-91E8-472C-8D82-8982ACB9D21B}">
      <dgm:prSet custT="1"/>
      <dgm:spPr/>
      <dgm:t>
        <a:bodyPr/>
        <a:lstStyle/>
        <a:p>
          <a:pPr rtl="0"/>
          <a:r>
            <a:rPr lang="zh-CN" altLang="en-US" sz="1200" dirty="0" smtClean="0">
              <a:solidFill>
                <a:schemeClr val="bg1"/>
              </a:solidFill>
              <a:latin typeface="微软雅黑" pitchFamily="34" charset="-122"/>
              <a:ea typeface="微软雅黑" pitchFamily="34" charset="-122"/>
            </a:rPr>
            <a:t>机构库模式的资源分布服务系统 </a:t>
          </a:r>
          <a:endParaRPr lang="zh-CN" altLang="en-US" sz="1200" dirty="0">
            <a:solidFill>
              <a:schemeClr val="bg1"/>
            </a:solidFill>
            <a:latin typeface="微软雅黑" pitchFamily="34" charset="-122"/>
            <a:ea typeface="微软雅黑" pitchFamily="34" charset="-122"/>
          </a:endParaRPr>
        </a:p>
      </dgm:t>
    </dgm:pt>
    <dgm:pt modelId="{C8E3634C-0189-40FA-A508-1F8A0873CF84}" type="parTrans" cxnId="{3F959101-D696-4119-96BD-D4FFCC8FC03F}">
      <dgm:prSet/>
      <dgm:spPr/>
      <dgm:t>
        <a:bodyPr/>
        <a:lstStyle/>
        <a:p>
          <a:endParaRPr lang="zh-CN" altLang="en-US" sz="1600">
            <a:solidFill>
              <a:schemeClr val="bg1"/>
            </a:solidFill>
          </a:endParaRPr>
        </a:p>
      </dgm:t>
    </dgm:pt>
    <dgm:pt modelId="{AA078342-31DC-4802-896C-9989CC323593}" type="sibTrans" cxnId="{3F959101-D696-4119-96BD-D4FFCC8FC03F}">
      <dgm:prSet/>
      <dgm:spPr/>
      <dgm:t>
        <a:bodyPr/>
        <a:lstStyle/>
        <a:p>
          <a:endParaRPr lang="zh-CN" altLang="en-US" sz="1600">
            <a:solidFill>
              <a:schemeClr val="bg1"/>
            </a:solidFill>
          </a:endParaRPr>
        </a:p>
      </dgm:t>
    </dgm:pt>
    <dgm:pt modelId="{A05A2110-F724-4F3F-B115-916FB68A98F0}">
      <dgm:prSet custT="1"/>
      <dgm:spPr/>
      <dgm:t>
        <a:bodyPr/>
        <a:lstStyle/>
        <a:p>
          <a:pPr rtl="0"/>
          <a:r>
            <a:rPr lang="zh-CN" sz="1200" dirty="0" smtClean="0">
              <a:solidFill>
                <a:schemeClr val="bg1"/>
              </a:solidFill>
              <a:latin typeface="微软雅黑" pitchFamily="34" charset="-122"/>
              <a:ea typeface="微软雅黑" pitchFamily="34" charset="-122"/>
            </a:rPr>
            <a:t>多维度知识标引体系</a:t>
          </a:r>
          <a:endParaRPr lang="zh-CN" altLang="en-US" sz="1200" dirty="0">
            <a:solidFill>
              <a:schemeClr val="bg1"/>
            </a:solidFill>
            <a:latin typeface="微软雅黑" pitchFamily="34" charset="-122"/>
            <a:ea typeface="微软雅黑" pitchFamily="34" charset="-122"/>
          </a:endParaRPr>
        </a:p>
      </dgm:t>
    </dgm:pt>
    <dgm:pt modelId="{B9C06F11-3E88-4E93-B299-38C3FE9ACDBA}" type="parTrans" cxnId="{4969AED6-F836-401A-9967-D7B345D06821}">
      <dgm:prSet/>
      <dgm:spPr/>
      <dgm:t>
        <a:bodyPr/>
        <a:lstStyle/>
        <a:p>
          <a:endParaRPr lang="zh-CN" altLang="en-US" sz="1600">
            <a:solidFill>
              <a:schemeClr val="bg1"/>
            </a:solidFill>
          </a:endParaRPr>
        </a:p>
      </dgm:t>
    </dgm:pt>
    <dgm:pt modelId="{70E79627-E550-4407-ADBB-DBCA9D88AB9D}" type="sibTrans" cxnId="{4969AED6-F836-401A-9967-D7B345D06821}">
      <dgm:prSet/>
      <dgm:spPr/>
      <dgm:t>
        <a:bodyPr/>
        <a:lstStyle/>
        <a:p>
          <a:endParaRPr lang="zh-CN" altLang="en-US" sz="1600">
            <a:solidFill>
              <a:schemeClr val="bg1"/>
            </a:solidFill>
          </a:endParaRPr>
        </a:p>
      </dgm:t>
    </dgm:pt>
    <dgm:pt modelId="{C197B90D-A8D6-4BA5-86E0-75D750EF2EE8}">
      <dgm:prSet custT="1"/>
      <dgm:spPr/>
      <dgm:t>
        <a:bodyPr/>
        <a:lstStyle/>
        <a:p>
          <a:pPr rtl="0"/>
          <a:r>
            <a:rPr lang="zh-CN" altLang="en-US" sz="1200" dirty="0" smtClean="0">
              <a:solidFill>
                <a:schemeClr val="bg1"/>
              </a:solidFill>
              <a:latin typeface="微软雅黑" pitchFamily="34" charset="-122"/>
              <a:ea typeface="微软雅黑" pitchFamily="34" charset="-122"/>
            </a:rPr>
            <a:t>数字图书馆评估系统 </a:t>
          </a:r>
          <a:endParaRPr lang="zh-CN" altLang="en-US" sz="1200" dirty="0">
            <a:solidFill>
              <a:schemeClr val="bg1"/>
            </a:solidFill>
            <a:latin typeface="微软雅黑" pitchFamily="34" charset="-122"/>
            <a:ea typeface="微软雅黑" pitchFamily="34" charset="-122"/>
          </a:endParaRPr>
        </a:p>
      </dgm:t>
    </dgm:pt>
    <dgm:pt modelId="{074B7B9B-8181-4A90-BAC9-0B8D5505DF85}" type="parTrans" cxnId="{64EEB617-78D0-45D3-B718-30D86CF9D725}">
      <dgm:prSet/>
      <dgm:spPr/>
      <dgm:t>
        <a:bodyPr/>
        <a:lstStyle/>
        <a:p>
          <a:endParaRPr lang="zh-CN" altLang="en-US" sz="1600">
            <a:solidFill>
              <a:schemeClr val="bg1"/>
            </a:solidFill>
          </a:endParaRPr>
        </a:p>
      </dgm:t>
    </dgm:pt>
    <dgm:pt modelId="{E4564A1C-4E34-4F1B-B4FE-E4E8B230B12A}" type="sibTrans" cxnId="{64EEB617-78D0-45D3-B718-30D86CF9D725}">
      <dgm:prSet/>
      <dgm:spPr/>
      <dgm:t>
        <a:bodyPr/>
        <a:lstStyle/>
        <a:p>
          <a:endParaRPr lang="zh-CN" altLang="en-US" sz="1600">
            <a:solidFill>
              <a:schemeClr val="bg1"/>
            </a:solidFill>
          </a:endParaRPr>
        </a:p>
      </dgm:t>
    </dgm:pt>
    <dgm:pt modelId="{8B0BF683-7766-4A49-B63C-3DEF65304BD4}">
      <dgm:prSet custT="1"/>
      <dgm:spPr/>
      <dgm:t>
        <a:bodyPr/>
        <a:lstStyle/>
        <a:p>
          <a:pPr rtl="0"/>
          <a:r>
            <a:rPr lang="zh-CN" altLang="en-US" sz="1200" dirty="0" smtClean="0">
              <a:solidFill>
                <a:schemeClr val="bg1"/>
              </a:solidFill>
              <a:latin typeface="微软雅黑" pitchFamily="34" charset="-122"/>
              <a:ea typeface="微软雅黑" pitchFamily="34" charset="-122"/>
            </a:rPr>
            <a:t>积极寻求知识产权解决方案</a:t>
          </a:r>
          <a:endParaRPr lang="zh-CN" altLang="en-US" sz="1200" dirty="0">
            <a:solidFill>
              <a:schemeClr val="bg1"/>
            </a:solidFill>
            <a:latin typeface="微软雅黑" pitchFamily="34" charset="-122"/>
            <a:ea typeface="微软雅黑" pitchFamily="34" charset="-122"/>
          </a:endParaRPr>
        </a:p>
      </dgm:t>
    </dgm:pt>
    <dgm:pt modelId="{E4EAC5F2-B1B4-427E-8B48-76B82A729449}" type="parTrans" cxnId="{E345D481-A357-4B8E-BB9F-B8C66DB0197C}">
      <dgm:prSet/>
      <dgm:spPr/>
      <dgm:t>
        <a:bodyPr/>
        <a:lstStyle/>
        <a:p>
          <a:endParaRPr lang="zh-CN" altLang="en-US" sz="1600">
            <a:solidFill>
              <a:schemeClr val="bg1"/>
            </a:solidFill>
          </a:endParaRPr>
        </a:p>
      </dgm:t>
    </dgm:pt>
    <dgm:pt modelId="{46F065B8-CE63-4CA7-BBB0-74DCA84DDF4E}" type="sibTrans" cxnId="{E345D481-A357-4B8E-BB9F-B8C66DB0197C}">
      <dgm:prSet/>
      <dgm:spPr/>
      <dgm:t>
        <a:bodyPr/>
        <a:lstStyle/>
        <a:p>
          <a:endParaRPr lang="zh-CN" altLang="en-US" sz="1600">
            <a:solidFill>
              <a:schemeClr val="bg1"/>
            </a:solidFill>
          </a:endParaRPr>
        </a:p>
      </dgm:t>
    </dgm:pt>
    <dgm:pt modelId="{2E3F9CF7-8F78-4F1F-B883-214890D48E32}">
      <dgm:prSet custT="1"/>
      <dgm:spPr/>
      <dgm:t>
        <a:bodyPr/>
        <a:lstStyle/>
        <a:p>
          <a:pPr rtl="0"/>
          <a:r>
            <a:rPr lang="zh-CN" altLang="en-US" sz="1200" dirty="0" smtClean="0">
              <a:solidFill>
                <a:schemeClr val="bg1"/>
              </a:solidFill>
              <a:latin typeface="微软雅黑" pitchFamily="34" charset="-122"/>
              <a:ea typeface="微软雅黑" pitchFamily="34" charset="-122"/>
            </a:rPr>
            <a:t>读者服务协同工作平台 </a:t>
          </a:r>
          <a:endParaRPr lang="zh-CN" altLang="en-US" sz="1200" dirty="0">
            <a:solidFill>
              <a:schemeClr val="bg1"/>
            </a:solidFill>
            <a:latin typeface="微软雅黑" pitchFamily="34" charset="-122"/>
            <a:ea typeface="微软雅黑" pitchFamily="34" charset="-122"/>
          </a:endParaRPr>
        </a:p>
      </dgm:t>
    </dgm:pt>
    <dgm:pt modelId="{60459496-ECEF-49ED-A71B-A4BE4E04088C}" type="parTrans" cxnId="{65624E03-F06E-4E28-91A2-E92C4665965F}">
      <dgm:prSet/>
      <dgm:spPr/>
      <dgm:t>
        <a:bodyPr/>
        <a:lstStyle/>
        <a:p>
          <a:endParaRPr lang="zh-CN" altLang="en-US" sz="1600">
            <a:solidFill>
              <a:schemeClr val="bg1"/>
            </a:solidFill>
          </a:endParaRPr>
        </a:p>
      </dgm:t>
    </dgm:pt>
    <dgm:pt modelId="{20F93934-2FFE-412B-81CB-2E6C78C5002F}" type="sibTrans" cxnId="{65624E03-F06E-4E28-91A2-E92C4665965F}">
      <dgm:prSet/>
      <dgm:spPr/>
      <dgm:t>
        <a:bodyPr/>
        <a:lstStyle/>
        <a:p>
          <a:endParaRPr lang="zh-CN" altLang="en-US" sz="1600">
            <a:solidFill>
              <a:schemeClr val="bg1"/>
            </a:solidFill>
          </a:endParaRPr>
        </a:p>
      </dgm:t>
    </dgm:pt>
    <dgm:pt modelId="{A2075155-BD6C-4029-A850-48C995B5465C}" type="pres">
      <dgm:prSet presAssocID="{0916076E-76B4-4197-A2DB-032E06C7F02B}" presName="Name0" presStyleCnt="0">
        <dgm:presLayoutVars>
          <dgm:dir/>
          <dgm:resizeHandles val="exact"/>
        </dgm:presLayoutVars>
      </dgm:prSet>
      <dgm:spPr/>
      <dgm:t>
        <a:bodyPr/>
        <a:lstStyle/>
        <a:p>
          <a:endParaRPr lang="zh-CN" altLang="en-US"/>
        </a:p>
      </dgm:t>
    </dgm:pt>
    <dgm:pt modelId="{B010C421-5898-4C4A-A80C-0920AEDD589B}" type="pres">
      <dgm:prSet presAssocID="{0916076E-76B4-4197-A2DB-032E06C7F02B}" presName="cycle" presStyleCnt="0"/>
      <dgm:spPr/>
    </dgm:pt>
    <dgm:pt modelId="{3378E015-2B69-4786-BD35-E1BA8B77BA01}" type="pres">
      <dgm:prSet presAssocID="{7DE1D40C-6492-498A-9653-014A4D90B2B3}" presName="nodeFirstNode" presStyleLbl="node1" presStyleIdx="0" presStyleCnt="6" custScaleX="111268" custRadScaleRad="97626">
        <dgm:presLayoutVars>
          <dgm:bulletEnabled val="1"/>
        </dgm:presLayoutVars>
      </dgm:prSet>
      <dgm:spPr/>
      <dgm:t>
        <a:bodyPr/>
        <a:lstStyle/>
        <a:p>
          <a:endParaRPr lang="zh-CN" altLang="en-US"/>
        </a:p>
      </dgm:t>
    </dgm:pt>
    <dgm:pt modelId="{C468F94B-B824-4EDE-9DD1-593F7915A60E}" type="pres">
      <dgm:prSet presAssocID="{333F745D-A1CD-4C19-846C-B0AFDA9B4259}" presName="sibTransFirstNode" presStyleLbl="bgShp" presStyleIdx="0" presStyleCnt="1"/>
      <dgm:spPr/>
      <dgm:t>
        <a:bodyPr/>
        <a:lstStyle/>
        <a:p>
          <a:endParaRPr lang="zh-CN" altLang="en-US"/>
        </a:p>
      </dgm:t>
    </dgm:pt>
    <dgm:pt modelId="{23CB6C7C-5450-41E4-AE3E-F96612CA47E7}" type="pres">
      <dgm:prSet presAssocID="{EE9B4155-91E8-472C-8D82-8982ACB9D21B}" presName="nodeFollowingNodes" presStyleLbl="node1" presStyleIdx="1" presStyleCnt="6" custRadScaleRad="92805" custRadScaleInc="12952">
        <dgm:presLayoutVars>
          <dgm:bulletEnabled val="1"/>
        </dgm:presLayoutVars>
      </dgm:prSet>
      <dgm:spPr/>
      <dgm:t>
        <a:bodyPr/>
        <a:lstStyle/>
        <a:p>
          <a:endParaRPr lang="zh-CN" altLang="en-US"/>
        </a:p>
      </dgm:t>
    </dgm:pt>
    <dgm:pt modelId="{5942711D-98DB-4C7C-BD87-90D310082251}" type="pres">
      <dgm:prSet presAssocID="{A05A2110-F724-4F3F-B115-916FB68A98F0}" presName="nodeFollowingNodes" presStyleLbl="node1" presStyleIdx="2" presStyleCnt="6" custRadScaleRad="94377" custRadScaleInc="-8828">
        <dgm:presLayoutVars>
          <dgm:bulletEnabled val="1"/>
        </dgm:presLayoutVars>
      </dgm:prSet>
      <dgm:spPr/>
      <dgm:t>
        <a:bodyPr/>
        <a:lstStyle/>
        <a:p>
          <a:endParaRPr lang="zh-CN" altLang="en-US"/>
        </a:p>
      </dgm:t>
    </dgm:pt>
    <dgm:pt modelId="{D6DFE73A-0498-4796-8F28-B4A37B6CFED8}" type="pres">
      <dgm:prSet presAssocID="{C197B90D-A8D6-4BA5-86E0-75D750EF2EE8}" presName="nodeFollowingNodes" presStyleLbl="node1" presStyleIdx="3" presStyleCnt="6" custScaleX="120943" custRadScaleRad="97626">
        <dgm:presLayoutVars>
          <dgm:bulletEnabled val="1"/>
        </dgm:presLayoutVars>
      </dgm:prSet>
      <dgm:spPr/>
      <dgm:t>
        <a:bodyPr/>
        <a:lstStyle/>
        <a:p>
          <a:endParaRPr lang="zh-CN" altLang="en-US"/>
        </a:p>
      </dgm:t>
    </dgm:pt>
    <dgm:pt modelId="{43DE8D25-3430-414C-8897-758B5B5A5AC7}" type="pres">
      <dgm:prSet presAssocID="{8B0BF683-7766-4A49-B63C-3DEF65304BD4}" presName="nodeFollowingNodes" presStyleLbl="node1" presStyleIdx="4" presStyleCnt="6" custRadScaleRad="95655" custRadScaleInc="9535">
        <dgm:presLayoutVars>
          <dgm:bulletEnabled val="1"/>
        </dgm:presLayoutVars>
      </dgm:prSet>
      <dgm:spPr/>
      <dgm:t>
        <a:bodyPr/>
        <a:lstStyle/>
        <a:p>
          <a:endParaRPr lang="zh-CN" altLang="en-US"/>
        </a:p>
      </dgm:t>
    </dgm:pt>
    <dgm:pt modelId="{FE9639F1-6395-4369-AE5C-8BEA4A37C610}" type="pres">
      <dgm:prSet presAssocID="{2E3F9CF7-8F78-4F1F-B883-214890D48E32}" presName="nodeFollowingNodes" presStyleLbl="node1" presStyleIdx="5" presStyleCnt="6" custRadScaleRad="94105" custRadScaleInc="-13616">
        <dgm:presLayoutVars>
          <dgm:bulletEnabled val="1"/>
        </dgm:presLayoutVars>
      </dgm:prSet>
      <dgm:spPr/>
      <dgm:t>
        <a:bodyPr/>
        <a:lstStyle/>
        <a:p>
          <a:endParaRPr lang="zh-CN" altLang="en-US"/>
        </a:p>
      </dgm:t>
    </dgm:pt>
  </dgm:ptLst>
  <dgm:cxnLst>
    <dgm:cxn modelId="{7408B230-A68C-411E-8716-A84B9F01FA04}" type="presOf" srcId="{7DE1D40C-6492-498A-9653-014A4D90B2B3}" destId="{3378E015-2B69-4786-BD35-E1BA8B77BA01}" srcOrd="0" destOrd="0" presId="urn:microsoft.com/office/officeart/2005/8/layout/cycle3"/>
    <dgm:cxn modelId="{4969AED6-F836-401A-9967-D7B345D06821}" srcId="{0916076E-76B4-4197-A2DB-032E06C7F02B}" destId="{A05A2110-F724-4F3F-B115-916FB68A98F0}" srcOrd="2" destOrd="0" parTransId="{B9C06F11-3E88-4E93-B299-38C3FE9ACDBA}" sibTransId="{70E79627-E550-4407-ADBB-DBCA9D88AB9D}"/>
    <dgm:cxn modelId="{EF840EDD-3D7D-4896-87C5-FB087F90BE38}" type="presOf" srcId="{2E3F9CF7-8F78-4F1F-B883-214890D48E32}" destId="{FE9639F1-6395-4369-AE5C-8BEA4A37C610}" srcOrd="0" destOrd="0" presId="urn:microsoft.com/office/officeart/2005/8/layout/cycle3"/>
    <dgm:cxn modelId="{E345D481-A357-4B8E-BB9F-B8C66DB0197C}" srcId="{0916076E-76B4-4197-A2DB-032E06C7F02B}" destId="{8B0BF683-7766-4A49-B63C-3DEF65304BD4}" srcOrd="4" destOrd="0" parTransId="{E4EAC5F2-B1B4-427E-8B48-76B82A729449}" sibTransId="{46F065B8-CE63-4CA7-BBB0-74DCA84DDF4E}"/>
    <dgm:cxn modelId="{2BF08082-1CED-493D-9515-A3157693AEBE}" type="presOf" srcId="{0916076E-76B4-4197-A2DB-032E06C7F02B}" destId="{A2075155-BD6C-4029-A850-48C995B5465C}" srcOrd="0" destOrd="0" presId="urn:microsoft.com/office/officeart/2005/8/layout/cycle3"/>
    <dgm:cxn modelId="{3F959101-D696-4119-96BD-D4FFCC8FC03F}" srcId="{0916076E-76B4-4197-A2DB-032E06C7F02B}" destId="{EE9B4155-91E8-472C-8D82-8982ACB9D21B}" srcOrd="1" destOrd="0" parTransId="{C8E3634C-0189-40FA-A508-1F8A0873CF84}" sibTransId="{AA078342-31DC-4802-896C-9989CC323593}"/>
    <dgm:cxn modelId="{64EEB617-78D0-45D3-B718-30D86CF9D725}" srcId="{0916076E-76B4-4197-A2DB-032E06C7F02B}" destId="{C197B90D-A8D6-4BA5-86E0-75D750EF2EE8}" srcOrd="3" destOrd="0" parTransId="{074B7B9B-8181-4A90-BAC9-0B8D5505DF85}" sibTransId="{E4564A1C-4E34-4F1B-B4FE-E4E8B230B12A}"/>
    <dgm:cxn modelId="{DA3F535F-FA05-404E-8CCE-40D2F3C5C755}" type="presOf" srcId="{8B0BF683-7766-4A49-B63C-3DEF65304BD4}" destId="{43DE8D25-3430-414C-8897-758B5B5A5AC7}" srcOrd="0" destOrd="0" presId="urn:microsoft.com/office/officeart/2005/8/layout/cycle3"/>
    <dgm:cxn modelId="{898F32DF-D485-4D61-9019-7165519F4E49}" type="presOf" srcId="{EE9B4155-91E8-472C-8D82-8982ACB9D21B}" destId="{23CB6C7C-5450-41E4-AE3E-F96612CA47E7}" srcOrd="0" destOrd="0" presId="urn:microsoft.com/office/officeart/2005/8/layout/cycle3"/>
    <dgm:cxn modelId="{E5F4F784-08EC-4D3D-963F-E1E8A6C021D6}" type="presOf" srcId="{C197B90D-A8D6-4BA5-86E0-75D750EF2EE8}" destId="{D6DFE73A-0498-4796-8F28-B4A37B6CFED8}" srcOrd="0" destOrd="0" presId="urn:microsoft.com/office/officeart/2005/8/layout/cycle3"/>
    <dgm:cxn modelId="{65624E03-F06E-4E28-91A2-E92C4665965F}" srcId="{0916076E-76B4-4197-A2DB-032E06C7F02B}" destId="{2E3F9CF7-8F78-4F1F-B883-214890D48E32}" srcOrd="5" destOrd="0" parTransId="{60459496-ECEF-49ED-A71B-A4BE4E04088C}" sibTransId="{20F93934-2FFE-412B-81CB-2E6C78C5002F}"/>
    <dgm:cxn modelId="{17CFCB8D-2246-469E-AF4A-7363E8CB3155}" type="presOf" srcId="{333F745D-A1CD-4C19-846C-B0AFDA9B4259}" destId="{C468F94B-B824-4EDE-9DD1-593F7915A60E}" srcOrd="0" destOrd="0" presId="urn:microsoft.com/office/officeart/2005/8/layout/cycle3"/>
    <dgm:cxn modelId="{A814B74C-38B5-4F6F-8249-DB441D6F5D87}" type="presOf" srcId="{A05A2110-F724-4F3F-B115-916FB68A98F0}" destId="{5942711D-98DB-4C7C-BD87-90D310082251}" srcOrd="0" destOrd="0" presId="urn:microsoft.com/office/officeart/2005/8/layout/cycle3"/>
    <dgm:cxn modelId="{F49F25B9-8165-4942-957E-898BE5002F40}" srcId="{0916076E-76B4-4197-A2DB-032E06C7F02B}" destId="{7DE1D40C-6492-498A-9653-014A4D90B2B3}" srcOrd="0" destOrd="0" parTransId="{41887D0F-2D11-4482-866C-46DA346AFD0C}" sibTransId="{333F745D-A1CD-4C19-846C-B0AFDA9B4259}"/>
    <dgm:cxn modelId="{AE9A6040-EE79-4F51-9855-CC44D7607B03}" type="presParOf" srcId="{A2075155-BD6C-4029-A850-48C995B5465C}" destId="{B010C421-5898-4C4A-A80C-0920AEDD589B}" srcOrd="0" destOrd="0" presId="urn:microsoft.com/office/officeart/2005/8/layout/cycle3"/>
    <dgm:cxn modelId="{EF079077-B332-425F-9875-B6CD20109940}" type="presParOf" srcId="{B010C421-5898-4C4A-A80C-0920AEDD589B}" destId="{3378E015-2B69-4786-BD35-E1BA8B77BA01}" srcOrd="0" destOrd="0" presId="urn:microsoft.com/office/officeart/2005/8/layout/cycle3"/>
    <dgm:cxn modelId="{63404BB8-0D72-41CB-B2AE-5D84B4D42850}" type="presParOf" srcId="{B010C421-5898-4C4A-A80C-0920AEDD589B}" destId="{C468F94B-B824-4EDE-9DD1-593F7915A60E}" srcOrd="1" destOrd="0" presId="urn:microsoft.com/office/officeart/2005/8/layout/cycle3"/>
    <dgm:cxn modelId="{CCEC3181-D3EF-4BCE-9249-204BB6B212E0}" type="presParOf" srcId="{B010C421-5898-4C4A-A80C-0920AEDD589B}" destId="{23CB6C7C-5450-41E4-AE3E-F96612CA47E7}" srcOrd="2" destOrd="0" presId="urn:microsoft.com/office/officeart/2005/8/layout/cycle3"/>
    <dgm:cxn modelId="{4505CB3C-991F-44DE-AA33-92E2BCC0E1E4}" type="presParOf" srcId="{B010C421-5898-4C4A-A80C-0920AEDD589B}" destId="{5942711D-98DB-4C7C-BD87-90D310082251}" srcOrd="3" destOrd="0" presId="urn:microsoft.com/office/officeart/2005/8/layout/cycle3"/>
    <dgm:cxn modelId="{93FD3DA8-6493-43D6-8A0C-E25F303DB38B}" type="presParOf" srcId="{B010C421-5898-4C4A-A80C-0920AEDD589B}" destId="{D6DFE73A-0498-4796-8F28-B4A37B6CFED8}" srcOrd="4" destOrd="0" presId="urn:microsoft.com/office/officeart/2005/8/layout/cycle3"/>
    <dgm:cxn modelId="{3D496390-57E0-4FF6-8D79-F90586E3BB1B}" type="presParOf" srcId="{B010C421-5898-4C4A-A80C-0920AEDD589B}" destId="{43DE8D25-3430-414C-8897-758B5B5A5AC7}" srcOrd="5" destOrd="0" presId="urn:microsoft.com/office/officeart/2005/8/layout/cycle3"/>
    <dgm:cxn modelId="{87F15008-467F-436A-9F53-B71366ABC029}" type="presParOf" srcId="{B010C421-5898-4C4A-A80C-0920AEDD589B}" destId="{FE9639F1-6395-4369-AE5C-8BEA4A37C610}"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D9FB18-7FB3-4C5F-B891-387CF7C882AC}" type="doc">
      <dgm:prSet loTypeId="urn:microsoft.com/office/officeart/2005/8/layout/radial2" loCatId="relationship" qsTypeId="urn:microsoft.com/office/officeart/2005/8/quickstyle/3d6" qsCatId="3D" csTypeId="urn:microsoft.com/office/officeart/2005/8/colors/colorful5" csCatId="colorful" phldr="1"/>
      <dgm:spPr/>
      <dgm:t>
        <a:bodyPr/>
        <a:lstStyle/>
        <a:p>
          <a:endParaRPr lang="zh-CN" altLang="en-US"/>
        </a:p>
      </dgm:t>
    </dgm:pt>
    <dgm:pt modelId="{1FF19A1B-E906-4F86-9149-BFB5601F1DAA}">
      <dgm:prSet custT="1"/>
      <dgm:spPr/>
      <dgm:t>
        <a:bodyPr/>
        <a:lstStyle/>
        <a:p>
          <a:pPr rtl="0"/>
          <a:r>
            <a:rPr lang="en-US" altLang="zh-CN" sz="1600" b="0" smtClean="0">
              <a:solidFill>
                <a:schemeClr val="bg1"/>
              </a:solidFill>
              <a:latin typeface="微软雅黑" pitchFamily="34" charset="-122"/>
              <a:ea typeface="微软雅黑" pitchFamily="34" charset="-122"/>
            </a:rPr>
            <a:t>1.</a:t>
          </a:r>
          <a:r>
            <a:rPr lang="zh-CN" sz="1600" b="0" smtClean="0">
              <a:solidFill>
                <a:schemeClr val="bg1"/>
              </a:solidFill>
              <a:latin typeface="微软雅黑" pitchFamily="34" charset="-122"/>
              <a:ea typeface="微软雅黑" pitchFamily="34" charset="-122"/>
            </a:rPr>
            <a:t>立足高等教育</a:t>
          </a:r>
          <a:endParaRPr lang="zh-CN" sz="1600" b="0" dirty="0">
            <a:solidFill>
              <a:schemeClr val="bg1"/>
            </a:solidFill>
            <a:latin typeface="微软雅黑" pitchFamily="34" charset="-122"/>
            <a:ea typeface="微软雅黑" pitchFamily="34" charset="-122"/>
          </a:endParaRPr>
        </a:p>
      </dgm:t>
    </dgm:pt>
    <dgm:pt modelId="{7897DCC3-10D0-4EA1-913C-824BB516CB16}" type="parTrans" cxnId="{D5311018-4F26-4160-8D6B-8E6338D2B08B}">
      <dgm:prSet/>
      <dgm:spPr/>
      <dgm:t>
        <a:bodyPr/>
        <a:lstStyle/>
        <a:p>
          <a:endParaRPr lang="zh-CN" altLang="en-US" sz="6000">
            <a:solidFill>
              <a:schemeClr val="tx1">
                <a:lumMod val="95000"/>
                <a:lumOff val="5000"/>
              </a:schemeClr>
            </a:solidFill>
            <a:latin typeface="+mn-ea"/>
            <a:ea typeface="+mn-ea"/>
          </a:endParaRPr>
        </a:p>
      </dgm:t>
    </dgm:pt>
    <dgm:pt modelId="{E79921B7-A7A6-4FC6-856A-2B848F8FB3E4}" type="sibTrans" cxnId="{D5311018-4F26-4160-8D6B-8E6338D2B08B}">
      <dgm:prSet/>
      <dgm:spPr/>
      <dgm:t>
        <a:bodyPr/>
        <a:lstStyle/>
        <a:p>
          <a:endParaRPr lang="zh-CN" altLang="en-US"/>
        </a:p>
      </dgm:t>
    </dgm:pt>
    <dgm:pt modelId="{8360B440-0BB7-492A-85C0-D04795E2BF46}">
      <dgm:prSet custT="1"/>
      <dgm:spPr/>
      <dgm:t>
        <a:bodyPr/>
        <a:lstStyle/>
        <a:p>
          <a:pPr rtl="0"/>
          <a:r>
            <a:rPr lang="en-US" altLang="zh-CN" sz="1600" b="0" smtClean="0">
              <a:solidFill>
                <a:schemeClr val="bg1"/>
              </a:solidFill>
              <a:latin typeface="微软雅黑" pitchFamily="34" charset="-122"/>
              <a:ea typeface="微软雅黑" pitchFamily="34" charset="-122"/>
            </a:rPr>
            <a:t>3.</a:t>
          </a:r>
          <a:r>
            <a:rPr lang="zh-CN" altLang="en-US" sz="1600" b="0" smtClean="0">
              <a:solidFill>
                <a:schemeClr val="bg1"/>
              </a:solidFill>
              <a:latin typeface="微软雅黑" pitchFamily="34" charset="-122"/>
              <a:ea typeface="微软雅黑" pitchFamily="34" charset="-122"/>
            </a:rPr>
            <a:t>服务文化传播机构</a:t>
          </a:r>
          <a:endParaRPr lang="zh-CN" altLang="en-US" sz="1600" b="0" dirty="0">
            <a:solidFill>
              <a:schemeClr val="bg1"/>
            </a:solidFill>
            <a:latin typeface="微软雅黑" pitchFamily="34" charset="-122"/>
            <a:ea typeface="微软雅黑" pitchFamily="34" charset="-122"/>
          </a:endParaRPr>
        </a:p>
      </dgm:t>
    </dgm:pt>
    <dgm:pt modelId="{D5F84E0D-2042-431F-9C04-B5BC52285920}" type="parTrans" cxnId="{13FC04D1-8F1D-4738-A43A-E1B7590D1457}">
      <dgm:prSet/>
      <dgm:spPr/>
      <dgm:t>
        <a:bodyPr/>
        <a:lstStyle/>
        <a:p>
          <a:endParaRPr lang="zh-CN" altLang="en-US" sz="6000">
            <a:solidFill>
              <a:schemeClr val="tx1">
                <a:lumMod val="95000"/>
                <a:lumOff val="5000"/>
              </a:schemeClr>
            </a:solidFill>
            <a:latin typeface="+mn-ea"/>
            <a:ea typeface="+mn-ea"/>
          </a:endParaRPr>
        </a:p>
      </dgm:t>
    </dgm:pt>
    <dgm:pt modelId="{80A7251A-6486-4112-AA38-A0E7597EB139}" type="sibTrans" cxnId="{13FC04D1-8F1D-4738-A43A-E1B7590D1457}">
      <dgm:prSet/>
      <dgm:spPr/>
      <dgm:t>
        <a:bodyPr/>
        <a:lstStyle/>
        <a:p>
          <a:endParaRPr lang="zh-CN" altLang="en-US"/>
        </a:p>
      </dgm:t>
    </dgm:pt>
    <dgm:pt modelId="{744E2F5F-0A35-4C17-A5CE-306AFC49BDCD}">
      <dgm:prSet custT="1"/>
      <dgm:spPr/>
      <dgm:t>
        <a:bodyPr/>
        <a:lstStyle/>
        <a:p>
          <a:pPr rtl="0"/>
          <a:r>
            <a:rPr lang="en-US" altLang="zh-CN" sz="1600" b="0" smtClean="0">
              <a:solidFill>
                <a:schemeClr val="bg1"/>
              </a:solidFill>
              <a:latin typeface="微软雅黑" pitchFamily="34" charset="-122"/>
              <a:ea typeface="微软雅黑" pitchFamily="34" charset="-122"/>
            </a:rPr>
            <a:t>4.</a:t>
          </a:r>
          <a:r>
            <a:rPr lang="zh-CN" altLang="en-US" sz="1600" b="0" smtClean="0">
              <a:solidFill>
                <a:schemeClr val="bg1"/>
              </a:solidFill>
              <a:latin typeface="微软雅黑" pitchFamily="34" charset="-122"/>
              <a:ea typeface="微软雅黑" pitchFamily="34" charset="-122"/>
            </a:rPr>
            <a:t>向全世界开放</a:t>
          </a:r>
          <a:endParaRPr lang="zh-CN" altLang="en-US" sz="1600" b="0" dirty="0">
            <a:solidFill>
              <a:schemeClr val="bg1"/>
            </a:solidFill>
            <a:latin typeface="微软雅黑" pitchFamily="34" charset="-122"/>
            <a:ea typeface="微软雅黑" pitchFamily="34" charset="-122"/>
          </a:endParaRPr>
        </a:p>
      </dgm:t>
    </dgm:pt>
    <dgm:pt modelId="{C903EAC3-0DCA-4EA6-8527-C79C9B1E3264}" type="parTrans" cxnId="{757D37A8-BB2A-4D23-85A9-B90806C6E31A}">
      <dgm:prSet/>
      <dgm:spPr/>
      <dgm:t>
        <a:bodyPr/>
        <a:lstStyle/>
        <a:p>
          <a:endParaRPr lang="zh-CN" altLang="en-US" sz="6000">
            <a:solidFill>
              <a:schemeClr val="tx1">
                <a:lumMod val="95000"/>
                <a:lumOff val="5000"/>
              </a:schemeClr>
            </a:solidFill>
            <a:latin typeface="+mn-ea"/>
            <a:ea typeface="+mn-ea"/>
          </a:endParaRPr>
        </a:p>
      </dgm:t>
    </dgm:pt>
    <dgm:pt modelId="{2F5C9CB6-B3B9-4051-B11B-C110D11EB38C}" type="sibTrans" cxnId="{757D37A8-BB2A-4D23-85A9-B90806C6E31A}">
      <dgm:prSet/>
      <dgm:spPr/>
      <dgm:t>
        <a:bodyPr/>
        <a:lstStyle/>
        <a:p>
          <a:endParaRPr lang="zh-CN" altLang="en-US"/>
        </a:p>
      </dgm:t>
    </dgm:pt>
    <dgm:pt modelId="{A5FC86DC-3111-4DD1-B0E0-0FC12C5D429D}">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sz="1600" b="1" dirty="0" smtClean="0">
              <a:latin typeface="+mn-ea"/>
              <a:ea typeface="+mn-ea"/>
            </a:rPr>
            <a:t>项目参建院校</a:t>
          </a:r>
          <a:endParaRPr lang="zh-CN" sz="1600" dirty="0">
            <a:latin typeface="+mn-ea"/>
            <a:ea typeface="+mn-ea"/>
          </a:endParaRPr>
        </a:p>
      </dgm:t>
    </dgm:pt>
    <dgm:pt modelId="{5B2FDF84-FB3A-4C0A-B63C-D47C048F7C5A}" type="parTrans" cxnId="{153F328D-EA08-430B-BFEA-4E3848FA9D00}">
      <dgm:prSet/>
      <dgm:spPr/>
      <dgm:t>
        <a:bodyPr/>
        <a:lstStyle/>
        <a:p>
          <a:endParaRPr lang="zh-CN" altLang="en-US"/>
        </a:p>
      </dgm:t>
    </dgm:pt>
    <dgm:pt modelId="{7A3386E9-2BC8-4950-A2EF-220501142150}" type="sibTrans" cxnId="{153F328D-EA08-430B-BFEA-4E3848FA9D00}">
      <dgm:prSet/>
      <dgm:spPr/>
      <dgm:t>
        <a:bodyPr/>
        <a:lstStyle/>
        <a:p>
          <a:endParaRPr lang="zh-CN" altLang="en-US"/>
        </a:p>
      </dgm:t>
    </dgm:pt>
    <dgm:pt modelId="{239ED226-A780-4D4E-9D43-BDB3F1BC047E}">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sz="1600" b="1" dirty="0" smtClean="0">
              <a:latin typeface="+mn-ea"/>
              <a:ea typeface="+mn-ea"/>
            </a:rPr>
            <a:t>教育部</a:t>
          </a:r>
          <a:r>
            <a:rPr lang="en-US" sz="1600" b="1" dirty="0" smtClean="0">
              <a:latin typeface="+mn-ea"/>
              <a:ea typeface="+mn-ea"/>
            </a:rPr>
            <a:t>211</a:t>
          </a:r>
          <a:r>
            <a:rPr lang="zh-CN" sz="1600" b="1" dirty="0" smtClean="0">
              <a:latin typeface="+mn-ea"/>
              <a:ea typeface="+mn-ea"/>
            </a:rPr>
            <a:t>院校</a:t>
          </a:r>
          <a:endParaRPr lang="zh-CN" sz="1600" dirty="0">
            <a:latin typeface="+mn-ea"/>
            <a:ea typeface="+mn-ea"/>
          </a:endParaRPr>
        </a:p>
      </dgm:t>
    </dgm:pt>
    <dgm:pt modelId="{0BC088C5-9828-42AB-B388-68ADC359C3F6}" type="parTrans" cxnId="{D73F59B1-CAB1-4CBF-94C9-27DF3512F11F}">
      <dgm:prSet/>
      <dgm:spPr/>
      <dgm:t>
        <a:bodyPr/>
        <a:lstStyle/>
        <a:p>
          <a:endParaRPr lang="zh-CN" altLang="en-US"/>
        </a:p>
      </dgm:t>
    </dgm:pt>
    <dgm:pt modelId="{F00EF7C7-0966-4566-A883-6E2596B0179D}" type="sibTrans" cxnId="{D73F59B1-CAB1-4CBF-94C9-27DF3512F11F}">
      <dgm:prSet/>
      <dgm:spPr/>
      <dgm:t>
        <a:bodyPr/>
        <a:lstStyle/>
        <a:p>
          <a:endParaRPr lang="zh-CN" altLang="en-US"/>
        </a:p>
      </dgm:t>
    </dgm:pt>
    <dgm:pt modelId="{B2DEBA3C-6067-4D43-9C6D-AF85C5224C68}">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sz="1600" b="1" dirty="0" smtClean="0">
              <a:latin typeface="+mn-ea"/>
              <a:ea typeface="+mn-ea"/>
            </a:rPr>
            <a:t>全国高校</a:t>
          </a:r>
          <a:endParaRPr lang="zh-CN" sz="1600" dirty="0">
            <a:latin typeface="+mn-ea"/>
            <a:ea typeface="+mn-ea"/>
          </a:endParaRPr>
        </a:p>
      </dgm:t>
    </dgm:pt>
    <dgm:pt modelId="{4708D52F-A909-4981-B953-E4BCF5B6483A}" type="parTrans" cxnId="{715ABC43-1B0B-4EC5-AF41-8F4845D846CC}">
      <dgm:prSet/>
      <dgm:spPr/>
      <dgm:t>
        <a:bodyPr/>
        <a:lstStyle/>
        <a:p>
          <a:endParaRPr lang="zh-CN" altLang="en-US"/>
        </a:p>
      </dgm:t>
    </dgm:pt>
    <dgm:pt modelId="{535AB071-C7DE-41BE-BCF2-40571FB544C6}" type="sibTrans" cxnId="{715ABC43-1B0B-4EC5-AF41-8F4845D846CC}">
      <dgm:prSet/>
      <dgm:spPr/>
      <dgm:t>
        <a:bodyPr/>
        <a:lstStyle/>
        <a:p>
          <a:endParaRPr lang="zh-CN" altLang="en-US"/>
        </a:p>
      </dgm:t>
    </dgm:pt>
    <dgm:pt modelId="{514F1820-2A21-4699-BFC3-F22A6DC7036D}">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sz="1600" b="1" dirty="0" smtClean="0">
              <a:latin typeface="+mn-ea"/>
              <a:ea typeface="+mn-ea"/>
            </a:rPr>
            <a:t>高职高专</a:t>
          </a:r>
          <a:endParaRPr lang="zh-CN" sz="1600" dirty="0">
            <a:latin typeface="+mn-ea"/>
            <a:ea typeface="+mn-ea"/>
          </a:endParaRPr>
        </a:p>
      </dgm:t>
    </dgm:pt>
    <dgm:pt modelId="{66BD25BC-9408-40F6-B558-F07773FCBEA6}" type="parTrans" cxnId="{9C309A2F-0735-474A-9882-2AFDE3C913CA}">
      <dgm:prSet/>
      <dgm:spPr/>
      <dgm:t>
        <a:bodyPr/>
        <a:lstStyle/>
        <a:p>
          <a:endParaRPr lang="zh-CN" altLang="en-US"/>
        </a:p>
      </dgm:t>
    </dgm:pt>
    <dgm:pt modelId="{DF2B9248-B96E-4AFA-A1ED-D630530FD6E9}" type="sibTrans" cxnId="{9C309A2F-0735-474A-9882-2AFDE3C913CA}">
      <dgm:prSet/>
      <dgm:spPr/>
      <dgm:t>
        <a:bodyPr/>
        <a:lstStyle/>
        <a:p>
          <a:endParaRPr lang="zh-CN" altLang="en-US"/>
        </a:p>
      </dgm:t>
    </dgm:pt>
    <dgm:pt modelId="{D33D70DA-232D-48DE-BF24-AB30D29C4B82}">
      <dgm:prSet custT="1"/>
      <dgm:spPr/>
      <dgm:t>
        <a:bodyPr/>
        <a:lstStyle/>
        <a:p>
          <a:pPr rtl="0"/>
          <a:r>
            <a:rPr lang="en-US" altLang="zh-CN" sz="1600" b="0" smtClean="0">
              <a:solidFill>
                <a:schemeClr val="bg1"/>
              </a:solidFill>
              <a:latin typeface="微软雅黑" pitchFamily="34" charset="-122"/>
              <a:ea typeface="微软雅黑" pitchFamily="34" charset="-122"/>
            </a:rPr>
            <a:t>2.</a:t>
          </a:r>
          <a:r>
            <a:rPr lang="zh-CN" altLang="en-US" sz="1600" b="0" smtClean="0">
              <a:solidFill>
                <a:schemeClr val="bg1"/>
              </a:solidFill>
              <a:latin typeface="微软雅黑" pitchFamily="34" charset="-122"/>
              <a:ea typeface="微软雅黑" pitchFamily="34" charset="-122"/>
            </a:rPr>
            <a:t>为西部地区建设服务</a:t>
          </a:r>
          <a:endParaRPr lang="zh-CN" altLang="en-US" sz="1600" b="0" dirty="0">
            <a:solidFill>
              <a:schemeClr val="bg1"/>
            </a:solidFill>
            <a:latin typeface="微软雅黑" pitchFamily="34" charset="-122"/>
            <a:ea typeface="微软雅黑" pitchFamily="34" charset="-122"/>
          </a:endParaRPr>
        </a:p>
      </dgm:t>
    </dgm:pt>
    <dgm:pt modelId="{8A491E43-8542-4C95-8E08-3E27174D7DFD}" type="sibTrans" cxnId="{6B7D54A3-3812-4492-ACEA-DB144E50E51F}">
      <dgm:prSet/>
      <dgm:spPr/>
      <dgm:t>
        <a:bodyPr/>
        <a:lstStyle/>
        <a:p>
          <a:endParaRPr lang="zh-CN" altLang="en-US"/>
        </a:p>
      </dgm:t>
    </dgm:pt>
    <dgm:pt modelId="{D70FEEEC-C593-4AF9-8063-875195EAEC51}" type="parTrans" cxnId="{6B7D54A3-3812-4492-ACEA-DB144E50E51F}">
      <dgm:prSet/>
      <dgm:spPr/>
      <dgm:t>
        <a:bodyPr/>
        <a:lstStyle/>
        <a:p>
          <a:endParaRPr lang="zh-CN" altLang="en-US" sz="6000">
            <a:solidFill>
              <a:schemeClr val="tx1">
                <a:lumMod val="95000"/>
                <a:lumOff val="5000"/>
              </a:schemeClr>
            </a:solidFill>
            <a:latin typeface="+mn-ea"/>
            <a:ea typeface="+mn-ea"/>
          </a:endParaRPr>
        </a:p>
      </dgm:t>
    </dgm:pt>
    <dgm:pt modelId="{771A1D49-0F9C-4E29-BEBC-B4F4003E7C27}">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altLang="en-US" sz="1600" b="1" dirty="0" smtClean="0">
              <a:latin typeface="+mn-ea"/>
              <a:ea typeface="+mn-ea"/>
            </a:rPr>
            <a:t>孔子学院</a:t>
          </a:r>
          <a:endParaRPr lang="zh-CN" altLang="en-US" sz="1600" dirty="0">
            <a:latin typeface="+mn-ea"/>
            <a:ea typeface="+mn-ea"/>
          </a:endParaRPr>
        </a:p>
      </dgm:t>
    </dgm:pt>
    <dgm:pt modelId="{77063FBD-0126-4695-98D7-19C1DA7F80E7}" type="parTrans" cxnId="{5C2BCA1B-0F2C-42A4-947B-288F7D45D6E5}">
      <dgm:prSet/>
      <dgm:spPr/>
      <dgm:t>
        <a:bodyPr/>
        <a:lstStyle/>
        <a:p>
          <a:endParaRPr lang="zh-CN" altLang="en-US"/>
        </a:p>
      </dgm:t>
    </dgm:pt>
    <dgm:pt modelId="{72A9EBE8-0B5A-4C63-AEE8-DCA4F6C356FC}" type="sibTrans" cxnId="{5C2BCA1B-0F2C-42A4-947B-288F7D45D6E5}">
      <dgm:prSet/>
      <dgm:spPr/>
      <dgm:t>
        <a:bodyPr/>
        <a:lstStyle/>
        <a:p>
          <a:endParaRPr lang="zh-CN" altLang="en-US"/>
        </a:p>
      </dgm:t>
    </dgm:pt>
    <dgm:pt modelId="{03B79E9A-7E90-4006-9E29-EDEF57079105}">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altLang="en-US" sz="1600" b="1" dirty="0" smtClean="0">
              <a:latin typeface="+mn-ea"/>
              <a:ea typeface="+mn-ea"/>
            </a:rPr>
            <a:t>进入公共领域的图书实现全球共享</a:t>
          </a:r>
          <a:endParaRPr lang="zh-CN" altLang="en-US" sz="1600" b="1" dirty="0">
            <a:latin typeface="+mn-ea"/>
            <a:ea typeface="+mn-ea"/>
          </a:endParaRPr>
        </a:p>
      </dgm:t>
    </dgm:pt>
    <dgm:pt modelId="{6DD7D238-D9F5-4B53-851A-E6BEBBA980F1}" type="parTrans" cxnId="{6FDC26AE-3EC5-472E-BE95-E91D106E81A6}">
      <dgm:prSet/>
      <dgm:spPr/>
      <dgm:t>
        <a:bodyPr/>
        <a:lstStyle/>
        <a:p>
          <a:endParaRPr lang="zh-CN" altLang="en-US"/>
        </a:p>
      </dgm:t>
    </dgm:pt>
    <dgm:pt modelId="{17FDB334-615F-4AD2-8572-927E5B8E9E84}" type="sibTrans" cxnId="{6FDC26AE-3EC5-472E-BE95-E91D106E81A6}">
      <dgm:prSet/>
      <dgm:spPr/>
      <dgm:t>
        <a:bodyPr/>
        <a:lstStyle/>
        <a:p>
          <a:endParaRPr lang="zh-CN" altLang="en-US"/>
        </a:p>
      </dgm:t>
    </dgm:pt>
    <dgm:pt modelId="{D092E4AC-CEA1-4BF2-A264-783724497A44}">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altLang="en-US" sz="1600" dirty="0" smtClean="0">
              <a:latin typeface="+mn-ea"/>
              <a:ea typeface="+mn-ea"/>
            </a:rPr>
            <a:t>文献服务</a:t>
          </a:r>
          <a:endParaRPr lang="zh-CN" altLang="en-US" sz="1600" dirty="0">
            <a:latin typeface="+mn-ea"/>
            <a:ea typeface="+mn-ea"/>
          </a:endParaRPr>
        </a:p>
      </dgm:t>
    </dgm:pt>
    <dgm:pt modelId="{0F3AD0C5-49D4-416B-B88B-A721541A99BE}" type="parTrans" cxnId="{FDD881A5-E467-4C86-B73C-3A8DA425D211}">
      <dgm:prSet/>
      <dgm:spPr/>
      <dgm:t>
        <a:bodyPr/>
        <a:lstStyle/>
        <a:p>
          <a:endParaRPr lang="zh-CN" altLang="en-US"/>
        </a:p>
      </dgm:t>
    </dgm:pt>
    <dgm:pt modelId="{3D4E7B29-FE23-43C2-A6E6-844342D3A928}" type="sibTrans" cxnId="{FDD881A5-E467-4C86-B73C-3A8DA425D211}">
      <dgm:prSet/>
      <dgm:spPr/>
      <dgm:t>
        <a:bodyPr/>
        <a:lstStyle/>
        <a:p>
          <a:endParaRPr lang="zh-CN" altLang="en-US"/>
        </a:p>
      </dgm:t>
    </dgm:pt>
    <dgm:pt modelId="{D4190BE8-69C2-4361-9B20-BE3C796CD15F}">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altLang="en-US" sz="1600" dirty="0" smtClean="0">
              <a:latin typeface="+mn-ea"/>
              <a:ea typeface="+mn-ea"/>
            </a:rPr>
            <a:t>人员培训</a:t>
          </a:r>
          <a:endParaRPr lang="zh-CN" altLang="en-US" sz="1600" dirty="0">
            <a:latin typeface="+mn-ea"/>
            <a:ea typeface="+mn-ea"/>
          </a:endParaRPr>
        </a:p>
      </dgm:t>
    </dgm:pt>
    <dgm:pt modelId="{F2F9844A-2C79-41FB-97FA-4F4D6ED5C92A}" type="parTrans" cxnId="{5A943A57-59A6-4247-B6C3-4C117503AA00}">
      <dgm:prSet/>
      <dgm:spPr/>
      <dgm:t>
        <a:bodyPr/>
        <a:lstStyle/>
        <a:p>
          <a:endParaRPr lang="zh-CN" altLang="en-US"/>
        </a:p>
      </dgm:t>
    </dgm:pt>
    <dgm:pt modelId="{8778647B-DB16-482C-B28B-22BEEB142CE3}" type="sibTrans" cxnId="{5A943A57-59A6-4247-B6C3-4C117503AA00}">
      <dgm:prSet/>
      <dgm:spPr/>
      <dgm:t>
        <a:bodyPr/>
        <a:lstStyle/>
        <a:p>
          <a:endParaRPr lang="zh-CN" altLang="en-US"/>
        </a:p>
      </dgm:t>
    </dgm:pt>
    <dgm:pt modelId="{1DED4FC4-6F55-48D1-A2DB-7C31D7A3D8C1}">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altLang="en-US" sz="1600" dirty="0" smtClean="0">
              <a:latin typeface="+mn-ea"/>
              <a:ea typeface="+mn-ea"/>
            </a:rPr>
            <a:t>文博机构</a:t>
          </a:r>
          <a:endParaRPr lang="zh-CN" altLang="en-US" sz="1600" dirty="0">
            <a:latin typeface="+mn-ea"/>
            <a:ea typeface="+mn-ea"/>
          </a:endParaRPr>
        </a:p>
      </dgm:t>
    </dgm:pt>
    <dgm:pt modelId="{84F38C4C-6BB1-4256-9441-7816DF71F09E}" type="parTrans" cxnId="{95ED6EA5-A980-4D0D-90B7-066C004C9F64}">
      <dgm:prSet/>
      <dgm:spPr/>
      <dgm:t>
        <a:bodyPr/>
        <a:lstStyle/>
        <a:p>
          <a:endParaRPr lang="zh-CN" altLang="en-US"/>
        </a:p>
      </dgm:t>
    </dgm:pt>
    <dgm:pt modelId="{361D2A55-FB06-4ED1-9F70-0026001BE647}" type="sibTrans" cxnId="{95ED6EA5-A980-4D0D-90B7-066C004C9F64}">
      <dgm:prSet/>
      <dgm:spPr/>
      <dgm:t>
        <a:bodyPr/>
        <a:lstStyle/>
        <a:p>
          <a:endParaRPr lang="zh-CN" altLang="en-US"/>
        </a:p>
      </dgm:t>
    </dgm:pt>
    <dgm:pt modelId="{99E161E4-D2DB-465E-873B-2F9116AD91F4}" type="pres">
      <dgm:prSet presAssocID="{2ED9FB18-7FB3-4C5F-B891-387CF7C882AC}" presName="composite" presStyleCnt="0">
        <dgm:presLayoutVars>
          <dgm:chMax val="5"/>
          <dgm:dir/>
          <dgm:animLvl val="ctr"/>
          <dgm:resizeHandles val="exact"/>
        </dgm:presLayoutVars>
      </dgm:prSet>
      <dgm:spPr/>
      <dgm:t>
        <a:bodyPr/>
        <a:lstStyle/>
        <a:p>
          <a:endParaRPr lang="zh-CN" altLang="en-US"/>
        </a:p>
      </dgm:t>
    </dgm:pt>
    <dgm:pt modelId="{72A73E69-B5A0-4156-80F3-8ACC869D2C5F}" type="pres">
      <dgm:prSet presAssocID="{2ED9FB18-7FB3-4C5F-B891-387CF7C882AC}" presName="cycle" presStyleCnt="0"/>
      <dgm:spPr/>
      <dgm:t>
        <a:bodyPr/>
        <a:lstStyle/>
        <a:p>
          <a:endParaRPr lang="zh-CN" altLang="en-US"/>
        </a:p>
      </dgm:t>
    </dgm:pt>
    <dgm:pt modelId="{F606C32A-9F4C-4AC1-BD05-7109EEE9EE85}" type="pres">
      <dgm:prSet presAssocID="{2ED9FB18-7FB3-4C5F-B891-387CF7C882AC}" presName="centerShape" presStyleCnt="0"/>
      <dgm:spPr/>
      <dgm:t>
        <a:bodyPr/>
        <a:lstStyle/>
        <a:p>
          <a:endParaRPr lang="zh-CN" altLang="en-US"/>
        </a:p>
      </dgm:t>
    </dgm:pt>
    <dgm:pt modelId="{E6AC690F-1CA9-4A1D-B8EF-3A6EEE2FDE6C}" type="pres">
      <dgm:prSet presAssocID="{2ED9FB18-7FB3-4C5F-B891-387CF7C882AC}" presName="connSite" presStyleLbl="node1" presStyleIdx="0" presStyleCnt="5"/>
      <dgm:spPr/>
      <dgm:t>
        <a:bodyPr/>
        <a:lstStyle/>
        <a:p>
          <a:endParaRPr lang="zh-CN" altLang="en-US"/>
        </a:p>
      </dgm:t>
    </dgm:pt>
    <dgm:pt modelId="{7D2B1B4C-3DC3-480A-96F4-736E53B71F20}" type="pres">
      <dgm:prSet presAssocID="{2ED9FB18-7FB3-4C5F-B891-387CF7C882AC}" presName="visible" presStyleLbl="node1" presStyleIdx="0" presStyleCnt="5" custLinFactNeighborX="-23377" custLinFactNeighborY="-3490"/>
      <dgm:spPr/>
      <dgm:t>
        <a:bodyPr/>
        <a:lstStyle/>
        <a:p>
          <a:endParaRPr lang="zh-CN" altLang="en-US"/>
        </a:p>
      </dgm:t>
    </dgm:pt>
    <dgm:pt modelId="{04C3BF1C-684B-4D67-9098-B478A43EFEC8}" type="pres">
      <dgm:prSet presAssocID="{7897DCC3-10D0-4EA1-913C-824BB516CB16}" presName="Name25" presStyleLbl="parChTrans1D1" presStyleIdx="0" presStyleCnt="4"/>
      <dgm:spPr/>
      <dgm:t>
        <a:bodyPr/>
        <a:lstStyle/>
        <a:p>
          <a:endParaRPr lang="zh-CN" altLang="en-US"/>
        </a:p>
      </dgm:t>
    </dgm:pt>
    <dgm:pt modelId="{9C07E858-4A70-49F4-B6DF-27B889AA635F}" type="pres">
      <dgm:prSet presAssocID="{1FF19A1B-E906-4F86-9149-BFB5601F1DAA}" presName="node" presStyleCnt="0"/>
      <dgm:spPr/>
      <dgm:t>
        <a:bodyPr/>
        <a:lstStyle/>
        <a:p>
          <a:endParaRPr lang="zh-CN" altLang="en-US"/>
        </a:p>
      </dgm:t>
    </dgm:pt>
    <dgm:pt modelId="{AFCBFF6C-542E-4024-83A9-1A60940B46E2}" type="pres">
      <dgm:prSet presAssocID="{1FF19A1B-E906-4F86-9149-BFB5601F1DAA}" presName="parentNode" presStyleLbl="node1" presStyleIdx="1" presStyleCnt="5" custLinFactNeighborX="54112" custLinFactNeighborY="-277">
        <dgm:presLayoutVars>
          <dgm:chMax val="1"/>
          <dgm:bulletEnabled val="1"/>
        </dgm:presLayoutVars>
      </dgm:prSet>
      <dgm:spPr/>
      <dgm:t>
        <a:bodyPr/>
        <a:lstStyle/>
        <a:p>
          <a:endParaRPr lang="zh-CN" altLang="en-US"/>
        </a:p>
      </dgm:t>
    </dgm:pt>
    <dgm:pt modelId="{36FCEA02-70F7-46A2-8209-BB028C5EF4E6}" type="pres">
      <dgm:prSet presAssocID="{1FF19A1B-E906-4F86-9149-BFB5601F1DAA}" presName="childNode" presStyleLbl="revTx" presStyleIdx="0" presStyleCnt="4">
        <dgm:presLayoutVars>
          <dgm:bulletEnabled val="1"/>
        </dgm:presLayoutVars>
      </dgm:prSet>
      <dgm:spPr/>
      <dgm:t>
        <a:bodyPr/>
        <a:lstStyle/>
        <a:p>
          <a:endParaRPr lang="zh-CN" altLang="en-US"/>
        </a:p>
      </dgm:t>
    </dgm:pt>
    <dgm:pt modelId="{2B03AB07-16AA-44F5-B8F4-EA67DDAE891A}" type="pres">
      <dgm:prSet presAssocID="{D70FEEEC-C593-4AF9-8063-875195EAEC51}" presName="Name25" presStyleLbl="parChTrans1D1" presStyleIdx="1" presStyleCnt="4"/>
      <dgm:spPr/>
      <dgm:t>
        <a:bodyPr/>
        <a:lstStyle/>
        <a:p>
          <a:endParaRPr lang="zh-CN" altLang="en-US"/>
        </a:p>
      </dgm:t>
    </dgm:pt>
    <dgm:pt modelId="{75BDEB2B-B2F3-4919-B4F8-EDFA68BF46EB}" type="pres">
      <dgm:prSet presAssocID="{D33D70DA-232D-48DE-BF24-AB30D29C4B82}" presName="node" presStyleCnt="0"/>
      <dgm:spPr/>
      <dgm:t>
        <a:bodyPr/>
        <a:lstStyle/>
        <a:p>
          <a:endParaRPr lang="zh-CN" altLang="en-US"/>
        </a:p>
      </dgm:t>
    </dgm:pt>
    <dgm:pt modelId="{903A0688-DBFE-4130-963D-5424050CDA1B}" type="pres">
      <dgm:prSet presAssocID="{D33D70DA-232D-48DE-BF24-AB30D29C4B82}" presName="parentNode" presStyleLbl="node1" presStyleIdx="2" presStyleCnt="5" custLinFactNeighborX="19059" custLinFactNeighborY="11345">
        <dgm:presLayoutVars>
          <dgm:chMax val="1"/>
          <dgm:bulletEnabled val="1"/>
        </dgm:presLayoutVars>
      </dgm:prSet>
      <dgm:spPr/>
      <dgm:t>
        <a:bodyPr/>
        <a:lstStyle/>
        <a:p>
          <a:endParaRPr lang="zh-CN" altLang="en-US"/>
        </a:p>
      </dgm:t>
    </dgm:pt>
    <dgm:pt modelId="{97CF6A10-5B0A-430B-88FA-F2778B976F41}" type="pres">
      <dgm:prSet presAssocID="{D33D70DA-232D-48DE-BF24-AB30D29C4B82}" presName="childNode" presStyleLbl="revTx" presStyleIdx="1" presStyleCnt="4">
        <dgm:presLayoutVars>
          <dgm:bulletEnabled val="1"/>
        </dgm:presLayoutVars>
      </dgm:prSet>
      <dgm:spPr/>
      <dgm:t>
        <a:bodyPr/>
        <a:lstStyle/>
        <a:p>
          <a:endParaRPr lang="zh-CN" altLang="en-US"/>
        </a:p>
      </dgm:t>
    </dgm:pt>
    <dgm:pt modelId="{DDE5343A-26A3-41E3-A220-BB6B3BFB932F}" type="pres">
      <dgm:prSet presAssocID="{D5F84E0D-2042-431F-9C04-B5BC52285920}" presName="Name25" presStyleLbl="parChTrans1D1" presStyleIdx="2" presStyleCnt="4"/>
      <dgm:spPr/>
      <dgm:t>
        <a:bodyPr/>
        <a:lstStyle/>
        <a:p>
          <a:endParaRPr lang="zh-CN" altLang="en-US"/>
        </a:p>
      </dgm:t>
    </dgm:pt>
    <dgm:pt modelId="{B6405B44-73F0-4434-841B-4B979C9F8335}" type="pres">
      <dgm:prSet presAssocID="{8360B440-0BB7-492A-85C0-D04795E2BF46}" presName="node" presStyleCnt="0"/>
      <dgm:spPr/>
      <dgm:t>
        <a:bodyPr/>
        <a:lstStyle/>
        <a:p>
          <a:endParaRPr lang="zh-CN" altLang="en-US"/>
        </a:p>
      </dgm:t>
    </dgm:pt>
    <dgm:pt modelId="{47B9C937-6A15-4C3F-AA93-BED6293678C9}" type="pres">
      <dgm:prSet presAssocID="{8360B440-0BB7-492A-85C0-D04795E2BF46}" presName="parentNode" presStyleLbl="node1" presStyleIdx="3" presStyleCnt="5" custLinFactNeighborX="19059" custLinFactNeighborY="6479">
        <dgm:presLayoutVars>
          <dgm:chMax val="1"/>
          <dgm:bulletEnabled val="1"/>
        </dgm:presLayoutVars>
      </dgm:prSet>
      <dgm:spPr/>
      <dgm:t>
        <a:bodyPr/>
        <a:lstStyle/>
        <a:p>
          <a:endParaRPr lang="zh-CN" altLang="en-US"/>
        </a:p>
      </dgm:t>
    </dgm:pt>
    <dgm:pt modelId="{410E747B-67C5-49AA-83FE-3EC014C66441}" type="pres">
      <dgm:prSet presAssocID="{8360B440-0BB7-492A-85C0-D04795E2BF46}" presName="childNode" presStyleLbl="revTx" presStyleIdx="2" presStyleCnt="4">
        <dgm:presLayoutVars>
          <dgm:bulletEnabled val="1"/>
        </dgm:presLayoutVars>
      </dgm:prSet>
      <dgm:spPr/>
      <dgm:t>
        <a:bodyPr/>
        <a:lstStyle/>
        <a:p>
          <a:endParaRPr lang="zh-CN" altLang="en-US"/>
        </a:p>
      </dgm:t>
    </dgm:pt>
    <dgm:pt modelId="{9630945D-6D94-4314-A4D5-37777370E4A4}" type="pres">
      <dgm:prSet presAssocID="{C903EAC3-0DCA-4EA6-8527-C79C9B1E3264}" presName="Name25" presStyleLbl="parChTrans1D1" presStyleIdx="3" presStyleCnt="4"/>
      <dgm:spPr/>
      <dgm:t>
        <a:bodyPr/>
        <a:lstStyle/>
        <a:p>
          <a:endParaRPr lang="zh-CN" altLang="en-US"/>
        </a:p>
      </dgm:t>
    </dgm:pt>
    <dgm:pt modelId="{92ED0BFF-0475-46B6-B7B2-3A0177FCC323}" type="pres">
      <dgm:prSet presAssocID="{744E2F5F-0A35-4C17-A5CE-306AFC49BDCD}" presName="node" presStyleCnt="0"/>
      <dgm:spPr/>
      <dgm:t>
        <a:bodyPr/>
        <a:lstStyle/>
        <a:p>
          <a:endParaRPr lang="zh-CN" altLang="en-US"/>
        </a:p>
      </dgm:t>
    </dgm:pt>
    <dgm:pt modelId="{A323C8FF-E18B-46E5-876D-07F21AEAA3AA}" type="pres">
      <dgm:prSet presAssocID="{744E2F5F-0A35-4C17-A5CE-306AFC49BDCD}" presName="parentNode" presStyleLbl="node1" presStyleIdx="4" presStyleCnt="5" custLinFactNeighborX="60769" custLinFactNeighborY="6479">
        <dgm:presLayoutVars>
          <dgm:chMax val="1"/>
          <dgm:bulletEnabled val="1"/>
        </dgm:presLayoutVars>
      </dgm:prSet>
      <dgm:spPr/>
      <dgm:t>
        <a:bodyPr/>
        <a:lstStyle/>
        <a:p>
          <a:endParaRPr lang="zh-CN" altLang="en-US"/>
        </a:p>
      </dgm:t>
    </dgm:pt>
    <dgm:pt modelId="{5B1A57A5-0E99-4A97-AC20-C32977EFA439}" type="pres">
      <dgm:prSet presAssocID="{744E2F5F-0A35-4C17-A5CE-306AFC49BDCD}" presName="childNode" presStyleLbl="revTx" presStyleIdx="3" presStyleCnt="4">
        <dgm:presLayoutVars>
          <dgm:bulletEnabled val="1"/>
        </dgm:presLayoutVars>
      </dgm:prSet>
      <dgm:spPr/>
      <dgm:t>
        <a:bodyPr/>
        <a:lstStyle/>
        <a:p>
          <a:endParaRPr lang="zh-CN" altLang="en-US"/>
        </a:p>
      </dgm:t>
    </dgm:pt>
  </dgm:ptLst>
  <dgm:cxnLst>
    <dgm:cxn modelId="{8DB108FA-3C46-4882-8D04-FDA974C707AC}" type="presOf" srcId="{514F1820-2A21-4699-BFC3-F22A6DC7036D}" destId="{36FCEA02-70F7-46A2-8209-BB028C5EF4E6}" srcOrd="0" destOrd="3" presId="urn:microsoft.com/office/officeart/2005/8/layout/radial2"/>
    <dgm:cxn modelId="{79829D73-9F5C-4F4F-8AEE-80704C593720}" type="presOf" srcId="{744E2F5F-0A35-4C17-A5CE-306AFC49BDCD}" destId="{A323C8FF-E18B-46E5-876D-07F21AEAA3AA}" srcOrd="0" destOrd="0" presId="urn:microsoft.com/office/officeart/2005/8/layout/radial2"/>
    <dgm:cxn modelId="{315425DB-1883-4151-AFFC-134C1A9A8814}" type="presOf" srcId="{7897DCC3-10D0-4EA1-913C-824BB516CB16}" destId="{04C3BF1C-684B-4D67-9098-B478A43EFEC8}" srcOrd="0" destOrd="0" presId="urn:microsoft.com/office/officeart/2005/8/layout/radial2"/>
    <dgm:cxn modelId="{153F328D-EA08-430B-BFEA-4E3848FA9D00}" srcId="{1FF19A1B-E906-4F86-9149-BFB5601F1DAA}" destId="{A5FC86DC-3111-4DD1-B0E0-0FC12C5D429D}" srcOrd="0" destOrd="0" parTransId="{5B2FDF84-FB3A-4C0A-B63C-D47C048F7C5A}" sibTransId="{7A3386E9-2BC8-4950-A2EF-220501142150}"/>
    <dgm:cxn modelId="{D5311018-4F26-4160-8D6B-8E6338D2B08B}" srcId="{2ED9FB18-7FB3-4C5F-B891-387CF7C882AC}" destId="{1FF19A1B-E906-4F86-9149-BFB5601F1DAA}" srcOrd="0" destOrd="0" parTransId="{7897DCC3-10D0-4EA1-913C-824BB516CB16}" sibTransId="{E79921B7-A7A6-4FC6-856A-2B848F8FB3E4}"/>
    <dgm:cxn modelId="{221C4DFA-D1C9-4567-866D-BBCC77B2A693}" type="presOf" srcId="{2ED9FB18-7FB3-4C5F-B891-387CF7C882AC}" destId="{99E161E4-D2DB-465E-873B-2F9116AD91F4}" srcOrd="0" destOrd="0" presId="urn:microsoft.com/office/officeart/2005/8/layout/radial2"/>
    <dgm:cxn modelId="{5A943A57-59A6-4247-B6C3-4C117503AA00}" srcId="{D33D70DA-232D-48DE-BF24-AB30D29C4B82}" destId="{D4190BE8-69C2-4361-9B20-BE3C796CD15F}" srcOrd="1" destOrd="0" parTransId="{F2F9844A-2C79-41FB-97FA-4F4D6ED5C92A}" sibTransId="{8778647B-DB16-482C-B28B-22BEEB142CE3}"/>
    <dgm:cxn modelId="{FDD881A5-E467-4C86-B73C-3A8DA425D211}" srcId="{D33D70DA-232D-48DE-BF24-AB30D29C4B82}" destId="{D092E4AC-CEA1-4BF2-A264-783724497A44}" srcOrd="0" destOrd="0" parTransId="{0F3AD0C5-49D4-416B-B88B-A721541A99BE}" sibTransId="{3D4E7B29-FE23-43C2-A6E6-844342D3A928}"/>
    <dgm:cxn modelId="{8D59A44C-AA03-45C5-8835-AB34F2AD9631}" type="presOf" srcId="{D4190BE8-69C2-4361-9B20-BE3C796CD15F}" destId="{97CF6A10-5B0A-430B-88FA-F2778B976F41}" srcOrd="0" destOrd="1" presId="urn:microsoft.com/office/officeart/2005/8/layout/radial2"/>
    <dgm:cxn modelId="{96E0C286-FB45-47BF-B4F5-733F15B67FF0}" type="presOf" srcId="{1DED4FC4-6F55-48D1-A2DB-7C31D7A3D8C1}" destId="{410E747B-67C5-49AA-83FE-3EC014C66441}" srcOrd="0" destOrd="1" presId="urn:microsoft.com/office/officeart/2005/8/layout/radial2"/>
    <dgm:cxn modelId="{9C309A2F-0735-474A-9882-2AFDE3C913CA}" srcId="{1FF19A1B-E906-4F86-9149-BFB5601F1DAA}" destId="{514F1820-2A21-4699-BFC3-F22A6DC7036D}" srcOrd="3" destOrd="0" parTransId="{66BD25BC-9408-40F6-B558-F07773FCBEA6}" sibTransId="{DF2B9248-B96E-4AFA-A1ED-D630530FD6E9}"/>
    <dgm:cxn modelId="{B361D9BD-0381-43B9-A1CF-EB57D660D282}" type="presOf" srcId="{D70FEEEC-C593-4AF9-8063-875195EAEC51}" destId="{2B03AB07-16AA-44F5-B8F4-EA67DDAE891A}" srcOrd="0" destOrd="0" presId="urn:microsoft.com/office/officeart/2005/8/layout/radial2"/>
    <dgm:cxn modelId="{5A5FC528-4C56-4ECF-9E38-D2F25E1141C5}" type="presOf" srcId="{03B79E9A-7E90-4006-9E29-EDEF57079105}" destId="{5B1A57A5-0E99-4A97-AC20-C32977EFA439}" srcOrd="0" destOrd="0" presId="urn:microsoft.com/office/officeart/2005/8/layout/radial2"/>
    <dgm:cxn modelId="{5FBB1862-552C-44E9-90C1-E17E9C33342D}" type="presOf" srcId="{D092E4AC-CEA1-4BF2-A264-783724497A44}" destId="{97CF6A10-5B0A-430B-88FA-F2778B976F41}" srcOrd="0" destOrd="0" presId="urn:microsoft.com/office/officeart/2005/8/layout/radial2"/>
    <dgm:cxn modelId="{6FDC26AE-3EC5-472E-BE95-E91D106E81A6}" srcId="{744E2F5F-0A35-4C17-A5CE-306AFC49BDCD}" destId="{03B79E9A-7E90-4006-9E29-EDEF57079105}" srcOrd="0" destOrd="0" parTransId="{6DD7D238-D9F5-4B53-851A-E6BEBBA980F1}" sibTransId="{17FDB334-615F-4AD2-8572-927E5B8E9E84}"/>
    <dgm:cxn modelId="{C2F1E0DE-CA0C-4A44-A626-635C17A487F0}" type="presOf" srcId="{1FF19A1B-E906-4F86-9149-BFB5601F1DAA}" destId="{AFCBFF6C-542E-4024-83A9-1A60940B46E2}" srcOrd="0" destOrd="0" presId="urn:microsoft.com/office/officeart/2005/8/layout/radial2"/>
    <dgm:cxn modelId="{757D37A8-BB2A-4D23-85A9-B90806C6E31A}" srcId="{2ED9FB18-7FB3-4C5F-B891-387CF7C882AC}" destId="{744E2F5F-0A35-4C17-A5CE-306AFC49BDCD}" srcOrd="3" destOrd="0" parTransId="{C903EAC3-0DCA-4EA6-8527-C79C9B1E3264}" sibTransId="{2F5C9CB6-B3B9-4051-B11B-C110D11EB38C}"/>
    <dgm:cxn modelId="{13FC04D1-8F1D-4738-A43A-E1B7590D1457}" srcId="{2ED9FB18-7FB3-4C5F-B891-387CF7C882AC}" destId="{8360B440-0BB7-492A-85C0-D04795E2BF46}" srcOrd="2" destOrd="0" parTransId="{D5F84E0D-2042-431F-9C04-B5BC52285920}" sibTransId="{80A7251A-6486-4112-AA38-A0E7597EB139}"/>
    <dgm:cxn modelId="{4D4BB395-65A7-4140-B760-B087391B3E1E}" type="presOf" srcId="{C903EAC3-0DCA-4EA6-8527-C79C9B1E3264}" destId="{9630945D-6D94-4314-A4D5-37777370E4A4}" srcOrd="0" destOrd="0" presId="urn:microsoft.com/office/officeart/2005/8/layout/radial2"/>
    <dgm:cxn modelId="{95ED6EA5-A980-4D0D-90B7-066C004C9F64}" srcId="{8360B440-0BB7-492A-85C0-D04795E2BF46}" destId="{1DED4FC4-6F55-48D1-A2DB-7C31D7A3D8C1}" srcOrd="1" destOrd="0" parTransId="{84F38C4C-6BB1-4256-9441-7816DF71F09E}" sibTransId="{361D2A55-FB06-4ED1-9F70-0026001BE647}"/>
    <dgm:cxn modelId="{5C2BCA1B-0F2C-42A4-947B-288F7D45D6E5}" srcId="{8360B440-0BB7-492A-85C0-D04795E2BF46}" destId="{771A1D49-0F9C-4E29-BEBC-B4F4003E7C27}" srcOrd="0" destOrd="0" parTransId="{77063FBD-0126-4695-98D7-19C1DA7F80E7}" sibTransId="{72A9EBE8-0B5A-4C63-AEE8-DCA4F6C356FC}"/>
    <dgm:cxn modelId="{D73F59B1-CAB1-4CBF-94C9-27DF3512F11F}" srcId="{1FF19A1B-E906-4F86-9149-BFB5601F1DAA}" destId="{239ED226-A780-4D4E-9D43-BDB3F1BC047E}" srcOrd="1" destOrd="0" parTransId="{0BC088C5-9828-42AB-B388-68ADC359C3F6}" sibTransId="{F00EF7C7-0966-4566-A883-6E2596B0179D}"/>
    <dgm:cxn modelId="{6BAB3A89-BB33-438C-84F4-ABED7A76DDB3}" type="presOf" srcId="{239ED226-A780-4D4E-9D43-BDB3F1BC047E}" destId="{36FCEA02-70F7-46A2-8209-BB028C5EF4E6}" srcOrd="0" destOrd="1" presId="urn:microsoft.com/office/officeart/2005/8/layout/radial2"/>
    <dgm:cxn modelId="{EC53AF20-9B91-4A6B-BAB3-D39323C7AF3C}" type="presOf" srcId="{D5F84E0D-2042-431F-9C04-B5BC52285920}" destId="{DDE5343A-26A3-41E3-A220-BB6B3BFB932F}" srcOrd="0" destOrd="0" presId="urn:microsoft.com/office/officeart/2005/8/layout/radial2"/>
    <dgm:cxn modelId="{43BCEC99-23AC-4ED9-96E4-83F833D2BBB6}" type="presOf" srcId="{8360B440-0BB7-492A-85C0-D04795E2BF46}" destId="{47B9C937-6A15-4C3F-AA93-BED6293678C9}" srcOrd="0" destOrd="0" presId="urn:microsoft.com/office/officeart/2005/8/layout/radial2"/>
    <dgm:cxn modelId="{E8DBBD29-034D-4040-84DC-928F3DBC10FA}" type="presOf" srcId="{771A1D49-0F9C-4E29-BEBC-B4F4003E7C27}" destId="{410E747B-67C5-49AA-83FE-3EC014C66441}" srcOrd="0" destOrd="0" presId="urn:microsoft.com/office/officeart/2005/8/layout/radial2"/>
    <dgm:cxn modelId="{6B7D54A3-3812-4492-ACEA-DB144E50E51F}" srcId="{2ED9FB18-7FB3-4C5F-B891-387CF7C882AC}" destId="{D33D70DA-232D-48DE-BF24-AB30D29C4B82}" srcOrd="1" destOrd="0" parTransId="{D70FEEEC-C593-4AF9-8063-875195EAEC51}" sibTransId="{8A491E43-8542-4C95-8E08-3E27174D7DFD}"/>
    <dgm:cxn modelId="{715ABC43-1B0B-4EC5-AF41-8F4845D846CC}" srcId="{1FF19A1B-E906-4F86-9149-BFB5601F1DAA}" destId="{B2DEBA3C-6067-4D43-9C6D-AF85C5224C68}" srcOrd="2" destOrd="0" parTransId="{4708D52F-A909-4981-B953-E4BCF5B6483A}" sibTransId="{535AB071-C7DE-41BE-BCF2-40571FB544C6}"/>
    <dgm:cxn modelId="{11C6D194-57B2-4914-8CF0-1AA16FDA2DF9}" type="presOf" srcId="{B2DEBA3C-6067-4D43-9C6D-AF85C5224C68}" destId="{36FCEA02-70F7-46A2-8209-BB028C5EF4E6}" srcOrd="0" destOrd="2" presId="urn:microsoft.com/office/officeart/2005/8/layout/radial2"/>
    <dgm:cxn modelId="{9E17B74D-3FA5-4863-9492-F27A16B81315}" type="presOf" srcId="{A5FC86DC-3111-4DD1-B0E0-0FC12C5D429D}" destId="{36FCEA02-70F7-46A2-8209-BB028C5EF4E6}" srcOrd="0" destOrd="0" presId="urn:microsoft.com/office/officeart/2005/8/layout/radial2"/>
    <dgm:cxn modelId="{BD5B53AF-6C28-4B23-B9A7-A94524DEE7A7}" type="presOf" srcId="{D33D70DA-232D-48DE-BF24-AB30D29C4B82}" destId="{903A0688-DBFE-4130-963D-5424050CDA1B}" srcOrd="0" destOrd="0" presId="urn:microsoft.com/office/officeart/2005/8/layout/radial2"/>
    <dgm:cxn modelId="{B95377B5-91A5-4CF2-80B1-F04758DFAC50}" type="presParOf" srcId="{99E161E4-D2DB-465E-873B-2F9116AD91F4}" destId="{72A73E69-B5A0-4156-80F3-8ACC869D2C5F}" srcOrd="0" destOrd="0" presId="urn:microsoft.com/office/officeart/2005/8/layout/radial2"/>
    <dgm:cxn modelId="{6C580B99-C31A-4B95-9966-B2B53041FB40}" type="presParOf" srcId="{72A73E69-B5A0-4156-80F3-8ACC869D2C5F}" destId="{F606C32A-9F4C-4AC1-BD05-7109EEE9EE85}" srcOrd="0" destOrd="0" presId="urn:microsoft.com/office/officeart/2005/8/layout/radial2"/>
    <dgm:cxn modelId="{5BBDE7F3-4400-404F-AA73-C5DC4768F8C3}" type="presParOf" srcId="{F606C32A-9F4C-4AC1-BD05-7109EEE9EE85}" destId="{E6AC690F-1CA9-4A1D-B8EF-3A6EEE2FDE6C}" srcOrd="0" destOrd="0" presId="urn:microsoft.com/office/officeart/2005/8/layout/radial2"/>
    <dgm:cxn modelId="{327A3865-A048-456A-BDCB-B01362A8694B}" type="presParOf" srcId="{F606C32A-9F4C-4AC1-BD05-7109EEE9EE85}" destId="{7D2B1B4C-3DC3-480A-96F4-736E53B71F20}" srcOrd="1" destOrd="0" presId="urn:microsoft.com/office/officeart/2005/8/layout/radial2"/>
    <dgm:cxn modelId="{12A1BA09-6710-489A-8B90-B6762B75F10B}" type="presParOf" srcId="{72A73E69-B5A0-4156-80F3-8ACC869D2C5F}" destId="{04C3BF1C-684B-4D67-9098-B478A43EFEC8}" srcOrd="1" destOrd="0" presId="urn:microsoft.com/office/officeart/2005/8/layout/radial2"/>
    <dgm:cxn modelId="{811A3071-DD2F-4FFD-9D86-15249304038F}" type="presParOf" srcId="{72A73E69-B5A0-4156-80F3-8ACC869D2C5F}" destId="{9C07E858-4A70-49F4-B6DF-27B889AA635F}" srcOrd="2" destOrd="0" presId="urn:microsoft.com/office/officeart/2005/8/layout/radial2"/>
    <dgm:cxn modelId="{E6BBF080-0C1D-4232-95EA-FB7B70ACD534}" type="presParOf" srcId="{9C07E858-4A70-49F4-B6DF-27B889AA635F}" destId="{AFCBFF6C-542E-4024-83A9-1A60940B46E2}" srcOrd="0" destOrd="0" presId="urn:microsoft.com/office/officeart/2005/8/layout/radial2"/>
    <dgm:cxn modelId="{0DD59344-B0FF-42F6-9A02-FD4F242A1FBE}" type="presParOf" srcId="{9C07E858-4A70-49F4-B6DF-27B889AA635F}" destId="{36FCEA02-70F7-46A2-8209-BB028C5EF4E6}" srcOrd="1" destOrd="0" presId="urn:microsoft.com/office/officeart/2005/8/layout/radial2"/>
    <dgm:cxn modelId="{F83B3EFC-1C55-4929-A756-0EBBFFC13A4F}" type="presParOf" srcId="{72A73E69-B5A0-4156-80F3-8ACC869D2C5F}" destId="{2B03AB07-16AA-44F5-B8F4-EA67DDAE891A}" srcOrd="3" destOrd="0" presId="urn:microsoft.com/office/officeart/2005/8/layout/radial2"/>
    <dgm:cxn modelId="{7721AF27-982D-429A-B96F-B0ED9F0989A9}" type="presParOf" srcId="{72A73E69-B5A0-4156-80F3-8ACC869D2C5F}" destId="{75BDEB2B-B2F3-4919-B4F8-EDFA68BF46EB}" srcOrd="4" destOrd="0" presId="urn:microsoft.com/office/officeart/2005/8/layout/radial2"/>
    <dgm:cxn modelId="{C2039D3D-F76A-48AE-AB8E-7CA61A6FADF7}" type="presParOf" srcId="{75BDEB2B-B2F3-4919-B4F8-EDFA68BF46EB}" destId="{903A0688-DBFE-4130-963D-5424050CDA1B}" srcOrd="0" destOrd="0" presId="urn:microsoft.com/office/officeart/2005/8/layout/radial2"/>
    <dgm:cxn modelId="{66631F55-3F8D-4D93-A7B0-4FF7787E134A}" type="presParOf" srcId="{75BDEB2B-B2F3-4919-B4F8-EDFA68BF46EB}" destId="{97CF6A10-5B0A-430B-88FA-F2778B976F41}" srcOrd="1" destOrd="0" presId="urn:microsoft.com/office/officeart/2005/8/layout/radial2"/>
    <dgm:cxn modelId="{63320A6B-30E4-43C2-8D77-325175DC9A2D}" type="presParOf" srcId="{72A73E69-B5A0-4156-80F3-8ACC869D2C5F}" destId="{DDE5343A-26A3-41E3-A220-BB6B3BFB932F}" srcOrd="5" destOrd="0" presId="urn:microsoft.com/office/officeart/2005/8/layout/radial2"/>
    <dgm:cxn modelId="{DB3480C4-399E-4993-9EA7-4DA2E14AA2FE}" type="presParOf" srcId="{72A73E69-B5A0-4156-80F3-8ACC869D2C5F}" destId="{B6405B44-73F0-4434-841B-4B979C9F8335}" srcOrd="6" destOrd="0" presId="urn:microsoft.com/office/officeart/2005/8/layout/radial2"/>
    <dgm:cxn modelId="{22EAF745-5FF2-4DC7-981C-EEB708C7CA16}" type="presParOf" srcId="{B6405B44-73F0-4434-841B-4B979C9F8335}" destId="{47B9C937-6A15-4C3F-AA93-BED6293678C9}" srcOrd="0" destOrd="0" presId="urn:microsoft.com/office/officeart/2005/8/layout/radial2"/>
    <dgm:cxn modelId="{195E94BF-5E21-4D22-A2A2-30CB68280A7A}" type="presParOf" srcId="{B6405B44-73F0-4434-841B-4B979C9F8335}" destId="{410E747B-67C5-49AA-83FE-3EC014C66441}" srcOrd="1" destOrd="0" presId="urn:microsoft.com/office/officeart/2005/8/layout/radial2"/>
    <dgm:cxn modelId="{F2761620-ABAF-4D68-B498-98CB5E5E08F0}" type="presParOf" srcId="{72A73E69-B5A0-4156-80F3-8ACC869D2C5F}" destId="{9630945D-6D94-4314-A4D5-37777370E4A4}" srcOrd="7" destOrd="0" presId="urn:microsoft.com/office/officeart/2005/8/layout/radial2"/>
    <dgm:cxn modelId="{6A353929-4381-4D19-A758-9422E80EDCEC}" type="presParOf" srcId="{72A73E69-B5A0-4156-80F3-8ACC869D2C5F}" destId="{92ED0BFF-0475-46B6-B7B2-3A0177FCC323}" srcOrd="8" destOrd="0" presId="urn:microsoft.com/office/officeart/2005/8/layout/radial2"/>
    <dgm:cxn modelId="{5413DB4C-B83A-4AE9-A321-80FCD29AFDB0}" type="presParOf" srcId="{92ED0BFF-0475-46B6-B7B2-3A0177FCC323}" destId="{A323C8FF-E18B-46E5-876D-07F21AEAA3AA}" srcOrd="0" destOrd="0" presId="urn:microsoft.com/office/officeart/2005/8/layout/radial2"/>
    <dgm:cxn modelId="{06EFC6A8-BCF9-43F3-9F9C-F51682AD0DF6}" type="presParOf" srcId="{92ED0BFF-0475-46B6-B7B2-3A0177FCC323}" destId="{5B1A57A5-0E99-4A97-AC20-C32977EFA43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EAFBD6-4E50-452D-923D-1384642483F9}" type="doc">
      <dgm:prSet loTypeId="urn:microsoft.com/office/officeart/2005/8/layout/radial6" loCatId="relationship" qsTypeId="urn:microsoft.com/office/officeart/2005/8/quickstyle/simple4" qsCatId="simple" csTypeId="urn:microsoft.com/office/officeart/2005/8/colors/colorful5" csCatId="colorful" phldr="1"/>
      <dgm:spPr/>
      <dgm:t>
        <a:bodyPr/>
        <a:lstStyle/>
        <a:p>
          <a:endParaRPr lang="zh-CN" altLang="en-US"/>
        </a:p>
      </dgm:t>
    </dgm:pt>
    <dgm:pt modelId="{6F94EB96-4346-465B-A1C3-E7FBB2B08664}">
      <dgm:prSet phldrT="[文本]"/>
      <dgm:spPr/>
      <dgm:t>
        <a:bodyPr/>
        <a:lstStyle/>
        <a:p>
          <a:r>
            <a:rPr lang="zh-CN" altLang="en-US" dirty="0" smtClean="0"/>
            <a:t>数字图书馆教育部工程研究中心</a:t>
          </a:r>
          <a:endParaRPr lang="zh-CN" altLang="en-US" dirty="0"/>
        </a:p>
      </dgm:t>
    </dgm:pt>
    <dgm:pt modelId="{5CD406CC-8223-4E83-85BB-4B886EAD27F9}" type="parTrans" cxnId="{CCAFE2F3-EC48-4D34-9A0F-EA6A6C4DBCFA}">
      <dgm:prSet/>
      <dgm:spPr/>
      <dgm:t>
        <a:bodyPr/>
        <a:lstStyle/>
        <a:p>
          <a:endParaRPr lang="zh-CN" altLang="en-US">
            <a:solidFill>
              <a:schemeClr val="bg1"/>
            </a:solidFill>
          </a:endParaRPr>
        </a:p>
      </dgm:t>
    </dgm:pt>
    <dgm:pt modelId="{27346F84-0958-4211-A033-3AF0CB8C6665}" type="sibTrans" cxnId="{CCAFE2F3-EC48-4D34-9A0F-EA6A6C4DBCFA}">
      <dgm:prSet/>
      <dgm:spPr/>
      <dgm:t>
        <a:bodyPr/>
        <a:lstStyle/>
        <a:p>
          <a:endParaRPr lang="zh-CN" altLang="en-US">
            <a:solidFill>
              <a:schemeClr val="bg1"/>
            </a:solidFill>
          </a:endParaRPr>
        </a:p>
      </dgm:t>
    </dgm:pt>
    <dgm:pt modelId="{1F2813E6-C41B-4F26-8D74-6D3C5CA8C363}">
      <dgm:prSet phldrT="[文本]"/>
      <dgm:spPr/>
      <dgm:t>
        <a:bodyPr/>
        <a:lstStyle/>
        <a:p>
          <a:r>
            <a:rPr lang="zh-CN" altLang="en-US" dirty="0" smtClean="0"/>
            <a:t>数字资源建设</a:t>
          </a:r>
          <a:endParaRPr lang="zh-CN" altLang="en-US" dirty="0"/>
        </a:p>
      </dgm:t>
    </dgm:pt>
    <dgm:pt modelId="{E0CF17FE-D86F-4C4F-89A1-C8F6C70690E4}" type="parTrans" cxnId="{370D9F66-173B-4A23-9D87-F73990F426A4}">
      <dgm:prSet/>
      <dgm:spPr/>
      <dgm:t>
        <a:bodyPr/>
        <a:lstStyle/>
        <a:p>
          <a:endParaRPr lang="zh-CN" altLang="en-US">
            <a:solidFill>
              <a:schemeClr val="bg1"/>
            </a:solidFill>
          </a:endParaRPr>
        </a:p>
      </dgm:t>
    </dgm:pt>
    <dgm:pt modelId="{3875633B-336E-4C6F-8F86-882E1545055A}" type="sibTrans" cxnId="{370D9F66-173B-4A23-9D87-F73990F426A4}">
      <dgm:prSet/>
      <dgm:spPr/>
      <dgm:t>
        <a:bodyPr/>
        <a:lstStyle/>
        <a:p>
          <a:endParaRPr lang="zh-CN" altLang="en-US">
            <a:solidFill>
              <a:schemeClr val="bg1"/>
            </a:solidFill>
          </a:endParaRPr>
        </a:p>
      </dgm:t>
    </dgm:pt>
    <dgm:pt modelId="{01152B7D-71FD-4CA2-996C-DE50305540C1}">
      <dgm:prSet phldrT="[文本]"/>
      <dgm:spPr/>
      <dgm:t>
        <a:bodyPr/>
        <a:lstStyle/>
        <a:p>
          <a:r>
            <a:rPr lang="zh-CN" altLang="en-US" dirty="0" smtClean="0"/>
            <a:t>支撑环境建设</a:t>
          </a:r>
          <a:endParaRPr lang="zh-CN" altLang="en-US" dirty="0"/>
        </a:p>
      </dgm:t>
    </dgm:pt>
    <dgm:pt modelId="{B9E5A99D-2618-4105-B74F-869BCB393B95}" type="parTrans" cxnId="{31F373A9-060C-4351-BFB0-A2F4D091741C}">
      <dgm:prSet/>
      <dgm:spPr/>
      <dgm:t>
        <a:bodyPr/>
        <a:lstStyle/>
        <a:p>
          <a:endParaRPr lang="zh-CN" altLang="en-US">
            <a:solidFill>
              <a:schemeClr val="bg1"/>
            </a:solidFill>
          </a:endParaRPr>
        </a:p>
      </dgm:t>
    </dgm:pt>
    <dgm:pt modelId="{EF6D86F8-D302-4804-8124-3B4979FDB748}" type="sibTrans" cxnId="{31F373A9-060C-4351-BFB0-A2F4D091741C}">
      <dgm:prSet/>
      <dgm:spPr/>
      <dgm:t>
        <a:bodyPr/>
        <a:lstStyle/>
        <a:p>
          <a:endParaRPr lang="zh-CN" altLang="en-US">
            <a:solidFill>
              <a:schemeClr val="bg1"/>
            </a:solidFill>
          </a:endParaRPr>
        </a:p>
      </dgm:t>
    </dgm:pt>
    <dgm:pt modelId="{8E89E2AF-0615-4BB9-A96D-66B43D60C824}">
      <dgm:prSet phldrT="[文本]"/>
      <dgm:spPr/>
      <dgm:t>
        <a:bodyPr/>
        <a:lstStyle/>
        <a:p>
          <a:r>
            <a:rPr lang="zh-CN" altLang="en-US" dirty="0" smtClean="0"/>
            <a:t>对外交流合作</a:t>
          </a:r>
          <a:endParaRPr lang="zh-CN" altLang="en-US" dirty="0"/>
        </a:p>
      </dgm:t>
    </dgm:pt>
    <dgm:pt modelId="{9D7C331E-9CC5-4423-A5AA-7526EFA618AE}" type="parTrans" cxnId="{09979478-E3B0-4889-8E4A-4EA6F5B5B34B}">
      <dgm:prSet/>
      <dgm:spPr/>
      <dgm:t>
        <a:bodyPr/>
        <a:lstStyle/>
        <a:p>
          <a:endParaRPr lang="zh-CN" altLang="en-US">
            <a:solidFill>
              <a:schemeClr val="bg1"/>
            </a:solidFill>
          </a:endParaRPr>
        </a:p>
      </dgm:t>
    </dgm:pt>
    <dgm:pt modelId="{381B9DC7-8065-4169-B8D8-6BA8940BD3FC}" type="sibTrans" cxnId="{09979478-E3B0-4889-8E4A-4EA6F5B5B34B}">
      <dgm:prSet/>
      <dgm:spPr/>
      <dgm:t>
        <a:bodyPr/>
        <a:lstStyle/>
        <a:p>
          <a:endParaRPr lang="zh-CN" altLang="en-US">
            <a:solidFill>
              <a:schemeClr val="bg1"/>
            </a:solidFill>
          </a:endParaRPr>
        </a:p>
      </dgm:t>
    </dgm:pt>
    <dgm:pt modelId="{7B30D2CC-7103-4747-981D-0163E181C6F8}">
      <dgm:prSet phldrT="[文本]"/>
      <dgm:spPr/>
      <dgm:t>
        <a:bodyPr/>
        <a:lstStyle/>
        <a:p>
          <a:r>
            <a:rPr lang="zh-CN" altLang="en-US" dirty="0" smtClean="0"/>
            <a:t>服务体系建设</a:t>
          </a:r>
          <a:endParaRPr lang="zh-CN" altLang="en-US" dirty="0"/>
        </a:p>
      </dgm:t>
    </dgm:pt>
    <dgm:pt modelId="{69429265-2672-42D4-ABD8-DE3999C1D6B3}" type="parTrans" cxnId="{AC413211-F101-4A84-857D-AE844F19BA56}">
      <dgm:prSet/>
      <dgm:spPr/>
      <dgm:t>
        <a:bodyPr/>
        <a:lstStyle/>
        <a:p>
          <a:endParaRPr lang="zh-CN" altLang="en-US">
            <a:solidFill>
              <a:schemeClr val="bg1"/>
            </a:solidFill>
          </a:endParaRPr>
        </a:p>
      </dgm:t>
    </dgm:pt>
    <dgm:pt modelId="{6E362755-2AD5-4306-8C7E-881CCF75A5C1}" type="sibTrans" cxnId="{AC413211-F101-4A84-857D-AE844F19BA56}">
      <dgm:prSet/>
      <dgm:spPr/>
      <dgm:t>
        <a:bodyPr/>
        <a:lstStyle/>
        <a:p>
          <a:endParaRPr lang="zh-CN" altLang="en-US">
            <a:solidFill>
              <a:schemeClr val="bg1"/>
            </a:solidFill>
          </a:endParaRPr>
        </a:p>
      </dgm:t>
    </dgm:pt>
    <dgm:pt modelId="{42DD382A-9A70-4A30-8A3F-E166061B00E0}">
      <dgm:prSet phldrT="[文本]"/>
      <dgm:spPr/>
      <dgm:t>
        <a:bodyPr/>
        <a:lstStyle/>
        <a:p>
          <a:r>
            <a:rPr lang="zh-CN" altLang="en-US" dirty="0" smtClean="0"/>
            <a:t>标准规范建设</a:t>
          </a:r>
          <a:endParaRPr lang="zh-CN" altLang="en-US" dirty="0"/>
        </a:p>
      </dgm:t>
    </dgm:pt>
    <dgm:pt modelId="{8C676039-0F20-49FD-9E8B-253E933F6342}" type="parTrans" cxnId="{2A8B6056-5874-4657-9C41-EED1EAA68A61}">
      <dgm:prSet/>
      <dgm:spPr/>
      <dgm:t>
        <a:bodyPr/>
        <a:lstStyle/>
        <a:p>
          <a:endParaRPr lang="zh-CN" altLang="en-US">
            <a:solidFill>
              <a:schemeClr val="bg1"/>
            </a:solidFill>
          </a:endParaRPr>
        </a:p>
      </dgm:t>
    </dgm:pt>
    <dgm:pt modelId="{011E127C-C83D-4FA8-A1E1-7AE9E3AFBC0D}" type="sibTrans" cxnId="{2A8B6056-5874-4657-9C41-EED1EAA68A61}">
      <dgm:prSet/>
      <dgm:spPr/>
      <dgm:t>
        <a:bodyPr/>
        <a:lstStyle/>
        <a:p>
          <a:endParaRPr lang="zh-CN" altLang="en-US">
            <a:solidFill>
              <a:schemeClr val="bg1"/>
            </a:solidFill>
          </a:endParaRPr>
        </a:p>
      </dgm:t>
    </dgm:pt>
    <dgm:pt modelId="{6067A859-45E8-45AF-8FBC-2C765D385487}" type="pres">
      <dgm:prSet presAssocID="{CAEAFBD6-4E50-452D-923D-1384642483F9}" presName="Name0" presStyleCnt="0">
        <dgm:presLayoutVars>
          <dgm:chMax val="1"/>
          <dgm:dir/>
          <dgm:animLvl val="ctr"/>
          <dgm:resizeHandles val="exact"/>
        </dgm:presLayoutVars>
      </dgm:prSet>
      <dgm:spPr/>
      <dgm:t>
        <a:bodyPr/>
        <a:lstStyle/>
        <a:p>
          <a:endParaRPr lang="zh-CN" altLang="en-US"/>
        </a:p>
      </dgm:t>
    </dgm:pt>
    <dgm:pt modelId="{EA189E10-4B87-4A00-95D3-CF041487EE7B}" type="pres">
      <dgm:prSet presAssocID="{6F94EB96-4346-465B-A1C3-E7FBB2B08664}" presName="centerShape" presStyleLbl="node0" presStyleIdx="0" presStyleCnt="1"/>
      <dgm:spPr/>
      <dgm:t>
        <a:bodyPr/>
        <a:lstStyle/>
        <a:p>
          <a:endParaRPr lang="zh-CN" altLang="en-US"/>
        </a:p>
      </dgm:t>
    </dgm:pt>
    <dgm:pt modelId="{A542D924-11B8-4A3B-B800-559483900602}" type="pres">
      <dgm:prSet presAssocID="{1F2813E6-C41B-4F26-8D74-6D3C5CA8C363}" presName="node" presStyleLbl="node1" presStyleIdx="0" presStyleCnt="5">
        <dgm:presLayoutVars>
          <dgm:bulletEnabled val="1"/>
        </dgm:presLayoutVars>
      </dgm:prSet>
      <dgm:spPr/>
      <dgm:t>
        <a:bodyPr/>
        <a:lstStyle/>
        <a:p>
          <a:endParaRPr lang="zh-CN" altLang="en-US"/>
        </a:p>
      </dgm:t>
    </dgm:pt>
    <dgm:pt modelId="{7CD4352A-9665-4386-A2F4-730937C8D0CB}" type="pres">
      <dgm:prSet presAssocID="{1F2813E6-C41B-4F26-8D74-6D3C5CA8C363}" presName="dummy" presStyleCnt="0"/>
      <dgm:spPr/>
    </dgm:pt>
    <dgm:pt modelId="{1C7CE0CA-FF60-4434-A739-C37B8DF80677}" type="pres">
      <dgm:prSet presAssocID="{3875633B-336E-4C6F-8F86-882E1545055A}" presName="sibTrans" presStyleLbl="sibTrans2D1" presStyleIdx="0" presStyleCnt="5"/>
      <dgm:spPr/>
      <dgm:t>
        <a:bodyPr/>
        <a:lstStyle/>
        <a:p>
          <a:endParaRPr lang="zh-CN" altLang="en-US"/>
        </a:p>
      </dgm:t>
    </dgm:pt>
    <dgm:pt modelId="{1EDB55DF-5071-4489-97E1-686EED52B236}" type="pres">
      <dgm:prSet presAssocID="{01152B7D-71FD-4CA2-996C-DE50305540C1}" presName="node" presStyleLbl="node1" presStyleIdx="1" presStyleCnt="5">
        <dgm:presLayoutVars>
          <dgm:bulletEnabled val="1"/>
        </dgm:presLayoutVars>
      </dgm:prSet>
      <dgm:spPr/>
      <dgm:t>
        <a:bodyPr/>
        <a:lstStyle/>
        <a:p>
          <a:endParaRPr lang="zh-CN" altLang="en-US"/>
        </a:p>
      </dgm:t>
    </dgm:pt>
    <dgm:pt modelId="{8CB037B5-4EDA-4D20-8C88-DA05ADDEEA2A}" type="pres">
      <dgm:prSet presAssocID="{01152B7D-71FD-4CA2-996C-DE50305540C1}" presName="dummy" presStyleCnt="0"/>
      <dgm:spPr/>
    </dgm:pt>
    <dgm:pt modelId="{F1223F2F-9A00-4551-A9B3-0F3E0601CA3F}" type="pres">
      <dgm:prSet presAssocID="{EF6D86F8-D302-4804-8124-3B4979FDB748}" presName="sibTrans" presStyleLbl="sibTrans2D1" presStyleIdx="1" presStyleCnt="5"/>
      <dgm:spPr/>
      <dgm:t>
        <a:bodyPr/>
        <a:lstStyle/>
        <a:p>
          <a:endParaRPr lang="zh-CN" altLang="en-US"/>
        </a:p>
      </dgm:t>
    </dgm:pt>
    <dgm:pt modelId="{7010BA36-DB42-411C-80DD-6283B1688B9F}" type="pres">
      <dgm:prSet presAssocID="{8E89E2AF-0615-4BB9-A96D-66B43D60C824}" presName="node" presStyleLbl="node1" presStyleIdx="2" presStyleCnt="5">
        <dgm:presLayoutVars>
          <dgm:bulletEnabled val="1"/>
        </dgm:presLayoutVars>
      </dgm:prSet>
      <dgm:spPr/>
      <dgm:t>
        <a:bodyPr/>
        <a:lstStyle/>
        <a:p>
          <a:endParaRPr lang="zh-CN" altLang="en-US"/>
        </a:p>
      </dgm:t>
    </dgm:pt>
    <dgm:pt modelId="{EEF6A346-DB34-4517-B5B1-10F0C4227EC8}" type="pres">
      <dgm:prSet presAssocID="{8E89E2AF-0615-4BB9-A96D-66B43D60C824}" presName="dummy" presStyleCnt="0"/>
      <dgm:spPr/>
    </dgm:pt>
    <dgm:pt modelId="{3344D69B-69AA-4C3D-8377-34C1252C39CE}" type="pres">
      <dgm:prSet presAssocID="{381B9DC7-8065-4169-B8D8-6BA8940BD3FC}" presName="sibTrans" presStyleLbl="sibTrans2D1" presStyleIdx="2" presStyleCnt="5"/>
      <dgm:spPr/>
      <dgm:t>
        <a:bodyPr/>
        <a:lstStyle/>
        <a:p>
          <a:endParaRPr lang="zh-CN" altLang="en-US"/>
        </a:p>
      </dgm:t>
    </dgm:pt>
    <dgm:pt modelId="{C8516D28-6768-4123-8DBE-F5C778BEE80B}" type="pres">
      <dgm:prSet presAssocID="{7B30D2CC-7103-4747-981D-0163E181C6F8}" presName="node" presStyleLbl="node1" presStyleIdx="3" presStyleCnt="5">
        <dgm:presLayoutVars>
          <dgm:bulletEnabled val="1"/>
        </dgm:presLayoutVars>
      </dgm:prSet>
      <dgm:spPr/>
      <dgm:t>
        <a:bodyPr/>
        <a:lstStyle/>
        <a:p>
          <a:endParaRPr lang="zh-CN" altLang="en-US"/>
        </a:p>
      </dgm:t>
    </dgm:pt>
    <dgm:pt modelId="{05F5FB25-5BBC-49D9-8C3D-8ED616EDB019}" type="pres">
      <dgm:prSet presAssocID="{7B30D2CC-7103-4747-981D-0163E181C6F8}" presName="dummy" presStyleCnt="0"/>
      <dgm:spPr/>
    </dgm:pt>
    <dgm:pt modelId="{E3555CC1-01C0-4800-AF66-F152748DCC55}" type="pres">
      <dgm:prSet presAssocID="{6E362755-2AD5-4306-8C7E-881CCF75A5C1}" presName="sibTrans" presStyleLbl="sibTrans2D1" presStyleIdx="3" presStyleCnt="5"/>
      <dgm:spPr/>
      <dgm:t>
        <a:bodyPr/>
        <a:lstStyle/>
        <a:p>
          <a:endParaRPr lang="zh-CN" altLang="en-US"/>
        </a:p>
      </dgm:t>
    </dgm:pt>
    <dgm:pt modelId="{0F075CF3-970B-49F4-9B98-828D56E1511F}" type="pres">
      <dgm:prSet presAssocID="{42DD382A-9A70-4A30-8A3F-E166061B00E0}" presName="node" presStyleLbl="node1" presStyleIdx="4" presStyleCnt="5">
        <dgm:presLayoutVars>
          <dgm:bulletEnabled val="1"/>
        </dgm:presLayoutVars>
      </dgm:prSet>
      <dgm:spPr/>
      <dgm:t>
        <a:bodyPr/>
        <a:lstStyle/>
        <a:p>
          <a:endParaRPr lang="zh-CN" altLang="en-US"/>
        </a:p>
      </dgm:t>
    </dgm:pt>
    <dgm:pt modelId="{03C62902-4102-41B2-93DD-9D79E997E8CA}" type="pres">
      <dgm:prSet presAssocID="{42DD382A-9A70-4A30-8A3F-E166061B00E0}" presName="dummy" presStyleCnt="0"/>
      <dgm:spPr/>
    </dgm:pt>
    <dgm:pt modelId="{E8809B8E-4CBC-4F54-A5FF-E6B4F25DE3A1}" type="pres">
      <dgm:prSet presAssocID="{011E127C-C83D-4FA8-A1E1-7AE9E3AFBC0D}" presName="sibTrans" presStyleLbl="sibTrans2D1" presStyleIdx="4" presStyleCnt="5"/>
      <dgm:spPr/>
      <dgm:t>
        <a:bodyPr/>
        <a:lstStyle/>
        <a:p>
          <a:endParaRPr lang="zh-CN" altLang="en-US"/>
        </a:p>
      </dgm:t>
    </dgm:pt>
  </dgm:ptLst>
  <dgm:cxnLst>
    <dgm:cxn modelId="{347A53B6-0646-435F-8B43-EFB1692B54A1}" type="presOf" srcId="{7B30D2CC-7103-4747-981D-0163E181C6F8}" destId="{C8516D28-6768-4123-8DBE-F5C778BEE80B}" srcOrd="0" destOrd="0" presId="urn:microsoft.com/office/officeart/2005/8/layout/radial6"/>
    <dgm:cxn modelId="{31F373A9-060C-4351-BFB0-A2F4D091741C}" srcId="{6F94EB96-4346-465B-A1C3-E7FBB2B08664}" destId="{01152B7D-71FD-4CA2-996C-DE50305540C1}" srcOrd="1" destOrd="0" parTransId="{B9E5A99D-2618-4105-B74F-869BCB393B95}" sibTransId="{EF6D86F8-D302-4804-8124-3B4979FDB748}"/>
    <dgm:cxn modelId="{AC413211-F101-4A84-857D-AE844F19BA56}" srcId="{6F94EB96-4346-465B-A1C3-E7FBB2B08664}" destId="{7B30D2CC-7103-4747-981D-0163E181C6F8}" srcOrd="3" destOrd="0" parTransId="{69429265-2672-42D4-ABD8-DE3999C1D6B3}" sibTransId="{6E362755-2AD5-4306-8C7E-881CCF75A5C1}"/>
    <dgm:cxn modelId="{9BB226B4-67C2-4FAC-A162-A530C0048175}" type="presOf" srcId="{381B9DC7-8065-4169-B8D8-6BA8940BD3FC}" destId="{3344D69B-69AA-4C3D-8377-34C1252C39CE}" srcOrd="0" destOrd="0" presId="urn:microsoft.com/office/officeart/2005/8/layout/radial6"/>
    <dgm:cxn modelId="{B2B08636-9C90-4B0A-8815-8D9BB347D8AA}" type="presOf" srcId="{6F94EB96-4346-465B-A1C3-E7FBB2B08664}" destId="{EA189E10-4B87-4A00-95D3-CF041487EE7B}" srcOrd="0" destOrd="0" presId="urn:microsoft.com/office/officeart/2005/8/layout/radial6"/>
    <dgm:cxn modelId="{09979478-E3B0-4889-8E4A-4EA6F5B5B34B}" srcId="{6F94EB96-4346-465B-A1C3-E7FBB2B08664}" destId="{8E89E2AF-0615-4BB9-A96D-66B43D60C824}" srcOrd="2" destOrd="0" parTransId="{9D7C331E-9CC5-4423-A5AA-7526EFA618AE}" sibTransId="{381B9DC7-8065-4169-B8D8-6BA8940BD3FC}"/>
    <dgm:cxn modelId="{CCAFE2F3-EC48-4D34-9A0F-EA6A6C4DBCFA}" srcId="{CAEAFBD6-4E50-452D-923D-1384642483F9}" destId="{6F94EB96-4346-465B-A1C3-E7FBB2B08664}" srcOrd="0" destOrd="0" parTransId="{5CD406CC-8223-4E83-85BB-4B886EAD27F9}" sibTransId="{27346F84-0958-4211-A033-3AF0CB8C6665}"/>
    <dgm:cxn modelId="{BB1086AC-FE08-4959-A0E6-90F11FAAE9B0}" type="presOf" srcId="{EF6D86F8-D302-4804-8124-3B4979FDB748}" destId="{F1223F2F-9A00-4551-A9B3-0F3E0601CA3F}" srcOrd="0" destOrd="0" presId="urn:microsoft.com/office/officeart/2005/8/layout/radial6"/>
    <dgm:cxn modelId="{1000CDAC-E574-417B-9EC1-B9DB9B3490EA}" type="presOf" srcId="{3875633B-336E-4C6F-8F86-882E1545055A}" destId="{1C7CE0CA-FF60-4434-A739-C37B8DF80677}" srcOrd="0" destOrd="0" presId="urn:microsoft.com/office/officeart/2005/8/layout/radial6"/>
    <dgm:cxn modelId="{9E13E5CF-8976-43BE-88B3-9BF63D51527A}" type="presOf" srcId="{01152B7D-71FD-4CA2-996C-DE50305540C1}" destId="{1EDB55DF-5071-4489-97E1-686EED52B236}" srcOrd="0" destOrd="0" presId="urn:microsoft.com/office/officeart/2005/8/layout/radial6"/>
    <dgm:cxn modelId="{3F574FD2-C4EC-4F50-A192-4F8CF8CFF50A}" type="presOf" srcId="{42DD382A-9A70-4A30-8A3F-E166061B00E0}" destId="{0F075CF3-970B-49F4-9B98-828D56E1511F}" srcOrd="0" destOrd="0" presId="urn:microsoft.com/office/officeart/2005/8/layout/radial6"/>
    <dgm:cxn modelId="{4D2D4702-7D4B-4C79-9EDC-4CFF02953027}" type="presOf" srcId="{011E127C-C83D-4FA8-A1E1-7AE9E3AFBC0D}" destId="{E8809B8E-4CBC-4F54-A5FF-E6B4F25DE3A1}" srcOrd="0" destOrd="0" presId="urn:microsoft.com/office/officeart/2005/8/layout/radial6"/>
    <dgm:cxn modelId="{2A8B6056-5874-4657-9C41-EED1EAA68A61}" srcId="{6F94EB96-4346-465B-A1C3-E7FBB2B08664}" destId="{42DD382A-9A70-4A30-8A3F-E166061B00E0}" srcOrd="4" destOrd="0" parTransId="{8C676039-0F20-49FD-9E8B-253E933F6342}" sibTransId="{011E127C-C83D-4FA8-A1E1-7AE9E3AFBC0D}"/>
    <dgm:cxn modelId="{B127A247-7D82-4172-B3B5-1FCDE101D284}" type="presOf" srcId="{6E362755-2AD5-4306-8C7E-881CCF75A5C1}" destId="{E3555CC1-01C0-4800-AF66-F152748DCC55}" srcOrd="0" destOrd="0" presId="urn:microsoft.com/office/officeart/2005/8/layout/radial6"/>
    <dgm:cxn modelId="{8CBD8BA2-8691-441A-B315-67D998264AC2}" type="presOf" srcId="{CAEAFBD6-4E50-452D-923D-1384642483F9}" destId="{6067A859-45E8-45AF-8FBC-2C765D385487}" srcOrd="0" destOrd="0" presId="urn:microsoft.com/office/officeart/2005/8/layout/radial6"/>
    <dgm:cxn modelId="{C622AD1A-390D-4DD1-9D82-21A13A92BAC6}" type="presOf" srcId="{8E89E2AF-0615-4BB9-A96D-66B43D60C824}" destId="{7010BA36-DB42-411C-80DD-6283B1688B9F}" srcOrd="0" destOrd="0" presId="urn:microsoft.com/office/officeart/2005/8/layout/radial6"/>
    <dgm:cxn modelId="{370D9F66-173B-4A23-9D87-F73990F426A4}" srcId="{6F94EB96-4346-465B-A1C3-E7FBB2B08664}" destId="{1F2813E6-C41B-4F26-8D74-6D3C5CA8C363}" srcOrd="0" destOrd="0" parTransId="{E0CF17FE-D86F-4C4F-89A1-C8F6C70690E4}" sibTransId="{3875633B-336E-4C6F-8F86-882E1545055A}"/>
    <dgm:cxn modelId="{C0133EF9-FA22-4D86-8F84-4AE301583983}" type="presOf" srcId="{1F2813E6-C41B-4F26-8D74-6D3C5CA8C363}" destId="{A542D924-11B8-4A3B-B800-559483900602}" srcOrd="0" destOrd="0" presId="urn:microsoft.com/office/officeart/2005/8/layout/radial6"/>
    <dgm:cxn modelId="{A97AB207-6552-40B4-9E63-D962AB38DF12}" type="presParOf" srcId="{6067A859-45E8-45AF-8FBC-2C765D385487}" destId="{EA189E10-4B87-4A00-95D3-CF041487EE7B}" srcOrd="0" destOrd="0" presId="urn:microsoft.com/office/officeart/2005/8/layout/radial6"/>
    <dgm:cxn modelId="{0DF8A0FC-D34C-4D5A-AE71-F0FDFC5D871D}" type="presParOf" srcId="{6067A859-45E8-45AF-8FBC-2C765D385487}" destId="{A542D924-11B8-4A3B-B800-559483900602}" srcOrd="1" destOrd="0" presId="urn:microsoft.com/office/officeart/2005/8/layout/radial6"/>
    <dgm:cxn modelId="{18136F58-C41D-4E81-AC56-48BF5589EAB4}" type="presParOf" srcId="{6067A859-45E8-45AF-8FBC-2C765D385487}" destId="{7CD4352A-9665-4386-A2F4-730937C8D0CB}" srcOrd="2" destOrd="0" presId="urn:microsoft.com/office/officeart/2005/8/layout/radial6"/>
    <dgm:cxn modelId="{86887826-3432-4727-9984-284349F4E3D5}" type="presParOf" srcId="{6067A859-45E8-45AF-8FBC-2C765D385487}" destId="{1C7CE0CA-FF60-4434-A739-C37B8DF80677}" srcOrd="3" destOrd="0" presId="urn:microsoft.com/office/officeart/2005/8/layout/radial6"/>
    <dgm:cxn modelId="{5A615D32-8856-45B0-98A4-BB10A359B445}" type="presParOf" srcId="{6067A859-45E8-45AF-8FBC-2C765D385487}" destId="{1EDB55DF-5071-4489-97E1-686EED52B236}" srcOrd="4" destOrd="0" presId="urn:microsoft.com/office/officeart/2005/8/layout/radial6"/>
    <dgm:cxn modelId="{08ADD235-CE08-44E2-B8D0-E91AF0AB6CAB}" type="presParOf" srcId="{6067A859-45E8-45AF-8FBC-2C765D385487}" destId="{8CB037B5-4EDA-4D20-8C88-DA05ADDEEA2A}" srcOrd="5" destOrd="0" presId="urn:microsoft.com/office/officeart/2005/8/layout/radial6"/>
    <dgm:cxn modelId="{9951C7D3-DFAA-4C9E-9903-BAD629AE8309}" type="presParOf" srcId="{6067A859-45E8-45AF-8FBC-2C765D385487}" destId="{F1223F2F-9A00-4551-A9B3-0F3E0601CA3F}" srcOrd="6" destOrd="0" presId="urn:microsoft.com/office/officeart/2005/8/layout/radial6"/>
    <dgm:cxn modelId="{37FB78FB-FFDD-43E6-8603-B8E3408E7A55}" type="presParOf" srcId="{6067A859-45E8-45AF-8FBC-2C765D385487}" destId="{7010BA36-DB42-411C-80DD-6283B1688B9F}" srcOrd="7" destOrd="0" presId="urn:microsoft.com/office/officeart/2005/8/layout/radial6"/>
    <dgm:cxn modelId="{E6D9C3F5-3197-46DC-8FCE-D498CEFABF61}" type="presParOf" srcId="{6067A859-45E8-45AF-8FBC-2C765D385487}" destId="{EEF6A346-DB34-4517-B5B1-10F0C4227EC8}" srcOrd="8" destOrd="0" presId="urn:microsoft.com/office/officeart/2005/8/layout/radial6"/>
    <dgm:cxn modelId="{B66959BC-4F9E-4A45-89D0-2411163C8E10}" type="presParOf" srcId="{6067A859-45E8-45AF-8FBC-2C765D385487}" destId="{3344D69B-69AA-4C3D-8377-34C1252C39CE}" srcOrd="9" destOrd="0" presId="urn:microsoft.com/office/officeart/2005/8/layout/radial6"/>
    <dgm:cxn modelId="{0CDE2AC5-3E3D-42A0-858C-824471BE8CCE}" type="presParOf" srcId="{6067A859-45E8-45AF-8FBC-2C765D385487}" destId="{C8516D28-6768-4123-8DBE-F5C778BEE80B}" srcOrd="10" destOrd="0" presId="urn:microsoft.com/office/officeart/2005/8/layout/radial6"/>
    <dgm:cxn modelId="{BB65183B-766C-405E-AF7E-E8E8421D79E2}" type="presParOf" srcId="{6067A859-45E8-45AF-8FBC-2C765D385487}" destId="{05F5FB25-5BBC-49D9-8C3D-8ED616EDB019}" srcOrd="11" destOrd="0" presId="urn:microsoft.com/office/officeart/2005/8/layout/radial6"/>
    <dgm:cxn modelId="{8B4D53F6-94A2-4F01-AE2A-01FFDCF3B9F8}" type="presParOf" srcId="{6067A859-45E8-45AF-8FBC-2C765D385487}" destId="{E3555CC1-01C0-4800-AF66-F152748DCC55}" srcOrd="12" destOrd="0" presId="urn:microsoft.com/office/officeart/2005/8/layout/radial6"/>
    <dgm:cxn modelId="{2051CF44-4275-4114-91DC-B9B1160E6CFD}" type="presParOf" srcId="{6067A859-45E8-45AF-8FBC-2C765D385487}" destId="{0F075CF3-970B-49F4-9B98-828D56E1511F}" srcOrd="13" destOrd="0" presId="urn:microsoft.com/office/officeart/2005/8/layout/radial6"/>
    <dgm:cxn modelId="{9CED0EAC-2B99-4B4D-9D21-43A63CECB17B}" type="presParOf" srcId="{6067A859-45E8-45AF-8FBC-2C765D385487}" destId="{03C62902-4102-41B2-93DD-9D79E997E8CA}" srcOrd="14" destOrd="0" presId="urn:microsoft.com/office/officeart/2005/8/layout/radial6"/>
    <dgm:cxn modelId="{BEC9DA23-2EF4-445D-9DEE-EE4F96DCB84C}" type="presParOf" srcId="{6067A859-45E8-45AF-8FBC-2C765D385487}" destId="{E8809B8E-4CBC-4F54-A5FF-E6B4F25DE3A1}"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8F94B-B824-4EDE-9DD1-593F7915A60E}">
      <dsp:nvSpPr>
        <dsp:cNvPr id="0" name=""/>
        <dsp:cNvSpPr/>
      </dsp:nvSpPr>
      <dsp:spPr>
        <a:xfrm>
          <a:off x="105028" y="57144"/>
          <a:ext cx="3630644" cy="3630644"/>
        </a:xfrm>
        <a:prstGeom prst="circularArrow">
          <a:avLst>
            <a:gd name="adj1" fmla="val 5274"/>
            <a:gd name="adj2" fmla="val 312630"/>
            <a:gd name="adj3" fmla="val 14159845"/>
            <a:gd name="adj4" fmla="val 17167090"/>
            <a:gd name="adj5" fmla="val 547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378E015-2B69-4786-BD35-E1BA8B77BA01}">
      <dsp:nvSpPr>
        <dsp:cNvPr id="0" name=""/>
        <dsp:cNvSpPr/>
      </dsp:nvSpPr>
      <dsp:spPr>
        <a:xfrm>
          <a:off x="1203584" y="97385"/>
          <a:ext cx="1433532" cy="6441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solidFill>
                <a:schemeClr val="bg1"/>
              </a:solidFill>
              <a:latin typeface="微软雅黑" pitchFamily="34" charset="-122"/>
              <a:ea typeface="微软雅黑" pitchFamily="34" charset="-122"/>
            </a:rPr>
            <a:t>形成管理中心领导的三级服务架构</a:t>
          </a:r>
          <a:endParaRPr lang="zh-CN" altLang="en-US" sz="1200" kern="1200" dirty="0">
            <a:solidFill>
              <a:schemeClr val="bg1"/>
            </a:solidFill>
            <a:latin typeface="微软雅黑" pitchFamily="34" charset="-122"/>
            <a:ea typeface="微软雅黑" pitchFamily="34" charset="-122"/>
          </a:endParaRPr>
        </a:p>
      </dsp:txBody>
      <dsp:txXfrm>
        <a:off x="1203584" y="97385"/>
        <a:ext cx="1433532" cy="644180"/>
      </dsp:txXfrm>
    </dsp:sp>
    <dsp:sp modelId="{23CB6C7C-5450-41E4-AE3E-F96612CA47E7}">
      <dsp:nvSpPr>
        <dsp:cNvPr id="0" name=""/>
        <dsp:cNvSpPr/>
      </dsp:nvSpPr>
      <dsp:spPr>
        <a:xfrm>
          <a:off x="2531230" y="993771"/>
          <a:ext cx="1288360" cy="6441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solidFill>
                <a:schemeClr val="bg1"/>
              </a:solidFill>
              <a:latin typeface="微软雅黑" pitchFamily="34" charset="-122"/>
              <a:ea typeface="微软雅黑" pitchFamily="34" charset="-122"/>
            </a:rPr>
            <a:t>机构库模式的资源分布服务系统 </a:t>
          </a:r>
          <a:endParaRPr lang="zh-CN" altLang="en-US" sz="1200" kern="1200" dirty="0">
            <a:solidFill>
              <a:schemeClr val="bg1"/>
            </a:solidFill>
            <a:latin typeface="微软雅黑" pitchFamily="34" charset="-122"/>
            <a:ea typeface="微软雅黑" pitchFamily="34" charset="-122"/>
          </a:endParaRPr>
        </a:p>
      </dsp:txBody>
      <dsp:txXfrm>
        <a:off x="2531230" y="993771"/>
        <a:ext cx="1288360" cy="644180"/>
      </dsp:txXfrm>
    </dsp:sp>
    <dsp:sp modelId="{5942711D-98DB-4C7C-BD87-90D310082251}">
      <dsp:nvSpPr>
        <dsp:cNvPr id="0" name=""/>
        <dsp:cNvSpPr/>
      </dsp:nvSpPr>
      <dsp:spPr>
        <a:xfrm>
          <a:off x="2531235" y="2132854"/>
          <a:ext cx="1288360" cy="64418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solidFill>
                <a:schemeClr val="bg1"/>
              </a:solidFill>
              <a:latin typeface="微软雅黑" pitchFamily="34" charset="-122"/>
              <a:ea typeface="微软雅黑" pitchFamily="34" charset="-122"/>
            </a:rPr>
            <a:t>多维度知识标引体系</a:t>
          </a:r>
          <a:endParaRPr lang="zh-CN" altLang="en-US" sz="1200" kern="1200" dirty="0">
            <a:solidFill>
              <a:schemeClr val="bg1"/>
            </a:solidFill>
            <a:latin typeface="微软雅黑" pitchFamily="34" charset="-122"/>
            <a:ea typeface="微软雅黑" pitchFamily="34" charset="-122"/>
          </a:endParaRPr>
        </a:p>
      </dsp:txBody>
      <dsp:txXfrm>
        <a:off x="2531235" y="2132854"/>
        <a:ext cx="1288360" cy="644180"/>
      </dsp:txXfrm>
    </dsp:sp>
    <dsp:sp modelId="{D6DFE73A-0498-4796-8F28-B4A37B6CFED8}">
      <dsp:nvSpPr>
        <dsp:cNvPr id="0" name=""/>
        <dsp:cNvSpPr/>
      </dsp:nvSpPr>
      <dsp:spPr>
        <a:xfrm>
          <a:off x="1141259" y="2973209"/>
          <a:ext cx="1558181" cy="64418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solidFill>
                <a:schemeClr val="bg1"/>
              </a:solidFill>
              <a:latin typeface="微软雅黑" pitchFamily="34" charset="-122"/>
              <a:ea typeface="微软雅黑" pitchFamily="34" charset="-122"/>
            </a:rPr>
            <a:t>数字图书馆评估系统 </a:t>
          </a:r>
          <a:endParaRPr lang="zh-CN" altLang="en-US" sz="1200" kern="1200" dirty="0">
            <a:solidFill>
              <a:schemeClr val="bg1"/>
            </a:solidFill>
            <a:latin typeface="微软雅黑" pitchFamily="34" charset="-122"/>
            <a:ea typeface="微软雅黑" pitchFamily="34" charset="-122"/>
          </a:endParaRPr>
        </a:p>
      </dsp:txBody>
      <dsp:txXfrm>
        <a:off x="1141259" y="2973209"/>
        <a:ext cx="1558181" cy="644180"/>
      </dsp:txXfrm>
    </dsp:sp>
    <dsp:sp modelId="{43DE8D25-3430-414C-8897-758B5B5A5AC7}">
      <dsp:nvSpPr>
        <dsp:cNvPr id="0" name=""/>
        <dsp:cNvSpPr/>
      </dsp:nvSpPr>
      <dsp:spPr>
        <a:xfrm>
          <a:off x="292" y="2132862"/>
          <a:ext cx="1288360" cy="64418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solidFill>
                <a:schemeClr val="bg1"/>
              </a:solidFill>
              <a:latin typeface="微软雅黑" pitchFamily="34" charset="-122"/>
              <a:ea typeface="微软雅黑" pitchFamily="34" charset="-122"/>
            </a:rPr>
            <a:t>积极寻求知识产权解决方案</a:t>
          </a:r>
          <a:endParaRPr lang="zh-CN" altLang="en-US" sz="1200" kern="1200" dirty="0">
            <a:solidFill>
              <a:schemeClr val="bg1"/>
            </a:solidFill>
            <a:latin typeface="微软雅黑" pitchFamily="34" charset="-122"/>
            <a:ea typeface="微软雅黑" pitchFamily="34" charset="-122"/>
          </a:endParaRPr>
        </a:p>
      </dsp:txBody>
      <dsp:txXfrm>
        <a:off x="292" y="2132862"/>
        <a:ext cx="1288360" cy="644180"/>
      </dsp:txXfrm>
    </dsp:sp>
    <dsp:sp modelId="{FE9639F1-6395-4369-AE5C-8BEA4A37C610}">
      <dsp:nvSpPr>
        <dsp:cNvPr id="0" name=""/>
        <dsp:cNvSpPr/>
      </dsp:nvSpPr>
      <dsp:spPr>
        <a:xfrm>
          <a:off x="279" y="993780"/>
          <a:ext cx="1288360" cy="6441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solidFill>
                <a:schemeClr val="bg1"/>
              </a:solidFill>
              <a:latin typeface="微软雅黑" pitchFamily="34" charset="-122"/>
              <a:ea typeface="微软雅黑" pitchFamily="34" charset="-122"/>
            </a:rPr>
            <a:t>读者服务协同工作平台 </a:t>
          </a:r>
          <a:endParaRPr lang="zh-CN" altLang="en-US" sz="1200" kern="1200" dirty="0">
            <a:solidFill>
              <a:schemeClr val="bg1"/>
            </a:solidFill>
            <a:latin typeface="微软雅黑" pitchFamily="34" charset="-122"/>
            <a:ea typeface="微软雅黑" pitchFamily="34" charset="-122"/>
          </a:endParaRPr>
        </a:p>
      </dsp:txBody>
      <dsp:txXfrm>
        <a:off x="279" y="993780"/>
        <a:ext cx="1288360" cy="644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0945D-6D94-4314-A4D5-37777370E4A4}">
      <dsp:nvSpPr>
        <dsp:cNvPr id="0" name=""/>
        <dsp:cNvSpPr/>
      </dsp:nvSpPr>
      <dsp:spPr>
        <a:xfrm rot="2901053">
          <a:off x="2878362" y="3723179"/>
          <a:ext cx="1243411" cy="41704"/>
        </a:xfrm>
        <a:custGeom>
          <a:avLst/>
          <a:gdLst/>
          <a:ahLst/>
          <a:cxnLst/>
          <a:rect l="0" t="0" r="0" b="0"/>
          <a:pathLst>
            <a:path>
              <a:moveTo>
                <a:pt x="0" y="20852"/>
              </a:moveTo>
              <a:lnTo>
                <a:pt x="1243411" y="20852"/>
              </a:lnTo>
            </a:path>
          </a:pathLst>
        </a:custGeom>
        <a:noFill/>
        <a:ln w="25400" cap="flat"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DDE5343A-26A3-41E3-A220-BB6B3BFB932F}">
      <dsp:nvSpPr>
        <dsp:cNvPr id="0" name=""/>
        <dsp:cNvSpPr/>
      </dsp:nvSpPr>
      <dsp:spPr>
        <a:xfrm rot="1293121">
          <a:off x="3128881" y="3022068"/>
          <a:ext cx="925696" cy="41704"/>
        </a:xfrm>
        <a:custGeom>
          <a:avLst/>
          <a:gdLst/>
          <a:ahLst/>
          <a:cxnLst/>
          <a:rect l="0" t="0" r="0" b="0"/>
          <a:pathLst>
            <a:path>
              <a:moveTo>
                <a:pt x="0" y="20852"/>
              </a:moveTo>
              <a:lnTo>
                <a:pt x="925696" y="20852"/>
              </a:lnTo>
            </a:path>
          </a:pathLst>
        </a:custGeom>
        <a:noFill/>
        <a:ln w="25400" cap="flat"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2B03AB07-16AA-44F5-B8F4-EA67DDAE891A}">
      <dsp:nvSpPr>
        <dsp:cNvPr id="0" name=""/>
        <dsp:cNvSpPr/>
      </dsp:nvSpPr>
      <dsp:spPr>
        <a:xfrm rot="20611611">
          <a:off x="3143170" y="2263086"/>
          <a:ext cx="880489" cy="41704"/>
        </a:xfrm>
        <a:custGeom>
          <a:avLst/>
          <a:gdLst/>
          <a:ahLst/>
          <a:cxnLst/>
          <a:rect l="0" t="0" r="0" b="0"/>
          <a:pathLst>
            <a:path>
              <a:moveTo>
                <a:pt x="0" y="20852"/>
              </a:moveTo>
              <a:lnTo>
                <a:pt x="880489" y="20852"/>
              </a:lnTo>
            </a:path>
          </a:pathLst>
        </a:custGeom>
        <a:noFill/>
        <a:ln w="25400" cap="flat"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04C3BF1C-684B-4D67-9098-B478A43EFEC8}">
      <dsp:nvSpPr>
        <dsp:cNvPr id="0" name=""/>
        <dsp:cNvSpPr/>
      </dsp:nvSpPr>
      <dsp:spPr>
        <a:xfrm rot="18625120">
          <a:off x="2848850" y="1454153"/>
          <a:ext cx="1209712" cy="41704"/>
        </a:xfrm>
        <a:custGeom>
          <a:avLst/>
          <a:gdLst/>
          <a:ahLst/>
          <a:cxnLst/>
          <a:rect l="0" t="0" r="0" b="0"/>
          <a:pathLst>
            <a:path>
              <a:moveTo>
                <a:pt x="0" y="20852"/>
              </a:moveTo>
              <a:lnTo>
                <a:pt x="1209712" y="20852"/>
              </a:lnTo>
            </a:path>
          </a:pathLst>
        </a:custGeom>
        <a:noFill/>
        <a:ln w="25400" cap="flat"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7D2B1B4C-3DC3-480A-96F4-736E53B71F20}">
      <dsp:nvSpPr>
        <dsp:cNvPr id="0" name=""/>
        <dsp:cNvSpPr/>
      </dsp:nvSpPr>
      <dsp:spPr>
        <a:xfrm>
          <a:off x="1080439" y="1580497"/>
          <a:ext cx="1919966" cy="1919966"/>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AFCBFF6C-542E-4024-83A9-1A60940B46E2}">
      <dsp:nvSpPr>
        <dsp:cNvPr id="0" name=""/>
        <dsp:cNvSpPr/>
      </dsp:nvSpPr>
      <dsp:spPr>
        <a:xfrm>
          <a:off x="3643340" y="5"/>
          <a:ext cx="1151979" cy="1151979"/>
        </a:xfrm>
        <a:prstGeom prst="ellipse">
          <a:avLst/>
        </a:prstGeom>
        <a:solidFill>
          <a:schemeClr val="accent5">
            <a:hueOff val="-2312721"/>
            <a:satOff val="11734"/>
            <a:lumOff val="-1373"/>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altLang="zh-CN" sz="1600" b="0" kern="1200" smtClean="0">
              <a:solidFill>
                <a:schemeClr val="bg1"/>
              </a:solidFill>
              <a:latin typeface="微软雅黑" pitchFamily="34" charset="-122"/>
              <a:ea typeface="微软雅黑" pitchFamily="34" charset="-122"/>
            </a:rPr>
            <a:t>1.</a:t>
          </a:r>
          <a:r>
            <a:rPr lang="zh-CN" sz="1600" b="0" kern="1200" smtClean="0">
              <a:solidFill>
                <a:schemeClr val="bg1"/>
              </a:solidFill>
              <a:latin typeface="微软雅黑" pitchFamily="34" charset="-122"/>
              <a:ea typeface="微软雅黑" pitchFamily="34" charset="-122"/>
            </a:rPr>
            <a:t>立足高等教育</a:t>
          </a:r>
          <a:endParaRPr lang="zh-CN" sz="1600" b="0" kern="1200" dirty="0">
            <a:solidFill>
              <a:schemeClr val="bg1"/>
            </a:solidFill>
            <a:latin typeface="微软雅黑" pitchFamily="34" charset="-122"/>
            <a:ea typeface="微软雅黑" pitchFamily="34" charset="-122"/>
          </a:endParaRPr>
        </a:p>
      </dsp:txBody>
      <dsp:txXfrm>
        <a:off x="3812043" y="168708"/>
        <a:ext cx="814573" cy="814573"/>
      </dsp:txXfrm>
    </dsp:sp>
    <dsp:sp modelId="{36FCEA02-70F7-46A2-8209-BB028C5EF4E6}">
      <dsp:nvSpPr>
        <dsp:cNvPr id="0" name=""/>
        <dsp:cNvSpPr/>
      </dsp:nvSpPr>
      <dsp:spPr>
        <a:xfrm>
          <a:off x="4910517" y="5"/>
          <a:ext cx="1727969" cy="1151979"/>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0" tIns="0" rIns="0" bIns="0" numCol="1" spcCol="1270" anchor="ctr" anchorCtr="0">
          <a:noAutofit/>
        </a:bodyPr>
        <a:lstStyle/>
        <a:p>
          <a:pPr marL="171450" lvl="1" indent="-171450" algn="l" defTabSz="711200" rtl="0">
            <a:lnSpc>
              <a:spcPct val="90000"/>
            </a:lnSpc>
            <a:spcBef>
              <a:spcPct val="0"/>
            </a:spcBef>
            <a:spcAft>
              <a:spcPct val="15000"/>
            </a:spcAft>
            <a:buChar char="••"/>
          </a:pPr>
          <a:r>
            <a:rPr lang="zh-CN" sz="1600" b="1" kern="1200" dirty="0" smtClean="0">
              <a:latin typeface="+mn-ea"/>
              <a:ea typeface="+mn-ea"/>
            </a:rPr>
            <a:t>项目参建院校</a:t>
          </a:r>
          <a:endParaRPr lang="zh-CN" sz="1600" kern="1200" dirty="0">
            <a:latin typeface="+mn-ea"/>
            <a:ea typeface="+mn-ea"/>
          </a:endParaRPr>
        </a:p>
        <a:p>
          <a:pPr marL="171450" lvl="1" indent="-171450" algn="l" defTabSz="711200" rtl="0">
            <a:lnSpc>
              <a:spcPct val="90000"/>
            </a:lnSpc>
            <a:spcBef>
              <a:spcPct val="0"/>
            </a:spcBef>
            <a:spcAft>
              <a:spcPct val="15000"/>
            </a:spcAft>
            <a:buChar char="••"/>
          </a:pPr>
          <a:r>
            <a:rPr lang="zh-CN" sz="1600" b="1" kern="1200" dirty="0" smtClean="0">
              <a:latin typeface="+mn-ea"/>
              <a:ea typeface="+mn-ea"/>
            </a:rPr>
            <a:t>教育部</a:t>
          </a:r>
          <a:r>
            <a:rPr lang="en-US" sz="1600" b="1" kern="1200" dirty="0" smtClean="0">
              <a:latin typeface="+mn-ea"/>
              <a:ea typeface="+mn-ea"/>
            </a:rPr>
            <a:t>211</a:t>
          </a:r>
          <a:r>
            <a:rPr lang="zh-CN" sz="1600" b="1" kern="1200" dirty="0" smtClean="0">
              <a:latin typeface="+mn-ea"/>
              <a:ea typeface="+mn-ea"/>
            </a:rPr>
            <a:t>院校</a:t>
          </a:r>
          <a:endParaRPr lang="zh-CN" sz="1600" kern="1200" dirty="0">
            <a:latin typeface="+mn-ea"/>
            <a:ea typeface="+mn-ea"/>
          </a:endParaRPr>
        </a:p>
        <a:p>
          <a:pPr marL="171450" lvl="1" indent="-171450" algn="l" defTabSz="711200" rtl="0">
            <a:lnSpc>
              <a:spcPct val="90000"/>
            </a:lnSpc>
            <a:spcBef>
              <a:spcPct val="0"/>
            </a:spcBef>
            <a:spcAft>
              <a:spcPct val="15000"/>
            </a:spcAft>
            <a:buChar char="••"/>
          </a:pPr>
          <a:r>
            <a:rPr lang="zh-CN" sz="1600" b="1" kern="1200" dirty="0" smtClean="0">
              <a:latin typeface="+mn-ea"/>
              <a:ea typeface="+mn-ea"/>
            </a:rPr>
            <a:t>全国高校</a:t>
          </a:r>
          <a:endParaRPr lang="zh-CN" sz="1600" kern="1200" dirty="0">
            <a:latin typeface="+mn-ea"/>
            <a:ea typeface="+mn-ea"/>
          </a:endParaRPr>
        </a:p>
        <a:p>
          <a:pPr marL="171450" lvl="1" indent="-171450" algn="l" defTabSz="711200" rtl="0">
            <a:lnSpc>
              <a:spcPct val="90000"/>
            </a:lnSpc>
            <a:spcBef>
              <a:spcPct val="0"/>
            </a:spcBef>
            <a:spcAft>
              <a:spcPct val="15000"/>
            </a:spcAft>
            <a:buChar char="••"/>
          </a:pPr>
          <a:r>
            <a:rPr lang="zh-CN" sz="1600" b="1" kern="1200" dirty="0" smtClean="0">
              <a:latin typeface="+mn-ea"/>
              <a:ea typeface="+mn-ea"/>
            </a:rPr>
            <a:t>高职高专</a:t>
          </a:r>
          <a:endParaRPr lang="zh-CN" sz="1600" kern="1200" dirty="0">
            <a:latin typeface="+mn-ea"/>
            <a:ea typeface="+mn-ea"/>
          </a:endParaRPr>
        </a:p>
      </dsp:txBody>
      <dsp:txXfrm>
        <a:off x="4910517" y="5"/>
        <a:ext cx="1727969" cy="1151979"/>
      </dsp:txXfrm>
    </dsp:sp>
    <dsp:sp modelId="{903A0688-DBFE-4130-963D-5424050CDA1B}">
      <dsp:nvSpPr>
        <dsp:cNvPr id="0" name=""/>
        <dsp:cNvSpPr/>
      </dsp:nvSpPr>
      <dsp:spPr>
        <a:xfrm>
          <a:off x="3981946" y="1419779"/>
          <a:ext cx="1151979" cy="1151979"/>
        </a:xfrm>
        <a:prstGeom prst="ellipse">
          <a:avLst/>
        </a:prstGeom>
        <a:solidFill>
          <a:schemeClr val="accent5">
            <a:hueOff val="-4625442"/>
            <a:satOff val="23468"/>
            <a:lumOff val="-2745"/>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altLang="zh-CN" sz="1600" b="0" kern="1200" smtClean="0">
              <a:solidFill>
                <a:schemeClr val="bg1"/>
              </a:solidFill>
              <a:latin typeface="微软雅黑" pitchFamily="34" charset="-122"/>
              <a:ea typeface="微软雅黑" pitchFamily="34" charset="-122"/>
            </a:rPr>
            <a:t>2.</a:t>
          </a:r>
          <a:r>
            <a:rPr lang="zh-CN" altLang="en-US" sz="1600" b="0" kern="1200" smtClean="0">
              <a:solidFill>
                <a:schemeClr val="bg1"/>
              </a:solidFill>
              <a:latin typeface="微软雅黑" pitchFamily="34" charset="-122"/>
              <a:ea typeface="微软雅黑" pitchFamily="34" charset="-122"/>
            </a:rPr>
            <a:t>为西部地区建设服务</a:t>
          </a:r>
          <a:endParaRPr lang="zh-CN" altLang="en-US" sz="1600" b="0" kern="1200" dirty="0">
            <a:solidFill>
              <a:schemeClr val="bg1"/>
            </a:solidFill>
            <a:latin typeface="微软雅黑" pitchFamily="34" charset="-122"/>
            <a:ea typeface="微软雅黑" pitchFamily="34" charset="-122"/>
          </a:endParaRPr>
        </a:p>
      </dsp:txBody>
      <dsp:txXfrm>
        <a:off x="4150649" y="1588482"/>
        <a:ext cx="814573" cy="814573"/>
      </dsp:txXfrm>
    </dsp:sp>
    <dsp:sp modelId="{97CF6A10-5B0A-430B-88FA-F2778B976F41}">
      <dsp:nvSpPr>
        <dsp:cNvPr id="0" name=""/>
        <dsp:cNvSpPr/>
      </dsp:nvSpPr>
      <dsp:spPr>
        <a:xfrm>
          <a:off x="5249124" y="1419779"/>
          <a:ext cx="1727969" cy="1151979"/>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0" tIns="0" rIns="0" bIns="0" numCol="1" spcCol="1270" anchor="ctr" anchorCtr="0">
          <a:noAutofit/>
        </a:bodyPr>
        <a:lstStyle/>
        <a:p>
          <a:pPr marL="171450" lvl="1" indent="-171450" algn="l" defTabSz="711200" rtl="0">
            <a:lnSpc>
              <a:spcPct val="90000"/>
            </a:lnSpc>
            <a:spcBef>
              <a:spcPct val="0"/>
            </a:spcBef>
            <a:spcAft>
              <a:spcPct val="15000"/>
            </a:spcAft>
            <a:buChar char="••"/>
          </a:pPr>
          <a:r>
            <a:rPr lang="zh-CN" altLang="en-US" sz="1600" kern="1200" dirty="0" smtClean="0">
              <a:latin typeface="+mn-ea"/>
              <a:ea typeface="+mn-ea"/>
            </a:rPr>
            <a:t>文献服务</a:t>
          </a:r>
          <a:endParaRPr lang="zh-CN" altLang="en-US" sz="1600" kern="1200" dirty="0">
            <a:latin typeface="+mn-ea"/>
            <a:ea typeface="+mn-ea"/>
          </a:endParaRPr>
        </a:p>
        <a:p>
          <a:pPr marL="171450" lvl="1" indent="-171450" algn="l" defTabSz="711200" rtl="0">
            <a:lnSpc>
              <a:spcPct val="90000"/>
            </a:lnSpc>
            <a:spcBef>
              <a:spcPct val="0"/>
            </a:spcBef>
            <a:spcAft>
              <a:spcPct val="15000"/>
            </a:spcAft>
            <a:buChar char="••"/>
          </a:pPr>
          <a:r>
            <a:rPr lang="zh-CN" altLang="en-US" sz="1600" kern="1200" dirty="0" smtClean="0">
              <a:latin typeface="+mn-ea"/>
              <a:ea typeface="+mn-ea"/>
            </a:rPr>
            <a:t>人员培训</a:t>
          </a:r>
          <a:endParaRPr lang="zh-CN" altLang="en-US" sz="1600" kern="1200" dirty="0">
            <a:latin typeface="+mn-ea"/>
            <a:ea typeface="+mn-ea"/>
          </a:endParaRPr>
        </a:p>
      </dsp:txBody>
      <dsp:txXfrm>
        <a:off x="5249124" y="1419779"/>
        <a:ext cx="1727969" cy="1151979"/>
      </dsp:txXfrm>
    </dsp:sp>
    <dsp:sp modelId="{47B9C937-6A15-4C3F-AA93-BED6293678C9}">
      <dsp:nvSpPr>
        <dsp:cNvPr id="0" name=""/>
        <dsp:cNvSpPr/>
      </dsp:nvSpPr>
      <dsp:spPr>
        <a:xfrm>
          <a:off x="3981946" y="2848543"/>
          <a:ext cx="1151979" cy="1151979"/>
        </a:xfrm>
        <a:prstGeom prst="ellipse">
          <a:avLst/>
        </a:prstGeom>
        <a:solidFill>
          <a:schemeClr val="accent5">
            <a:hueOff val="-6938163"/>
            <a:satOff val="35202"/>
            <a:lumOff val="-4118"/>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altLang="zh-CN" sz="1600" b="0" kern="1200" smtClean="0">
              <a:solidFill>
                <a:schemeClr val="bg1"/>
              </a:solidFill>
              <a:latin typeface="微软雅黑" pitchFamily="34" charset="-122"/>
              <a:ea typeface="微软雅黑" pitchFamily="34" charset="-122"/>
            </a:rPr>
            <a:t>3.</a:t>
          </a:r>
          <a:r>
            <a:rPr lang="zh-CN" altLang="en-US" sz="1600" b="0" kern="1200" smtClean="0">
              <a:solidFill>
                <a:schemeClr val="bg1"/>
              </a:solidFill>
              <a:latin typeface="微软雅黑" pitchFamily="34" charset="-122"/>
              <a:ea typeface="微软雅黑" pitchFamily="34" charset="-122"/>
            </a:rPr>
            <a:t>服务文化传播机构</a:t>
          </a:r>
          <a:endParaRPr lang="zh-CN" altLang="en-US" sz="1600" b="0" kern="1200" dirty="0">
            <a:solidFill>
              <a:schemeClr val="bg1"/>
            </a:solidFill>
            <a:latin typeface="微软雅黑" pitchFamily="34" charset="-122"/>
            <a:ea typeface="微软雅黑" pitchFamily="34" charset="-122"/>
          </a:endParaRPr>
        </a:p>
      </dsp:txBody>
      <dsp:txXfrm>
        <a:off x="4150649" y="3017246"/>
        <a:ext cx="814573" cy="814573"/>
      </dsp:txXfrm>
    </dsp:sp>
    <dsp:sp modelId="{410E747B-67C5-49AA-83FE-3EC014C66441}">
      <dsp:nvSpPr>
        <dsp:cNvPr id="0" name=""/>
        <dsp:cNvSpPr/>
      </dsp:nvSpPr>
      <dsp:spPr>
        <a:xfrm>
          <a:off x="5249124" y="2848543"/>
          <a:ext cx="1727969" cy="1151979"/>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0" tIns="0" rIns="0" bIns="0" numCol="1" spcCol="1270" anchor="ctr" anchorCtr="0">
          <a:noAutofit/>
        </a:bodyPr>
        <a:lstStyle/>
        <a:p>
          <a:pPr marL="171450" lvl="1" indent="-171450" algn="l" defTabSz="711200" rtl="0">
            <a:lnSpc>
              <a:spcPct val="90000"/>
            </a:lnSpc>
            <a:spcBef>
              <a:spcPct val="0"/>
            </a:spcBef>
            <a:spcAft>
              <a:spcPct val="15000"/>
            </a:spcAft>
            <a:buChar char="••"/>
          </a:pPr>
          <a:r>
            <a:rPr lang="zh-CN" altLang="en-US" sz="1600" b="1" kern="1200" dirty="0" smtClean="0">
              <a:latin typeface="+mn-ea"/>
              <a:ea typeface="+mn-ea"/>
            </a:rPr>
            <a:t>孔子学院</a:t>
          </a:r>
          <a:endParaRPr lang="zh-CN" altLang="en-US" sz="1600" kern="1200" dirty="0">
            <a:latin typeface="+mn-ea"/>
            <a:ea typeface="+mn-ea"/>
          </a:endParaRPr>
        </a:p>
        <a:p>
          <a:pPr marL="171450" lvl="1" indent="-171450" algn="l" defTabSz="711200" rtl="0">
            <a:lnSpc>
              <a:spcPct val="90000"/>
            </a:lnSpc>
            <a:spcBef>
              <a:spcPct val="0"/>
            </a:spcBef>
            <a:spcAft>
              <a:spcPct val="15000"/>
            </a:spcAft>
            <a:buChar char="••"/>
          </a:pPr>
          <a:r>
            <a:rPr lang="zh-CN" altLang="en-US" sz="1600" kern="1200" dirty="0" smtClean="0">
              <a:latin typeface="+mn-ea"/>
              <a:ea typeface="+mn-ea"/>
            </a:rPr>
            <a:t>文博机构</a:t>
          </a:r>
          <a:endParaRPr lang="zh-CN" altLang="en-US" sz="1600" kern="1200" dirty="0">
            <a:latin typeface="+mn-ea"/>
            <a:ea typeface="+mn-ea"/>
          </a:endParaRPr>
        </a:p>
      </dsp:txBody>
      <dsp:txXfrm>
        <a:off x="5249124" y="2848543"/>
        <a:ext cx="1727969" cy="1151979"/>
      </dsp:txXfrm>
    </dsp:sp>
    <dsp:sp modelId="{A323C8FF-E18B-46E5-876D-07F21AEAA3AA}">
      <dsp:nvSpPr>
        <dsp:cNvPr id="0" name=""/>
        <dsp:cNvSpPr/>
      </dsp:nvSpPr>
      <dsp:spPr>
        <a:xfrm>
          <a:off x="3720027" y="4062994"/>
          <a:ext cx="1151979" cy="1151979"/>
        </a:xfrm>
        <a:prstGeom prst="ellipse">
          <a:avLst/>
        </a:prstGeom>
        <a:solidFill>
          <a:schemeClr val="accent5">
            <a:hueOff val="-9250884"/>
            <a:satOff val="46936"/>
            <a:lumOff val="-549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altLang="zh-CN" sz="1600" b="0" kern="1200" smtClean="0">
              <a:solidFill>
                <a:schemeClr val="bg1"/>
              </a:solidFill>
              <a:latin typeface="微软雅黑" pitchFamily="34" charset="-122"/>
              <a:ea typeface="微软雅黑" pitchFamily="34" charset="-122"/>
            </a:rPr>
            <a:t>4.</a:t>
          </a:r>
          <a:r>
            <a:rPr lang="zh-CN" altLang="en-US" sz="1600" b="0" kern="1200" smtClean="0">
              <a:solidFill>
                <a:schemeClr val="bg1"/>
              </a:solidFill>
              <a:latin typeface="微软雅黑" pitchFamily="34" charset="-122"/>
              <a:ea typeface="微软雅黑" pitchFamily="34" charset="-122"/>
            </a:rPr>
            <a:t>向全世界开放</a:t>
          </a:r>
          <a:endParaRPr lang="zh-CN" altLang="en-US" sz="1600" b="0" kern="1200" dirty="0">
            <a:solidFill>
              <a:schemeClr val="bg1"/>
            </a:solidFill>
            <a:latin typeface="微软雅黑" pitchFamily="34" charset="-122"/>
            <a:ea typeface="微软雅黑" pitchFamily="34" charset="-122"/>
          </a:endParaRPr>
        </a:p>
      </dsp:txBody>
      <dsp:txXfrm>
        <a:off x="3888730" y="4231697"/>
        <a:ext cx="814573" cy="814573"/>
      </dsp:txXfrm>
    </dsp:sp>
    <dsp:sp modelId="{5B1A57A5-0E99-4A97-AC20-C32977EFA439}">
      <dsp:nvSpPr>
        <dsp:cNvPr id="0" name=""/>
        <dsp:cNvSpPr/>
      </dsp:nvSpPr>
      <dsp:spPr>
        <a:xfrm>
          <a:off x="4987205" y="4062994"/>
          <a:ext cx="1727969" cy="1151979"/>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0" tIns="0" rIns="0" bIns="0" numCol="1" spcCol="1270" anchor="ctr" anchorCtr="0">
          <a:noAutofit/>
        </a:bodyPr>
        <a:lstStyle/>
        <a:p>
          <a:pPr marL="171450" lvl="1" indent="-171450" algn="l" defTabSz="711200" rtl="0">
            <a:lnSpc>
              <a:spcPct val="90000"/>
            </a:lnSpc>
            <a:spcBef>
              <a:spcPct val="0"/>
            </a:spcBef>
            <a:spcAft>
              <a:spcPct val="15000"/>
            </a:spcAft>
            <a:buChar char="••"/>
          </a:pPr>
          <a:r>
            <a:rPr lang="zh-CN" altLang="en-US" sz="1600" b="1" kern="1200" dirty="0" smtClean="0">
              <a:latin typeface="+mn-ea"/>
              <a:ea typeface="+mn-ea"/>
            </a:rPr>
            <a:t>进入公共领域的图书实现全球共享</a:t>
          </a:r>
          <a:endParaRPr lang="zh-CN" altLang="en-US" sz="1600" b="1" kern="1200" dirty="0">
            <a:latin typeface="+mn-ea"/>
            <a:ea typeface="+mn-ea"/>
          </a:endParaRPr>
        </a:p>
      </dsp:txBody>
      <dsp:txXfrm>
        <a:off x="4987205" y="4062994"/>
        <a:ext cx="1727969" cy="1151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09B8E-4CBC-4F54-A5FF-E6B4F25DE3A1}">
      <dsp:nvSpPr>
        <dsp:cNvPr id="0" name=""/>
        <dsp:cNvSpPr/>
      </dsp:nvSpPr>
      <dsp:spPr>
        <a:xfrm>
          <a:off x="1296875" y="414689"/>
          <a:ext cx="2764098" cy="2764098"/>
        </a:xfrm>
        <a:prstGeom prst="blockArc">
          <a:avLst>
            <a:gd name="adj1" fmla="val 11880000"/>
            <a:gd name="adj2" fmla="val 16200000"/>
            <a:gd name="adj3" fmla="val 4641"/>
          </a:avLst>
        </a:prstGeom>
        <a:gradFill rotWithShape="0">
          <a:gsLst>
            <a:gs pos="0">
              <a:schemeClr val="accent5">
                <a:hueOff val="-9250884"/>
                <a:satOff val="46936"/>
                <a:lumOff val="-5490"/>
                <a:alphaOff val="0"/>
                <a:shade val="51000"/>
                <a:satMod val="130000"/>
              </a:schemeClr>
            </a:gs>
            <a:gs pos="80000">
              <a:schemeClr val="accent5">
                <a:hueOff val="-9250884"/>
                <a:satOff val="46936"/>
                <a:lumOff val="-5490"/>
                <a:alphaOff val="0"/>
                <a:shade val="93000"/>
                <a:satMod val="130000"/>
              </a:schemeClr>
            </a:gs>
            <a:gs pos="100000">
              <a:schemeClr val="accent5">
                <a:hueOff val="-9250884"/>
                <a:satOff val="46936"/>
                <a:lumOff val="-549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555CC1-01C0-4800-AF66-F152748DCC55}">
      <dsp:nvSpPr>
        <dsp:cNvPr id="0" name=""/>
        <dsp:cNvSpPr/>
      </dsp:nvSpPr>
      <dsp:spPr>
        <a:xfrm>
          <a:off x="1296875" y="414689"/>
          <a:ext cx="2764098" cy="2764098"/>
        </a:xfrm>
        <a:prstGeom prst="blockArc">
          <a:avLst>
            <a:gd name="adj1" fmla="val 7560000"/>
            <a:gd name="adj2" fmla="val 11880000"/>
            <a:gd name="adj3" fmla="val 4641"/>
          </a:avLst>
        </a:prstGeom>
        <a:gradFill rotWithShape="0">
          <a:gsLst>
            <a:gs pos="0">
              <a:schemeClr val="accent5">
                <a:hueOff val="-6938163"/>
                <a:satOff val="35202"/>
                <a:lumOff val="-4118"/>
                <a:alphaOff val="0"/>
                <a:shade val="51000"/>
                <a:satMod val="130000"/>
              </a:schemeClr>
            </a:gs>
            <a:gs pos="80000">
              <a:schemeClr val="accent5">
                <a:hueOff val="-6938163"/>
                <a:satOff val="35202"/>
                <a:lumOff val="-4118"/>
                <a:alphaOff val="0"/>
                <a:shade val="93000"/>
                <a:satMod val="130000"/>
              </a:schemeClr>
            </a:gs>
            <a:gs pos="100000">
              <a:schemeClr val="accent5">
                <a:hueOff val="-6938163"/>
                <a:satOff val="35202"/>
                <a:lumOff val="-411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344D69B-69AA-4C3D-8377-34C1252C39CE}">
      <dsp:nvSpPr>
        <dsp:cNvPr id="0" name=""/>
        <dsp:cNvSpPr/>
      </dsp:nvSpPr>
      <dsp:spPr>
        <a:xfrm>
          <a:off x="1296875" y="414689"/>
          <a:ext cx="2764098" cy="2764098"/>
        </a:xfrm>
        <a:prstGeom prst="blockArc">
          <a:avLst>
            <a:gd name="adj1" fmla="val 3240000"/>
            <a:gd name="adj2" fmla="val 7560000"/>
            <a:gd name="adj3" fmla="val 4641"/>
          </a:avLst>
        </a:prstGeom>
        <a:gradFill rotWithShape="0">
          <a:gsLst>
            <a:gs pos="0">
              <a:schemeClr val="accent5">
                <a:hueOff val="-4625442"/>
                <a:satOff val="23468"/>
                <a:lumOff val="-2745"/>
                <a:alphaOff val="0"/>
                <a:shade val="51000"/>
                <a:satMod val="130000"/>
              </a:schemeClr>
            </a:gs>
            <a:gs pos="80000">
              <a:schemeClr val="accent5">
                <a:hueOff val="-4625442"/>
                <a:satOff val="23468"/>
                <a:lumOff val="-2745"/>
                <a:alphaOff val="0"/>
                <a:shade val="93000"/>
                <a:satMod val="130000"/>
              </a:schemeClr>
            </a:gs>
            <a:gs pos="100000">
              <a:schemeClr val="accent5">
                <a:hueOff val="-4625442"/>
                <a:satOff val="23468"/>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1223F2F-9A00-4551-A9B3-0F3E0601CA3F}">
      <dsp:nvSpPr>
        <dsp:cNvPr id="0" name=""/>
        <dsp:cNvSpPr/>
      </dsp:nvSpPr>
      <dsp:spPr>
        <a:xfrm>
          <a:off x="1296875" y="414689"/>
          <a:ext cx="2764098" cy="2764098"/>
        </a:xfrm>
        <a:prstGeom prst="blockArc">
          <a:avLst>
            <a:gd name="adj1" fmla="val 20520000"/>
            <a:gd name="adj2" fmla="val 3240000"/>
            <a:gd name="adj3" fmla="val 4641"/>
          </a:avLst>
        </a:prstGeom>
        <a:gradFill rotWithShape="0">
          <a:gsLst>
            <a:gs pos="0">
              <a:schemeClr val="accent5">
                <a:hueOff val="-2312721"/>
                <a:satOff val="11734"/>
                <a:lumOff val="-1373"/>
                <a:alphaOff val="0"/>
                <a:shade val="51000"/>
                <a:satMod val="130000"/>
              </a:schemeClr>
            </a:gs>
            <a:gs pos="80000">
              <a:schemeClr val="accent5">
                <a:hueOff val="-2312721"/>
                <a:satOff val="11734"/>
                <a:lumOff val="-1373"/>
                <a:alphaOff val="0"/>
                <a:shade val="93000"/>
                <a:satMod val="130000"/>
              </a:schemeClr>
            </a:gs>
            <a:gs pos="100000">
              <a:schemeClr val="accent5">
                <a:hueOff val="-2312721"/>
                <a:satOff val="11734"/>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C7CE0CA-FF60-4434-A739-C37B8DF80677}">
      <dsp:nvSpPr>
        <dsp:cNvPr id="0" name=""/>
        <dsp:cNvSpPr/>
      </dsp:nvSpPr>
      <dsp:spPr>
        <a:xfrm>
          <a:off x="1296875" y="414689"/>
          <a:ext cx="2764098" cy="2764098"/>
        </a:xfrm>
        <a:prstGeom prst="blockArc">
          <a:avLst>
            <a:gd name="adj1" fmla="val 16200000"/>
            <a:gd name="adj2" fmla="val 20520000"/>
            <a:gd name="adj3" fmla="val 4641"/>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189E10-4B87-4A00-95D3-CF041487EE7B}">
      <dsp:nvSpPr>
        <dsp:cNvPr id="0" name=""/>
        <dsp:cNvSpPr/>
      </dsp:nvSpPr>
      <dsp:spPr>
        <a:xfrm>
          <a:off x="2042549" y="1160363"/>
          <a:ext cx="1272750" cy="127275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kern="1200" dirty="0" smtClean="0"/>
            <a:t>数字图书馆教育部工程研究中心</a:t>
          </a:r>
          <a:endParaRPr lang="zh-CN" altLang="en-US" sz="1400" kern="1200" dirty="0"/>
        </a:p>
      </dsp:txBody>
      <dsp:txXfrm>
        <a:off x="2228939" y="1346753"/>
        <a:ext cx="899970" cy="899970"/>
      </dsp:txXfrm>
    </dsp:sp>
    <dsp:sp modelId="{A542D924-11B8-4A3B-B800-559483900602}">
      <dsp:nvSpPr>
        <dsp:cNvPr id="0" name=""/>
        <dsp:cNvSpPr/>
      </dsp:nvSpPr>
      <dsp:spPr>
        <a:xfrm>
          <a:off x="2233462" y="1300"/>
          <a:ext cx="890925" cy="890925"/>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数字资源建设</a:t>
          </a:r>
          <a:endParaRPr lang="zh-CN" altLang="en-US" sz="1300" kern="1200" dirty="0"/>
        </a:p>
      </dsp:txBody>
      <dsp:txXfrm>
        <a:off x="2363935" y="131773"/>
        <a:ext cx="629979" cy="629979"/>
      </dsp:txXfrm>
    </dsp:sp>
    <dsp:sp modelId="{1EDB55DF-5071-4489-97E1-686EED52B236}">
      <dsp:nvSpPr>
        <dsp:cNvPr id="0" name=""/>
        <dsp:cNvSpPr/>
      </dsp:nvSpPr>
      <dsp:spPr>
        <a:xfrm>
          <a:off x="3517365" y="934110"/>
          <a:ext cx="890925" cy="890925"/>
        </a:xfrm>
        <a:prstGeom prst="ellipse">
          <a:avLst/>
        </a:prstGeom>
        <a:gradFill rotWithShape="0">
          <a:gsLst>
            <a:gs pos="0">
              <a:schemeClr val="accent5">
                <a:hueOff val="-2312721"/>
                <a:satOff val="11734"/>
                <a:lumOff val="-1373"/>
                <a:alphaOff val="0"/>
                <a:shade val="51000"/>
                <a:satMod val="130000"/>
              </a:schemeClr>
            </a:gs>
            <a:gs pos="80000">
              <a:schemeClr val="accent5">
                <a:hueOff val="-2312721"/>
                <a:satOff val="11734"/>
                <a:lumOff val="-1373"/>
                <a:alphaOff val="0"/>
                <a:shade val="93000"/>
                <a:satMod val="130000"/>
              </a:schemeClr>
            </a:gs>
            <a:gs pos="100000">
              <a:schemeClr val="accent5">
                <a:hueOff val="-2312721"/>
                <a:satOff val="11734"/>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支撑环境建设</a:t>
          </a:r>
          <a:endParaRPr lang="zh-CN" altLang="en-US" sz="1300" kern="1200" dirty="0"/>
        </a:p>
      </dsp:txBody>
      <dsp:txXfrm>
        <a:off x="3647838" y="1064583"/>
        <a:ext cx="629979" cy="629979"/>
      </dsp:txXfrm>
    </dsp:sp>
    <dsp:sp modelId="{7010BA36-DB42-411C-80DD-6283B1688B9F}">
      <dsp:nvSpPr>
        <dsp:cNvPr id="0" name=""/>
        <dsp:cNvSpPr/>
      </dsp:nvSpPr>
      <dsp:spPr>
        <a:xfrm>
          <a:off x="3026958" y="2443430"/>
          <a:ext cx="890925" cy="890925"/>
        </a:xfrm>
        <a:prstGeom prst="ellipse">
          <a:avLst/>
        </a:prstGeom>
        <a:gradFill rotWithShape="0">
          <a:gsLst>
            <a:gs pos="0">
              <a:schemeClr val="accent5">
                <a:hueOff val="-4625442"/>
                <a:satOff val="23468"/>
                <a:lumOff val="-2745"/>
                <a:alphaOff val="0"/>
                <a:shade val="51000"/>
                <a:satMod val="130000"/>
              </a:schemeClr>
            </a:gs>
            <a:gs pos="80000">
              <a:schemeClr val="accent5">
                <a:hueOff val="-4625442"/>
                <a:satOff val="23468"/>
                <a:lumOff val="-2745"/>
                <a:alphaOff val="0"/>
                <a:shade val="93000"/>
                <a:satMod val="130000"/>
              </a:schemeClr>
            </a:gs>
            <a:gs pos="100000">
              <a:schemeClr val="accent5">
                <a:hueOff val="-4625442"/>
                <a:satOff val="23468"/>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对外交流合作</a:t>
          </a:r>
          <a:endParaRPr lang="zh-CN" altLang="en-US" sz="1300" kern="1200" dirty="0"/>
        </a:p>
      </dsp:txBody>
      <dsp:txXfrm>
        <a:off x="3157431" y="2573903"/>
        <a:ext cx="629979" cy="629979"/>
      </dsp:txXfrm>
    </dsp:sp>
    <dsp:sp modelId="{C8516D28-6768-4123-8DBE-F5C778BEE80B}">
      <dsp:nvSpPr>
        <dsp:cNvPr id="0" name=""/>
        <dsp:cNvSpPr/>
      </dsp:nvSpPr>
      <dsp:spPr>
        <a:xfrm>
          <a:off x="1439966" y="2443430"/>
          <a:ext cx="890925" cy="890925"/>
        </a:xfrm>
        <a:prstGeom prst="ellipse">
          <a:avLst/>
        </a:prstGeom>
        <a:gradFill rotWithShape="0">
          <a:gsLst>
            <a:gs pos="0">
              <a:schemeClr val="accent5">
                <a:hueOff val="-6938163"/>
                <a:satOff val="35202"/>
                <a:lumOff val="-4118"/>
                <a:alphaOff val="0"/>
                <a:shade val="51000"/>
                <a:satMod val="130000"/>
              </a:schemeClr>
            </a:gs>
            <a:gs pos="80000">
              <a:schemeClr val="accent5">
                <a:hueOff val="-6938163"/>
                <a:satOff val="35202"/>
                <a:lumOff val="-4118"/>
                <a:alphaOff val="0"/>
                <a:shade val="93000"/>
                <a:satMod val="130000"/>
              </a:schemeClr>
            </a:gs>
            <a:gs pos="100000">
              <a:schemeClr val="accent5">
                <a:hueOff val="-6938163"/>
                <a:satOff val="35202"/>
                <a:lumOff val="-411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服务体系建设</a:t>
          </a:r>
          <a:endParaRPr lang="zh-CN" altLang="en-US" sz="1300" kern="1200" dirty="0"/>
        </a:p>
      </dsp:txBody>
      <dsp:txXfrm>
        <a:off x="1570439" y="2573903"/>
        <a:ext cx="629979" cy="629979"/>
      </dsp:txXfrm>
    </dsp:sp>
    <dsp:sp modelId="{0F075CF3-970B-49F4-9B98-828D56E1511F}">
      <dsp:nvSpPr>
        <dsp:cNvPr id="0" name=""/>
        <dsp:cNvSpPr/>
      </dsp:nvSpPr>
      <dsp:spPr>
        <a:xfrm>
          <a:off x="949558" y="934110"/>
          <a:ext cx="890925" cy="890925"/>
        </a:xfrm>
        <a:prstGeom prst="ellipse">
          <a:avLst/>
        </a:prstGeom>
        <a:gradFill rotWithShape="0">
          <a:gsLst>
            <a:gs pos="0">
              <a:schemeClr val="accent5">
                <a:hueOff val="-9250884"/>
                <a:satOff val="46936"/>
                <a:lumOff val="-5490"/>
                <a:alphaOff val="0"/>
                <a:shade val="51000"/>
                <a:satMod val="130000"/>
              </a:schemeClr>
            </a:gs>
            <a:gs pos="80000">
              <a:schemeClr val="accent5">
                <a:hueOff val="-9250884"/>
                <a:satOff val="46936"/>
                <a:lumOff val="-5490"/>
                <a:alphaOff val="0"/>
                <a:shade val="93000"/>
                <a:satMod val="130000"/>
              </a:schemeClr>
            </a:gs>
            <a:gs pos="100000">
              <a:schemeClr val="accent5">
                <a:hueOff val="-9250884"/>
                <a:satOff val="46936"/>
                <a:lumOff val="-549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zh-CN" altLang="en-US" sz="1300" kern="1200" dirty="0" smtClean="0"/>
            <a:t>标准规范建设</a:t>
          </a:r>
          <a:endParaRPr lang="zh-CN" altLang="en-US" sz="1300" kern="1200" dirty="0"/>
        </a:p>
      </dsp:txBody>
      <dsp:txXfrm>
        <a:off x="1080031" y="1064583"/>
        <a:ext cx="629979" cy="62997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3113" tIns="46557" rIns="93113" bIns="46557" numCol="1" anchor="t" anchorCtr="0" compatLnSpc="1">
            <a:prstTxWarp prst="textNoShape">
              <a:avLst/>
            </a:prstTxWarp>
          </a:bodyPr>
          <a:lstStyle>
            <a:lvl1pPr>
              <a:defRPr sz="1200" b="0">
                <a:latin typeface="Arial" charset="0"/>
                <a:ea typeface="宋体" pitchFamily="2" charset="-122"/>
              </a:defRPr>
            </a:lvl1pPr>
          </a:lstStyle>
          <a:p>
            <a:pPr>
              <a:defRPr/>
            </a:pPr>
            <a:endParaRPr lang="en-US" altLang="zh-CN"/>
          </a:p>
        </p:txBody>
      </p:sp>
      <p:sp>
        <p:nvSpPr>
          <p:cNvPr id="258051" name="Rectangle 3"/>
          <p:cNvSpPr>
            <a:spLocks noGrp="1" noChangeArrowheads="1"/>
          </p:cNvSpPr>
          <p:nvPr>
            <p:ph type="dt" sz="quarter" idx="1"/>
          </p:nvPr>
        </p:nvSpPr>
        <p:spPr bwMode="auto">
          <a:xfrm>
            <a:off x="5622925" y="0"/>
            <a:ext cx="4302125" cy="339725"/>
          </a:xfrm>
          <a:prstGeom prst="rect">
            <a:avLst/>
          </a:prstGeom>
          <a:noFill/>
          <a:ln w="9525">
            <a:noFill/>
            <a:miter lim="800000"/>
            <a:headEnd/>
            <a:tailEnd/>
          </a:ln>
          <a:effectLst/>
        </p:spPr>
        <p:txBody>
          <a:bodyPr vert="horz" wrap="square" lIns="93113" tIns="46557" rIns="93113" bIns="46557" numCol="1" anchor="t" anchorCtr="0" compatLnSpc="1">
            <a:prstTxWarp prst="textNoShape">
              <a:avLst/>
            </a:prstTxWarp>
          </a:bodyPr>
          <a:lstStyle>
            <a:lvl1pPr algn="r">
              <a:defRPr sz="1200" b="0">
                <a:latin typeface="Arial" charset="0"/>
                <a:ea typeface="宋体" pitchFamily="2" charset="-122"/>
              </a:defRPr>
            </a:lvl1pPr>
          </a:lstStyle>
          <a:p>
            <a:pPr>
              <a:defRPr/>
            </a:pPr>
            <a:endParaRPr lang="en-US" altLang="zh-CN"/>
          </a:p>
        </p:txBody>
      </p:sp>
      <p:sp>
        <p:nvSpPr>
          <p:cNvPr id="258052" name="Rectangle 4"/>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3113" tIns="46557" rIns="93113" bIns="46557" numCol="1" anchor="b" anchorCtr="0" compatLnSpc="1">
            <a:prstTxWarp prst="textNoShape">
              <a:avLst/>
            </a:prstTxWarp>
          </a:bodyPr>
          <a:lstStyle>
            <a:lvl1pPr>
              <a:defRPr sz="1200" b="0">
                <a:latin typeface="Arial" charset="0"/>
                <a:ea typeface="宋体" pitchFamily="2" charset="-122"/>
              </a:defRPr>
            </a:lvl1pPr>
          </a:lstStyle>
          <a:p>
            <a:pPr>
              <a:defRPr/>
            </a:pPr>
            <a:endParaRPr lang="en-US" altLang="zh-CN"/>
          </a:p>
        </p:txBody>
      </p:sp>
      <p:sp>
        <p:nvSpPr>
          <p:cNvPr id="258053" name="Rectangle 5"/>
          <p:cNvSpPr>
            <a:spLocks noGrp="1" noChangeArrowheads="1"/>
          </p:cNvSpPr>
          <p:nvPr>
            <p:ph type="sldNum" sz="quarter" idx="3"/>
          </p:nvPr>
        </p:nvSpPr>
        <p:spPr bwMode="auto">
          <a:xfrm>
            <a:off x="5622925" y="6456363"/>
            <a:ext cx="4302125" cy="339725"/>
          </a:xfrm>
          <a:prstGeom prst="rect">
            <a:avLst/>
          </a:prstGeom>
          <a:noFill/>
          <a:ln w="9525">
            <a:noFill/>
            <a:miter lim="800000"/>
            <a:headEnd/>
            <a:tailEnd/>
          </a:ln>
          <a:effectLst/>
        </p:spPr>
        <p:txBody>
          <a:bodyPr vert="horz" wrap="square" lIns="93113" tIns="46557" rIns="93113" bIns="46557" numCol="1" anchor="b" anchorCtr="0" compatLnSpc="1">
            <a:prstTxWarp prst="textNoShape">
              <a:avLst/>
            </a:prstTxWarp>
          </a:bodyPr>
          <a:lstStyle>
            <a:lvl1pPr algn="r">
              <a:defRPr sz="1200" b="0">
                <a:latin typeface="Arial" charset="0"/>
                <a:ea typeface="宋体" pitchFamily="2" charset="-122"/>
              </a:defRPr>
            </a:lvl1pPr>
          </a:lstStyle>
          <a:p>
            <a:pPr>
              <a:defRPr/>
            </a:pPr>
            <a:fld id="{40D65810-B54C-4454-BC85-1A690674975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3113" tIns="46557" rIns="93113" bIns="46557" numCol="1" anchor="t" anchorCtr="0" compatLnSpc="1">
            <a:prstTxWarp prst="textNoShape">
              <a:avLst/>
            </a:prstTxWarp>
          </a:bodyPr>
          <a:lstStyle>
            <a:lvl1pPr>
              <a:defRPr sz="1200" b="0">
                <a:latin typeface="Arial" charset="0"/>
                <a:ea typeface="宋体" pitchFamily="2" charset="-122"/>
              </a:defRPr>
            </a:lvl1pPr>
          </a:lstStyle>
          <a:p>
            <a:pPr>
              <a:defRPr/>
            </a:pPr>
            <a:endParaRPr lang="en-US" altLang="zh-CN"/>
          </a:p>
        </p:txBody>
      </p:sp>
      <p:sp>
        <p:nvSpPr>
          <p:cNvPr id="3075" name="Rectangle 3"/>
          <p:cNvSpPr>
            <a:spLocks noGrp="1" noChangeArrowheads="1"/>
          </p:cNvSpPr>
          <p:nvPr>
            <p:ph type="dt" idx="1"/>
          </p:nvPr>
        </p:nvSpPr>
        <p:spPr bwMode="auto">
          <a:xfrm>
            <a:off x="5622925" y="0"/>
            <a:ext cx="4302125" cy="339725"/>
          </a:xfrm>
          <a:prstGeom prst="rect">
            <a:avLst/>
          </a:prstGeom>
          <a:noFill/>
          <a:ln w="9525">
            <a:noFill/>
            <a:miter lim="800000"/>
            <a:headEnd/>
            <a:tailEnd/>
          </a:ln>
          <a:effectLst/>
        </p:spPr>
        <p:txBody>
          <a:bodyPr vert="horz" wrap="square" lIns="93113" tIns="46557" rIns="93113" bIns="46557" numCol="1" anchor="t" anchorCtr="0" compatLnSpc="1">
            <a:prstTxWarp prst="textNoShape">
              <a:avLst/>
            </a:prstTxWarp>
          </a:bodyPr>
          <a:lstStyle>
            <a:lvl1pPr algn="r">
              <a:defRPr sz="1200" b="0">
                <a:latin typeface="Arial" charset="0"/>
                <a:ea typeface="宋体" pitchFamily="2" charset="-122"/>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92188" y="3228975"/>
            <a:ext cx="7942262" cy="3059113"/>
          </a:xfrm>
          <a:prstGeom prst="rect">
            <a:avLst/>
          </a:prstGeom>
          <a:noFill/>
          <a:ln w="9525">
            <a:noFill/>
            <a:miter lim="800000"/>
            <a:headEnd/>
            <a:tailEnd/>
          </a:ln>
          <a:effectLst/>
        </p:spPr>
        <p:txBody>
          <a:bodyPr vert="horz" wrap="square" lIns="93113" tIns="46557" rIns="93113" bIns="46557"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3078" name="Rectangle 6"/>
          <p:cNvSpPr>
            <a:spLocks noGrp="1" noChangeArrowheads="1"/>
          </p:cNvSpPr>
          <p:nvPr>
            <p:ph type="ftr" sz="quarter" idx="4"/>
          </p:nvPr>
        </p:nvSpPr>
        <p:spPr bwMode="auto">
          <a:xfrm>
            <a:off x="0" y="6456363"/>
            <a:ext cx="4302125" cy="339725"/>
          </a:xfrm>
          <a:prstGeom prst="rect">
            <a:avLst/>
          </a:prstGeom>
          <a:noFill/>
          <a:ln w="9525">
            <a:noFill/>
            <a:miter lim="800000"/>
            <a:headEnd/>
            <a:tailEnd/>
          </a:ln>
          <a:effectLst/>
        </p:spPr>
        <p:txBody>
          <a:bodyPr vert="horz" wrap="square" lIns="93113" tIns="46557" rIns="93113" bIns="46557" numCol="1" anchor="b" anchorCtr="0" compatLnSpc="1">
            <a:prstTxWarp prst="textNoShape">
              <a:avLst/>
            </a:prstTxWarp>
          </a:bodyPr>
          <a:lstStyle>
            <a:lvl1pPr>
              <a:defRPr sz="1200" b="0">
                <a:latin typeface="Arial" charset="0"/>
                <a:ea typeface="宋体" pitchFamily="2" charset="-122"/>
              </a:defRPr>
            </a:lvl1pPr>
          </a:lstStyle>
          <a:p>
            <a:pPr>
              <a:defRPr/>
            </a:pPr>
            <a:endParaRPr lang="en-US" altLang="zh-CN"/>
          </a:p>
        </p:txBody>
      </p:sp>
      <p:sp>
        <p:nvSpPr>
          <p:cNvPr id="3079" name="Rectangle 7"/>
          <p:cNvSpPr>
            <a:spLocks noGrp="1" noChangeArrowheads="1"/>
          </p:cNvSpPr>
          <p:nvPr>
            <p:ph type="sldNum" sz="quarter" idx="5"/>
          </p:nvPr>
        </p:nvSpPr>
        <p:spPr bwMode="auto">
          <a:xfrm>
            <a:off x="5622925" y="6456363"/>
            <a:ext cx="4302125" cy="339725"/>
          </a:xfrm>
          <a:prstGeom prst="rect">
            <a:avLst/>
          </a:prstGeom>
          <a:noFill/>
          <a:ln w="9525">
            <a:noFill/>
            <a:miter lim="800000"/>
            <a:headEnd/>
            <a:tailEnd/>
          </a:ln>
          <a:effectLst/>
        </p:spPr>
        <p:txBody>
          <a:bodyPr vert="horz" wrap="square" lIns="93113" tIns="46557" rIns="93113" bIns="46557" numCol="1" anchor="b" anchorCtr="0" compatLnSpc="1">
            <a:prstTxWarp prst="textNoShape">
              <a:avLst/>
            </a:prstTxWarp>
          </a:bodyPr>
          <a:lstStyle>
            <a:lvl1pPr algn="r">
              <a:defRPr sz="1200" b="0">
                <a:latin typeface="Arial" charset="0"/>
                <a:ea typeface="宋体" pitchFamily="2" charset="-122"/>
              </a:defRPr>
            </a:lvl1pPr>
          </a:lstStyle>
          <a:p>
            <a:pPr>
              <a:defRPr/>
            </a:pPr>
            <a:fld id="{6AADA6CC-DC7A-452F-8E17-B8B78D213DA4}"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C03D151-80F5-4845-A7F1-D792F069F62A}" type="slidenum">
              <a:rPr lang="en-US" altLang="zh-CN" smtClean="0">
                <a:ea typeface="宋体" charset="-122"/>
              </a:rPr>
              <a:pPr/>
              <a:t>1</a:t>
            </a:fld>
            <a:endParaRPr lang="en-US" altLang="zh-CN" smtClean="0">
              <a:ea typeface="宋体" charset="-122"/>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zh-CN" altLang="zh-CN" smtClean="0">
              <a:ea typeface="宋体"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p:spPr>
        <p:txBody>
          <a:bodyPr/>
          <a:lstStyle/>
          <a:p>
            <a:endParaRPr lang="zh-CN" altLang="en-US" smtClean="0">
              <a:ea typeface="宋体" charset="-122"/>
            </a:endParaRPr>
          </a:p>
        </p:txBody>
      </p:sp>
      <p:sp>
        <p:nvSpPr>
          <p:cNvPr id="61444" name="灯片编号占位符 3"/>
          <p:cNvSpPr>
            <a:spLocks noGrp="1"/>
          </p:cNvSpPr>
          <p:nvPr>
            <p:ph type="sldNum" sz="quarter" idx="5"/>
          </p:nvPr>
        </p:nvSpPr>
        <p:spPr>
          <a:noFill/>
        </p:spPr>
        <p:txBody>
          <a:bodyPr/>
          <a:lstStyle/>
          <a:p>
            <a:fld id="{8342992F-E920-4441-9E9B-7B1B7377096D}" type="slidenum">
              <a:rPr lang="en-US" altLang="zh-CN" smtClean="0">
                <a:ea typeface="宋体" charset="-122"/>
              </a:rPr>
              <a:pPr/>
              <a:t>2</a:t>
            </a:fld>
            <a:endParaRPr lang="en-US" altLang="zh-CN" smtClean="0">
              <a:ea typeface="宋体"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p:spPr>
        <p:txBody>
          <a:bodyPr/>
          <a:lstStyle/>
          <a:p>
            <a:endParaRPr lang="zh-CN" altLang="en-US" smtClean="0">
              <a:ea typeface="宋体" charset="-122"/>
            </a:endParaRPr>
          </a:p>
        </p:txBody>
      </p:sp>
      <p:sp>
        <p:nvSpPr>
          <p:cNvPr id="61444" name="灯片编号占位符 3"/>
          <p:cNvSpPr>
            <a:spLocks noGrp="1"/>
          </p:cNvSpPr>
          <p:nvPr>
            <p:ph type="sldNum" sz="quarter" idx="5"/>
          </p:nvPr>
        </p:nvSpPr>
        <p:spPr>
          <a:noFill/>
        </p:spPr>
        <p:txBody>
          <a:bodyPr/>
          <a:lstStyle/>
          <a:p>
            <a:fld id="{8342992F-E920-4441-9E9B-7B1B7377096D}" type="slidenum">
              <a:rPr lang="en-US" altLang="zh-CN" smtClean="0">
                <a:ea typeface="宋体" charset="-122"/>
              </a:rPr>
              <a:pPr/>
              <a:t>9</a:t>
            </a:fld>
            <a:endParaRPr lang="en-US" altLang="zh-CN" smtClean="0">
              <a:ea typeface="宋体"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p:spPr>
        <p:txBody>
          <a:bodyPr/>
          <a:lstStyle/>
          <a:p>
            <a:endParaRPr lang="zh-CN" altLang="en-US" smtClean="0">
              <a:ea typeface="宋体" charset="-122"/>
            </a:endParaRPr>
          </a:p>
        </p:txBody>
      </p:sp>
      <p:sp>
        <p:nvSpPr>
          <p:cNvPr id="61444" name="灯片编号占位符 3"/>
          <p:cNvSpPr>
            <a:spLocks noGrp="1"/>
          </p:cNvSpPr>
          <p:nvPr>
            <p:ph type="sldNum" sz="quarter" idx="5"/>
          </p:nvPr>
        </p:nvSpPr>
        <p:spPr>
          <a:noFill/>
        </p:spPr>
        <p:txBody>
          <a:bodyPr/>
          <a:lstStyle/>
          <a:p>
            <a:fld id="{8342992F-E920-4441-9E9B-7B1B7377096D}" type="slidenum">
              <a:rPr lang="en-US" altLang="zh-CN" smtClean="0">
                <a:ea typeface="宋体" charset="-122"/>
              </a:rPr>
              <a:pPr/>
              <a:t>30</a:t>
            </a:fld>
            <a:endParaRPr lang="en-US" altLang="zh-CN" smtClean="0">
              <a:ea typeface="宋体"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p:spPr>
        <p:txBody>
          <a:bodyPr/>
          <a:lstStyle/>
          <a:p>
            <a:endParaRPr lang="zh-CN" altLang="en-US" smtClean="0">
              <a:ea typeface="宋体" charset="-122"/>
            </a:endParaRPr>
          </a:p>
        </p:txBody>
      </p:sp>
      <p:sp>
        <p:nvSpPr>
          <p:cNvPr id="61444" name="灯片编号占位符 3"/>
          <p:cNvSpPr>
            <a:spLocks noGrp="1"/>
          </p:cNvSpPr>
          <p:nvPr>
            <p:ph type="sldNum" sz="quarter" idx="5"/>
          </p:nvPr>
        </p:nvSpPr>
        <p:spPr>
          <a:noFill/>
        </p:spPr>
        <p:txBody>
          <a:bodyPr/>
          <a:lstStyle/>
          <a:p>
            <a:fld id="{8342992F-E920-4441-9E9B-7B1B7377096D}" type="slidenum">
              <a:rPr lang="en-US" altLang="zh-CN" smtClean="0">
                <a:ea typeface="宋体" charset="-122"/>
              </a:rPr>
              <a:pPr/>
              <a:t>67</a:t>
            </a:fld>
            <a:endParaRPr lang="en-US" altLang="zh-CN" smtClean="0">
              <a:ea typeface="宋体"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a:ln/>
        </p:spPr>
      </p:sp>
      <p:sp>
        <p:nvSpPr>
          <p:cNvPr id="114691" name="备注占位符 2"/>
          <p:cNvSpPr>
            <a:spLocks noGrp="1"/>
          </p:cNvSpPr>
          <p:nvPr>
            <p:ph type="body" idx="1"/>
          </p:nvPr>
        </p:nvSpPr>
        <p:spPr>
          <a:noFill/>
          <a:ln/>
        </p:spPr>
        <p:txBody>
          <a:bodyPr/>
          <a:lstStyle/>
          <a:p>
            <a:endParaRPr lang="zh-CN" altLang="en-US" smtClean="0">
              <a:ea typeface="宋体" charset="-122"/>
            </a:endParaRPr>
          </a:p>
        </p:txBody>
      </p:sp>
      <p:sp>
        <p:nvSpPr>
          <p:cNvPr id="114692" name="灯片编号占位符 3"/>
          <p:cNvSpPr>
            <a:spLocks noGrp="1"/>
          </p:cNvSpPr>
          <p:nvPr>
            <p:ph type="sldNum" sz="quarter" idx="5"/>
          </p:nvPr>
        </p:nvSpPr>
        <p:spPr>
          <a:noFill/>
        </p:spPr>
        <p:txBody>
          <a:bodyPr/>
          <a:lstStyle/>
          <a:p>
            <a:fld id="{CA928429-2B3E-4067-9154-B6E6ABBC0F5D}" type="slidenum">
              <a:rPr lang="en-US" altLang="zh-CN" smtClean="0">
                <a:ea typeface="宋体" charset="-122"/>
              </a:rPr>
              <a:pPr/>
              <a:t>69</a:t>
            </a:fld>
            <a:endParaRPr lang="en-US" altLang="zh-CN" smtClean="0">
              <a:ea typeface="宋体"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2" name="Picture 15"/>
          <p:cNvPicPr>
            <a:picLocks noChangeAspect="1" noChangeArrowheads="1"/>
          </p:cNvPicPr>
          <p:nvPr userDrawn="1"/>
        </p:nvPicPr>
        <p:blipFill>
          <a:blip r:embed="rId2" cstate="print"/>
          <a:srcRect/>
          <a:stretch>
            <a:fillRect/>
          </a:stretch>
        </p:blipFill>
        <p:spPr bwMode="auto">
          <a:xfrm>
            <a:off x="0" y="3175"/>
            <a:ext cx="8243888" cy="6854825"/>
          </a:xfrm>
          <a:prstGeom prst="rect">
            <a:avLst/>
          </a:prstGeom>
          <a:noFill/>
          <a:ln w="9525">
            <a:noFill/>
            <a:miter lim="800000"/>
            <a:headEnd/>
            <a:tailEnd/>
          </a:ln>
        </p:spPr>
      </p:pic>
      <p:pic>
        <p:nvPicPr>
          <p:cNvPr id="3" name="Picture 16"/>
          <p:cNvPicPr>
            <a:picLocks noChangeAspect="1" noChangeArrowheads="1"/>
          </p:cNvPicPr>
          <p:nvPr userDrawn="1"/>
        </p:nvPicPr>
        <p:blipFill>
          <a:blip r:embed="rId3" cstate="print"/>
          <a:srcRect/>
          <a:stretch>
            <a:fillRect/>
          </a:stretch>
        </p:blipFill>
        <p:spPr bwMode="auto">
          <a:xfrm>
            <a:off x="8220075" y="4005263"/>
            <a:ext cx="923925" cy="2852737"/>
          </a:xfrm>
          <a:prstGeom prst="rect">
            <a:avLst/>
          </a:prstGeom>
          <a:noFill/>
          <a:ln w="9525">
            <a:noFill/>
            <a:miter lim="800000"/>
            <a:headEnd/>
            <a:tailEnd/>
          </a:ln>
        </p:spPr>
      </p:pic>
      <p:sp>
        <p:nvSpPr>
          <p:cNvPr id="4" name="Rectangle 51"/>
          <p:cNvSpPr>
            <a:spLocks noChangeArrowheads="1"/>
          </p:cNvSpPr>
          <p:nvPr userDrawn="1"/>
        </p:nvSpPr>
        <p:spPr bwMode="auto">
          <a:xfrm>
            <a:off x="684213" y="1125538"/>
            <a:ext cx="7200900" cy="2159000"/>
          </a:xfrm>
          <a:prstGeom prst="rect">
            <a:avLst/>
          </a:prstGeom>
          <a:solidFill>
            <a:srgbClr val="FFFFFF"/>
          </a:solidFill>
          <a:ln w="9525">
            <a:noFill/>
            <a:miter lim="800000"/>
            <a:headEnd/>
            <a:tailEnd/>
          </a:ln>
          <a:effectLst/>
        </p:spPr>
        <p:txBody>
          <a:bodyPr wrap="none" anchor="ctr"/>
          <a:lstStyle/>
          <a:p>
            <a:pPr>
              <a:defRPr/>
            </a:pPr>
            <a:endParaRPr lang="zh-CN" altLang="en-US">
              <a:ea typeface="宋体"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6225" y="103188"/>
            <a:ext cx="2060575" cy="58467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42913" y="103188"/>
            <a:ext cx="6030912" cy="58467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42913" y="103188"/>
            <a:ext cx="8243887" cy="804862"/>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46088" y="1196975"/>
            <a:ext cx="4038600" cy="47529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37088" y="1196975"/>
            <a:ext cx="4038600" cy="23002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37088" y="3649663"/>
            <a:ext cx="4038600" cy="2300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buClr>
                <a:srgbClr val="FF0000"/>
              </a:buClr>
              <a:buFont typeface="Wingdings" pitchFamily="2" charset="2"/>
              <a:buChar char="p"/>
              <a:defRPr>
                <a:latin typeface="微软雅黑" pitchFamily="34" charset="-122"/>
                <a:ea typeface="微软雅黑" pitchFamily="34" charset="-122"/>
              </a:defRPr>
            </a:lvl1pPr>
            <a:lvl2pPr>
              <a:buClr>
                <a:srgbClr val="FF0000"/>
              </a:buClr>
              <a:buFont typeface="Wingdings" pitchFamily="2" charset="2"/>
              <a:buChar char="n"/>
              <a:defRPr>
                <a:latin typeface="微软雅黑" pitchFamily="34" charset="-122"/>
                <a:ea typeface="微软雅黑" pitchFamily="34" charset="-122"/>
              </a:defRPr>
            </a:lvl2pPr>
            <a:lvl3pPr>
              <a:buClr>
                <a:srgbClr val="FF0000"/>
              </a:buClr>
              <a:buFont typeface="Wingdings" pitchFamily="2" charset="2"/>
              <a:buChar char="p"/>
              <a:defRPr>
                <a:latin typeface="微软雅黑" pitchFamily="34" charset="-122"/>
                <a:ea typeface="微软雅黑" pitchFamily="34" charset="-122"/>
              </a:defRPr>
            </a:lvl3pPr>
            <a:lvl4pPr>
              <a:buClr>
                <a:srgbClr val="FF0000"/>
              </a:buClr>
              <a:buFont typeface="Wingdings" pitchFamily="2" charset="2"/>
              <a:buChar char="n"/>
              <a:defRPr>
                <a:latin typeface="微软雅黑" pitchFamily="34" charset="-122"/>
                <a:ea typeface="微软雅黑" pitchFamily="34" charset="-122"/>
              </a:defRPr>
            </a:lvl4pPr>
            <a:lvl5pPr>
              <a:buClr>
                <a:srgbClr val="FF0000"/>
              </a:buClr>
              <a:buFont typeface="Wingdings" pitchFamily="2" charset="2"/>
              <a:buChar char="Ø"/>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46088" y="1196975"/>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37088" y="1196975"/>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4"/>
          <p:cNvPicPr>
            <a:picLocks noChangeAspect="1" noChangeArrowheads="1"/>
          </p:cNvPicPr>
          <p:nvPr/>
        </p:nvPicPr>
        <p:blipFill>
          <a:blip r:embed="rId14" cstate="print"/>
          <a:srcRect/>
          <a:stretch>
            <a:fillRect/>
          </a:stretch>
        </p:blipFill>
        <p:spPr bwMode="auto">
          <a:xfrm>
            <a:off x="0" y="0"/>
            <a:ext cx="9144000" cy="1000125"/>
          </a:xfrm>
          <a:prstGeom prst="rect">
            <a:avLst/>
          </a:prstGeom>
          <a:noFill/>
          <a:ln w="9525">
            <a:noFill/>
            <a:miter lim="800000"/>
            <a:headEnd/>
            <a:tailEnd/>
          </a:ln>
        </p:spPr>
      </p:pic>
      <p:sp>
        <p:nvSpPr>
          <p:cNvPr id="9261" name="Rectangle 45"/>
          <p:cNvSpPr>
            <a:spLocks noGrp="1" noChangeArrowheads="1"/>
          </p:cNvSpPr>
          <p:nvPr>
            <p:ph type="title"/>
          </p:nvPr>
        </p:nvSpPr>
        <p:spPr bwMode="auto">
          <a:xfrm>
            <a:off x="442913" y="103188"/>
            <a:ext cx="8243887" cy="8048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dirty="0" smtClean="0"/>
              <a:t>单击此处编辑母版标题样式</a:t>
            </a:r>
          </a:p>
        </p:txBody>
      </p:sp>
      <p:sp>
        <p:nvSpPr>
          <p:cNvPr id="2052" name="Rectangle 46"/>
          <p:cNvSpPr>
            <a:spLocks noGrp="1" noChangeArrowheads="1"/>
          </p:cNvSpPr>
          <p:nvPr>
            <p:ph type="body" idx="1"/>
          </p:nvPr>
        </p:nvSpPr>
        <p:spPr bwMode="auto">
          <a:xfrm>
            <a:off x="446088" y="1196975"/>
            <a:ext cx="8229600" cy="4752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9272" name="Rectangle 56"/>
          <p:cNvSpPr>
            <a:spLocks noChangeArrowheads="1"/>
          </p:cNvSpPr>
          <p:nvPr/>
        </p:nvSpPr>
        <p:spPr bwMode="auto">
          <a:xfrm>
            <a:off x="8604250" y="6405563"/>
            <a:ext cx="582613" cy="336550"/>
          </a:xfrm>
          <a:prstGeom prst="rect">
            <a:avLst/>
          </a:prstGeom>
          <a:noFill/>
          <a:ln w="9525">
            <a:noFill/>
            <a:miter lim="800000"/>
            <a:headEnd/>
            <a:tailEnd/>
          </a:ln>
          <a:effectLst/>
        </p:spPr>
        <p:txBody>
          <a:bodyPr wrap="none">
            <a:spAutoFit/>
          </a:bodyPr>
          <a:lstStyle/>
          <a:p>
            <a:pPr>
              <a:defRPr/>
            </a:pPr>
            <a:fld id="{833D08DD-39D0-4A84-8448-74EFA7F2365C}" type="slidenum">
              <a:rPr lang="en-US" altLang="zh-CN" sz="1600">
                <a:ea typeface="宋体" pitchFamily="2" charset="-122"/>
              </a:rPr>
              <a:pPr>
                <a:defRPr/>
              </a:pPr>
              <a:t>‹#›</a:t>
            </a:fld>
            <a:endParaRPr lang="en-US" altLang="zh-CN" sz="1600">
              <a:ea typeface="宋体" pitchFamily="2" charset="-122"/>
            </a:endParaRPr>
          </a:p>
        </p:txBody>
      </p:sp>
    </p:spTree>
  </p:cSld>
  <p:clrMap bg1="lt1" tx1="dk1" bg2="lt2" tx2="dk2" accent1="accent1" accent2="accent2" accent3="accent3" accent4="accent4" accent5="accent5" accent6="accent6" hlink="hlink" folHlink="folHlink"/>
  <p:sldLayoutIdLst>
    <p:sldLayoutId id="2147484193"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200" b="1" cap="none" spc="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cs typeface="+mj-cs"/>
        </a:defRPr>
      </a:lvl1pPr>
      <a:lvl2pPr algn="l" rtl="0" eaLnBrk="0" fontAlgn="base" hangingPunct="0">
        <a:lnSpc>
          <a:spcPct val="90000"/>
        </a:lnSpc>
        <a:spcBef>
          <a:spcPct val="0"/>
        </a:spcBef>
        <a:spcAft>
          <a:spcPct val="0"/>
        </a:spcAft>
        <a:defRPr sz="4400">
          <a:solidFill>
            <a:srgbClr val="000000"/>
          </a:solidFill>
          <a:effectLst>
            <a:outerShdw blurRad="38100" dist="38100" dir="2700000" algn="tl">
              <a:srgbClr val="C0C0C0"/>
            </a:outerShdw>
          </a:effectLst>
          <a:latin typeface="Verdana" pitchFamily="34" charset="0"/>
          <a:ea typeface="Arial Unicode MS" pitchFamily="34" charset="-122"/>
          <a:cs typeface="Arial Unicode MS" pitchFamily="34" charset="-122"/>
        </a:defRPr>
      </a:lvl2pPr>
      <a:lvl3pPr algn="l" rtl="0" eaLnBrk="0" fontAlgn="base" hangingPunct="0">
        <a:lnSpc>
          <a:spcPct val="90000"/>
        </a:lnSpc>
        <a:spcBef>
          <a:spcPct val="0"/>
        </a:spcBef>
        <a:spcAft>
          <a:spcPct val="0"/>
        </a:spcAft>
        <a:defRPr sz="4400">
          <a:solidFill>
            <a:srgbClr val="000000"/>
          </a:solidFill>
          <a:effectLst>
            <a:outerShdw blurRad="38100" dist="38100" dir="2700000" algn="tl">
              <a:srgbClr val="C0C0C0"/>
            </a:outerShdw>
          </a:effectLst>
          <a:latin typeface="Verdana" pitchFamily="34" charset="0"/>
          <a:ea typeface="Arial Unicode MS" pitchFamily="34" charset="-122"/>
          <a:cs typeface="Arial Unicode MS" pitchFamily="34" charset="-122"/>
        </a:defRPr>
      </a:lvl3pPr>
      <a:lvl4pPr algn="l" rtl="0" eaLnBrk="0" fontAlgn="base" hangingPunct="0">
        <a:lnSpc>
          <a:spcPct val="90000"/>
        </a:lnSpc>
        <a:spcBef>
          <a:spcPct val="0"/>
        </a:spcBef>
        <a:spcAft>
          <a:spcPct val="0"/>
        </a:spcAft>
        <a:defRPr sz="4400">
          <a:solidFill>
            <a:srgbClr val="000000"/>
          </a:solidFill>
          <a:effectLst>
            <a:outerShdw blurRad="38100" dist="38100" dir="2700000" algn="tl">
              <a:srgbClr val="C0C0C0"/>
            </a:outerShdw>
          </a:effectLst>
          <a:latin typeface="Verdana" pitchFamily="34" charset="0"/>
          <a:ea typeface="Arial Unicode MS" pitchFamily="34" charset="-122"/>
          <a:cs typeface="Arial Unicode MS" pitchFamily="34" charset="-122"/>
        </a:defRPr>
      </a:lvl4pPr>
      <a:lvl5pPr algn="l" rtl="0" eaLnBrk="0" fontAlgn="base" hangingPunct="0">
        <a:lnSpc>
          <a:spcPct val="90000"/>
        </a:lnSpc>
        <a:spcBef>
          <a:spcPct val="0"/>
        </a:spcBef>
        <a:spcAft>
          <a:spcPct val="0"/>
        </a:spcAft>
        <a:defRPr sz="4400">
          <a:solidFill>
            <a:srgbClr val="000000"/>
          </a:solidFill>
          <a:effectLst>
            <a:outerShdw blurRad="38100" dist="38100" dir="2700000" algn="tl">
              <a:srgbClr val="C0C0C0"/>
            </a:outerShdw>
          </a:effectLst>
          <a:latin typeface="Verdana" pitchFamily="34" charset="0"/>
          <a:ea typeface="Arial Unicode MS" pitchFamily="34" charset="-122"/>
          <a:cs typeface="Arial Unicode MS" pitchFamily="34" charset="-122"/>
        </a:defRPr>
      </a:lvl5pPr>
      <a:lvl6pPr marL="457200" algn="l" rtl="0" fontAlgn="base">
        <a:lnSpc>
          <a:spcPct val="90000"/>
        </a:lnSpc>
        <a:spcBef>
          <a:spcPct val="0"/>
        </a:spcBef>
        <a:spcAft>
          <a:spcPct val="0"/>
        </a:spcAft>
        <a:defRPr sz="4400">
          <a:solidFill>
            <a:srgbClr val="000000"/>
          </a:solidFill>
          <a:effectLst>
            <a:outerShdw blurRad="38100" dist="38100" dir="2700000" algn="tl">
              <a:srgbClr val="C0C0C0"/>
            </a:outerShdw>
          </a:effectLst>
          <a:latin typeface="Verdana" pitchFamily="34" charset="0"/>
          <a:ea typeface="Arial Unicode MS" pitchFamily="34" charset="-122"/>
          <a:cs typeface="Arial Unicode MS" pitchFamily="34" charset="-122"/>
        </a:defRPr>
      </a:lvl6pPr>
      <a:lvl7pPr marL="914400" algn="l" rtl="0" fontAlgn="base">
        <a:lnSpc>
          <a:spcPct val="90000"/>
        </a:lnSpc>
        <a:spcBef>
          <a:spcPct val="0"/>
        </a:spcBef>
        <a:spcAft>
          <a:spcPct val="0"/>
        </a:spcAft>
        <a:defRPr sz="4400">
          <a:solidFill>
            <a:srgbClr val="000000"/>
          </a:solidFill>
          <a:effectLst>
            <a:outerShdw blurRad="38100" dist="38100" dir="2700000" algn="tl">
              <a:srgbClr val="C0C0C0"/>
            </a:outerShdw>
          </a:effectLst>
          <a:latin typeface="Verdana" pitchFamily="34" charset="0"/>
          <a:ea typeface="Arial Unicode MS" pitchFamily="34" charset="-122"/>
          <a:cs typeface="Arial Unicode MS" pitchFamily="34" charset="-122"/>
        </a:defRPr>
      </a:lvl7pPr>
      <a:lvl8pPr marL="1371600" algn="l" rtl="0" fontAlgn="base">
        <a:lnSpc>
          <a:spcPct val="90000"/>
        </a:lnSpc>
        <a:spcBef>
          <a:spcPct val="0"/>
        </a:spcBef>
        <a:spcAft>
          <a:spcPct val="0"/>
        </a:spcAft>
        <a:defRPr sz="4400">
          <a:solidFill>
            <a:srgbClr val="000000"/>
          </a:solidFill>
          <a:effectLst>
            <a:outerShdw blurRad="38100" dist="38100" dir="2700000" algn="tl">
              <a:srgbClr val="C0C0C0"/>
            </a:outerShdw>
          </a:effectLst>
          <a:latin typeface="Verdana" pitchFamily="34" charset="0"/>
          <a:ea typeface="Arial Unicode MS" pitchFamily="34" charset="-122"/>
          <a:cs typeface="Arial Unicode MS" pitchFamily="34" charset="-122"/>
        </a:defRPr>
      </a:lvl8pPr>
      <a:lvl9pPr marL="1828800" algn="l" rtl="0" fontAlgn="base">
        <a:lnSpc>
          <a:spcPct val="90000"/>
        </a:lnSpc>
        <a:spcBef>
          <a:spcPct val="0"/>
        </a:spcBef>
        <a:spcAft>
          <a:spcPct val="0"/>
        </a:spcAft>
        <a:defRPr sz="4400">
          <a:solidFill>
            <a:srgbClr val="000000"/>
          </a:solidFill>
          <a:effectLst>
            <a:outerShdw blurRad="38100" dist="38100" dir="2700000" algn="tl">
              <a:srgbClr val="C0C0C0"/>
            </a:outerShdw>
          </a:effectLst>
          <a:latin typeface="Verdana" pitchFamily="34" charset="0"/>
          <a:ea typeface="Arial Unicode MS" pitchFamily="34" charset="-122"/>
          <a:cs typeface="Arial Unicode MS" pitchFamily="34" charset="-122"/>
        </a:defRPr>
      </a:lvl9pPr>
    </p:titleStyle>
    <p:bodyStyle>
      <a:lvl1pPr marL="342900" indent="-342900" algn="l" rtl="0" eaLnBrk="0" fontAlgn="base" hangingPunct="0">
        <a:spcBef>
          <a:spcPct val="20000"/>
        </a:spcBef>
        <a:spcAft>
          <a:spcPct val="0"/>
        </a:spcAft>
        <a:buChar char="•"/>
        <a:defRPr sz="3200">
          <a:solidFill>
            <a:srgbClr val="000000"/>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har char="–"/>
        <a:defRPr sz="2800">
          <a:solidFill>
            <a:srgbClr val="000000"/>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rgbClr val="000000"/>
          </a:solidFill>
          <a:latin typeface="+mn-lt"/>
          <a:ea typeface="+mn-ea"/>
        </a:defRPr>
      </a:lvl6pPr>
      <a:lvl7pPr marL="2971800" indent="-228600" algn="l" rtl="0" fontAlgn="base">
        <a:spcBef>
          <a:spcPct val="20000"/>
        </a:spcBef>
        <a:spcAft>
          <a:spcPct val="0"/>
        </a:spcAft>
        <a:buChar char="»"/>
        <a:defRPr sz="2000">
          <a:solidFill>
            <a:srgbClr val="000000"/>
          </a:solidFill>
          <a:latin typeface="+mn-lt"/>
          <a:ea typeface="+mn-ea"/>
        </a:defRPr>
      </a:lvl7pPr>
      <a:lvl8pPr marL="3429000" indent="-228600" algn="l" rtl="0" fontAlgn="base">
        <a:spcBef>
          <a:spcPct val="20000"/>
        </a:spcBef>
        <a:spcAft>
          <a:spcPct val="0"/>
        </a:spcAft>
        <a:buChar char="»"/>
        <a:defRPr sz="2000">
          <a:solidFill>
            <a:srgbClr val="000000"/>
          </a:solidFill>
          <a:latin typeface="+mn-lt"/>
          <a:ea typeface="+mn-ea"/>
        </a:defRPr>
      </a:lvl8pPr>
      <a:lvl9pPr marL="3886200" indent="-228600" algn="l" rtl="0" fontAlgn="base">
        <a:spcBef>
          <a:spcPct val="20000"/>
        </a:spcBef>
        <a:spcAft>
          <a:spcPct val="0"/>
        </a:spcAft>
        <a:buChar char="»"/>
        <a:defRPr sz="2000">
          <a:solidFill>
            <a:srgbClr val="000000"/>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wmf"/><Relationship Id="rId4" Type="http://schemas.openxmlformats.org/officeDocument/2006/relationships/image" Target="../media/image83.png"/><Relationship Id="rId9" Type="http://schemas.openxmlformats.org/officeDocument/2006/relationships/image" Target="../media/image88.png"/></Relationships>
</file>

<file path=ppt/slides/_rels/slide4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1.png"/><Relationship Id="rId7"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95.png"/><Relationship Id="rId5" Type="http://schemas.openxmlformats.org/officeDocument/2006/relationships/image" Target="../media/image81.png"/><Relationship Id="rId10" Type="http://schemas.openxmlformats.org/officeDocument/2006/relationships/image" Target="../media/image94.png"/><Relationship Id="rId4" Type="http://schemas.openxmlformats.org/officeDocument/2006/relationships/image" Target="../media/image92.png"/><Relationship Id="rId9"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0.jpe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hyperlink" Target="http://images.google.com/imgres?imgurl=http://q6ar0q.blu.livefilestore.com/y1px1t5ANH46wkwUHLIH8su32a3-nRys3j8pDoTBQ9L91ykNjKgNumqIfTdsLVTuNhNJLq2O_YgoGT7VSVK1wVQhw/%E8%8D%B7%E8%8A%B101.jpg&amp;imgrefurl=http://www.028town.com/viewthread.php?tid=677693&amp;usg=__nxidIv4Eym8qUs2NhW0qAnuGHIQ=&amp;h=768&amp;w=1024&amp;sz=271&amp;hl=en&amp;start=19&amp;itbs=1&amp;tbnid=XDGcP1pRoJk7xM:&amp;tbnh=113&amp;tbnw=150&amp;prev=/images?q=%E8%8D%B7%E8%8A%B1&amp;hl=en&amp;newwindow=1&amp;gbv=2&amp;tbs=isch:1" TargetMode="External"/><Relationship Id="rId5" Type="http://schemas.openxmlformats.org/officeDocument/2006/relationships/image" Target="../media/image105.png"/><Relationship Id="rId10" Type="http://schemas.openxmlformats.org/officeDocument/2006/relationships/image" Target="../media/image109.jpeg"/><Relationship Id="rId4" Type="http://schemas.openxmlformats.org/officeDocument/2006/relationships/image" Target="../media/image104.png"/><Relationship Id="rId9" Type="http://schemas.openxmlformats.org/officeDocument/2006/relationships/hyperlink" Target="http://images.google.com/imgres?imgurl=http://pic1.nipic.com/2008-11-05/2008115814283_2.jpg&amp;imgrefurl=http://www.nipic.com/show/1/44/b8ee882315061a58.html&amp;usg=__lxG_iBEp_U1iG4A6aSSVF8D-FX4=&amp;h=768&amp;w=1024&amp;sz=159&amp;hl=en&amp;start=7&amp;itbs=1&amp;tbnid=Kg4XQTZ1GOYS3M:&amp;tbnh=113&amp;tbnw=150&amp;prev=/images?q=%E7%BA%A2%E8%8A%B1&amp;tbnid=L8b1hXsXcS7ReM:&amp;tbnh=0&amp;tbnw=0&amp;hl=en&amp;newwindow=1&amp;gbv=2&amp;tbs=isch:1"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jpeg"/><Relationship Id="rId18" Type="http://schemas.openxmlformats.org/officeDocument/2006/relationships/image" Target="../media/image133.png"/><Relationship Id="rId3" Type="http://schemas.openxmlformats.org/officeDocument/2006/relationships/image" Target="../media/image118.png"/><Relationship Id="rId21" Type="http://schemas.openxmlformats.org/officeDocument/2006/relationships/image" Target="../media/image136.png"/><Relationship Id="rId7" Type="http://schemas.openxmlformats.org/officeDocument/2006/relationships/image" Target="../media/image122.png"/><Relationship Id="rId12" Type="http://schemas.openxmlformats.org/officeDocument/2006/relationships/image" Target="../media/image127.jpeg"/><Relationship Id="rId17" Type="http://schemas.openxmlformats.org/officeDocument/2006/relationships/image" Target="../media/image132.jpeg"/><Relationship Id="rId2" Type="http://schemas.openxmlformats.org/officeDocument/2006/relationships/image" Target="../media/image82.png"/><Relationship Id="rId16" Type="http://schemas.openxmlformats.org/officeDocument/2006/relationships/image" Target="../media/image131.jpeg"/><Relationship Id="rId20"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jpeg"/><Relationship Id="rId10" Type="http://schemas.openxmlformats.org/officeDocument/2006/relationships/image" Target="../media/image125.jpe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jpeg"/><Relationship Id="rId22" Type="http://schemas.openxmlformats.org/officeDocument/2006/relationships/image" Target="../media/image1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43.png"/><Relationship Id="rId18" Type="http://schemas.openxmlformats.org/officeDocument/2006/relationships/image" Target="../media/image148.jpeg"/><Relationship Id="rId3" Type="http://schemas.openxmlformats.org/officeDocument/2006/relationships/image" Target="../media/image139.wmf"/><Relationship Id="rId7" Type="http://schemas.openxmlformats.org/officeDocument/2006/relationships/image" Target="../media/image118.png"/><Relationship Id="rId12" Type="http://schemas.openxmlformats.org/officeDocument/2006/relationships/image" Target="../media/image142.png"/><Relationship Id="rId17" Type="http://schemas.openxmlformats.org/officeDocument/2006/relationships/image" Target="../media/image147.jpeg"/><Relationship Id="rId2" Type="http://schemas.openxmlformats.org/officeDocument/2006/relationships/image" Target="../media/image138.jpeg"/><Relationship Id="rId16" Type="http://schemas.openxmlformats.org/officeDocument/2006/relationships/image" Target="../media/image146.jpeg"/><Relationship Id="rId20"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122.png"/><Relationship Id="rId5" Type="http://schemas.openxmlformats.org/officeDocument/2006/relationships/image" Target="../media/image141.png"/><Relationship Id="rId15" Type="http://schemas.openxmlformats.org/officeDocument/2006/relationships/image" Target="../media/image145.png"/><Relationship Id="rId10" Type="http://schemas.openxmlformats.org/officeDocument/2006/relationships/image" Target="../media/image121.png"/><Relationship Id="rId19" Type="http://schemas.openxmlformats.org/officeDocument/2006/relationships/image" Target="../media/image149.jpeg"/><Relationship Id="rId4" Type="http://schemas.openxmlformats.org/officeDocument/2006/relationships/image" Target="../media/image140.jpeg"/><Relationship Id="rId9" Type="http://schemas.openxmlformats.org/officeDocument/2006/relationships/image" Target="../media/image120.png"/><Relationship Id="rId14" Type="http://schemas.openxmlformats.org/officeDocument/2006/relationships/image" Target="../media/image144.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jpe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jpe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1.jpeg"/><Relationship Id="rId18" Type="http://schemas.openxmlformats.org/officeDocument/2006/relationships/image" Target="../media/image186.png"/><Relationship Id="rId26" Type="http://schemas.openxmlformats.org/officeDocument/2006/relationships/image" Target="../media/image194.png"/><Relationship Id="rId3" Type="http://schemas.openxmlformats.org/officeDocument/2006/relationships/image" Target="../media/image171.png"/><Relationship Id="rId21" Type="http://schemas.openxmlformats.org/officeDocument/2006/relationships/image" Target="../media/image189.png"/><Relationship Id="rId7" Type="http://schemas.openxmlformats.org/officeDocument/2006/relationships/image" Target="../media/image175.jpeg"/><Relationship Id="rId12" Type="http://schemas.openxmlformats.org/officeDocument/2006/relationships/image" Target="../media/image180.jpeg"/><Relationship Id="rId17" Type="http://schemas.openxmlformats.org/officeDocument/2006/relationships/image" Target="../media/image185.png"/><Relationship Id="rId25" Type="http://schemas.openxmlformats.org/officeDocument/2006/relationships/image" Target="../media/image193.png"/><Relationship Id="rId2" Type="http://schemas.openxmlformats.org/officeDocument/2006/relationships/image" Target="../media/image170.png"/><Relationship Id="rId16" Type="http://schemas.openxmlformats.org/officeDocument/2006/relationships/image" Target="../media/image184.png"/><Relationship Id="rId20" Type="http://schemas.openxmlformats.org/officeDocument/2006/relationships/image" Target="../media/image188.png"/><Relationship Id="rId29"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74.jpeg"/><Relationship Id="rId11" Type="http://schemas.openxmlformats.org/officeDocument/2006/relationships/image" Target="../media/image179.jpeg"/><Relationship Id="rId24" Type="http://schemas.openxmlformats.org/officeDocument/2006/relationships/image" Target="../media/image192.png"/><Relationship Id="rId5" Type="http://schemas.openxmlformats.org/officeDocument/2006/relationships/image" Target="../media/image173.jpeg"/><Relationship Id="rId15" Type="http://schemas.openxmlformats.org/officeDocument/2006/relationships/image" Target="../media/image183.png"/><Relationship Id="rId23" Type="http://schemas.openxmlformats.org/officeDocument/2006/relationships/image" Target="../media/image191.png"/><Relationship Id="rId28" Type="http://schemas.openxmlformats.org/officeDocument/2006/relationships/image" Target="../media/image196.png"/><Relationship Id="rId10" Type="http://schemas.openxmlformats.org/officeDocument/2006/relationships/image" Target="../media/image178.jpeg"/><Relationship Id="rId19" Type="http://schemas.openxmlformats.org/officeDocument/2006/relationships/image" Target="../media/image187.png"/><Relationship Id="rId4" Type="http://schemas.openxmlformats.org/officeDocument/2006/relationships/image" Target="../media/image172.jpeg"/><Relationship Id="rId9" Type="http://schemas.openxmlformats.org/officeDocument/2006/relationships/image" Target="../media/image177.png"/><Relationship Id="rId14" Type="http://schemas.openxmlformats.org/officeDocument/2006/relationships/image" Target="../media/image182.png"/><Relationship Id="rId22" Type="http://schemas.openxmlformats.org/officeDocument/2006/relationships/image" Target="../media/image190.png"/><Relationship Id="rId27" Type="http://schemas.openxmlformats.org/officeDocument/2006/relationships/image" Target="../media/image195.png"/></Relationships>
</file>

<file path=ppt/slides/_rels/slide56.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jpeg"/><Relationship Id="rId10" Type="http://schemas.openxmlformats.org/officeDocument/2006/relationships/image" Target="../media/image206.png"/><Relationship Id="rId4" Type="http://schemas.openxmlformats.org/officeDocument/2006/relationships/image" Target="../media/image200.jpeg"/><Relationship Id="rId9" Type="http://schemas.openxmlformats.org/officeDocument/2006/relationships/image" Target="../media/image205.png"/></Relationships>
</file>

<file path=ppt/slides/_rels/slide57.xml.rels><?xml version="1.0" encoding="UTF-8" standalone="yes"?>
<Relationships xmlns="http://schemas.openxmlformats.org/package/2006/relationships"><Relationship Id="rId8" Type="http://schemas.openxmlformats.org/officeDocument/2006/relationships/image" Target="../media/image214.jpeg"/><Relationship Id="rId13" Type="http://schemas.openxmlformats.org/officeDocument/2006/relationships/image" Target="../media/image219.png"/><Relationship Id="rId18" Type="http://schemas.openxmlformats.org/officeDocument/2006/relationships/image" Target="../media/image224.png"/><Relationship Id="rId3" Type="http://schemas.openxmlformats.org/officeDocument/2006/relationships/image" Target="../media/image209.jpeg"/><Relationship Id="rId7" Type="http://schemas.openxmlformats.org/officeDocument/2006/relationships/image" Target="../media/image213.jpeg"/><Relationship Id="rId12" Type="http://schemas.openxmlformats.org/officeDocument/2006/relationships/image" Target="../media/image218.emf"/><Relationship Id="rId17" Type="http://schemas.openxmlformats.org/officeDocument/2006/relationships/image" Target="../media/image223.png"/><Relationship Id="rId2" Type="http://schemas.openxmlformats.org/officeDocument/2006/relationships/image" Target="../media/image208.jpeg"/><Relationship Id="rId16" Type="http://schemas.openxmlformats.org/officeDocument/2006/relationships/image" Target="../media/image222.emf"/><Relationship Id="rId1" Type="http://schemas.openxmlformats.org/officeDocument/2006/relationships/slideLayout" Target="../slideLayouts/slideLayout2.xml"/><Relationship Id="rId6" Type="http://schemas.openxmlformats.org/officeDocument/2006/relationships/image" Target="../media/image212.jpeg"/><Relationship Id="rId11" Type="http://schemas.openxmlformats.org/officeDocument/2006/relationships/image" Target="../media/image217.wmf"/><Relationship Id="rId5" Type="http://schemas.openxmlformats.org/officeDocument/2006/relationships/image" Target="../media/image211.jpeg"/><Relationship Id="rId15" Type="http://schemas.openxmlformats.org/officeDocument/2006/relationships/image" Target="../media/image221.png"/><Relationship Id="rId10" Type="http://schemas.openxmlformats.org/officeDocument/2006/relationships/image" Target="../media/image216.wmf"/><Relationship Id="rId19" Type="http://schemas.openxmlformats.org/officeDocument/2006/relationships/image" Target="../media/image225.png"/><Relationship Id="rId4" Type="http://schemas.openxmlformats.org/officeDocument/2006/relationships/image" Target="../media/image210.jpeg"/><Relationship Id="rId9" Type="http://schemas.openxmlformats.org/officeDocument/2006/relationships/image" Target="../media/image215.jpeg"/><Relationship Id="rId14" Type="http://schemas.openxmlformats.org/officeDocument/2006/relationships/image" Target="../media/image2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jpe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37.jpeg"/><Relationship Id="rId13" Type="http://schemas.openxmlformats.org/officeDocument/2006/relationships/image" Target="../media/image242.jpeg"/><Relationship Id="rId18" Type="http://schemas.openxmlformats.org/officeDocument/2006/relationships/image" Target="../media/image247.jpeg"/><Relationship Id="rId3" Type="http://schemas.openxmlformats.org/officeDocument/2006/relationships/image" Target="../media/image232.png"/><Relationship Id="rId7" Type="http://schemas.openxmlformats.org/officeDocument/2006/relationships/image" Target="../media/image236.png"/><Relationship Id="rId12" Type="http://schemas.openxmlformats.org/officeDocument/2006/relationships/image" Target="../media/image241.jpeg"/><Relationship Id="rId17" Type="http://schemas.openxmlformats.org/officeDocument/2006/relationships/image" Target="../media/image246.jpeg"/><Relationship Id="rId2" Type="http://schemas.openxmlformats.org/officeDocument/2006/relationships/image" Target="../media/image231.png"/><Relationship Id="rId16"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35.jpeg"/><Relationship Id="rId11" Type="http://schemas.openxmlformats.org/officeDocument/2006/relationships/image" Target="../media/image240.png"/><Relationship Id="rId5" Type="http://schemas.openxmlformats.org/officeDocument/2006/relationships/image" Target="../media/image234.jpeg"/><Relationship Id="rId15" Type="http://schemas.openxmlformats.org/officeDocument/2006/relationships/image" Target="../media/image244.jpeg"/><Relationship Id="rId10" Type="http://schemas.openxmlformats.org/officeDocument/2006/relationships/image" Target="../media/image239.png"/><Relationship Id="rId19" Type="http://schemas.openxmlformats.org/officeDocument/2006/relationships/image" Target="../media/image154.png"/><Relationship Id="rId4" Type="http://schemas.openxmlformats.org/officeDocument/2006/relationships/image" Target="../media/image233.png"/><Relationship Id="rId9" Type="http://schemas.openxmlformats.org/officeDocument/2006/relationships/image" Target="../media/image238.jpeg"/><Relationship Id="rId14" Type="http://schemas.openxmlformats.org/officeDocument/2006/relationships/image" Target="../media/image24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5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xh"/>
          <p:cNvPicPr>
            <a:picLocks noChangeAspect="1" noChangeArrowheads="1"/>
          </p:cNvPicPr>
          <p:nvPr/>
        </p:nvPicPr>
        <p:blipFill>
          <a:blip r:embed="rId3" cstate="print">
            <a:clrChange>
              <a:clrFrom>
                <a:srgbClr val="FFFFFF"/>
              </a:clrFrom>
              <a:clrTo>
                <a:srgbClr val="FFFFFF">
                  <a:alpha val="0"/>
                </a:srgbClr>
              </a:clrTo>
            </a:clrChange>
            <a:lum bright="100000" contrast="-100000"/>
          </a:blip>
          <a:srcRect/>
          <a:stretch>
            <a:fillRect/>
          </a:stretch>
        </p:blipFill>
        <p:spPr bwMode="auto">
          <a:xfrm>
            <a:off x="827088" y="4365625"/>
            <a:ext cx="1800225" cy="1800225"/>
          </a:xfrm>
          <a:prstGeom prst="rect">
            <a:avLst/>
          </a:prstGeom>
          <a:noFill/>
          <a:ln w="9525">
            <a:noFill/>
            <a:miter lim="800000"/>
            <a:headEnd/>
            <a:tailEnd/>
          </a:ln>
        </p:spPr>
      </p:pic>
      <p:sp>
        <p:nvSpPr>
          <p:cNvPr id="4099" name="Text Box 5"/>
          <p:cNvSpPr txBox="1">
            <a:spLocks noChangeArrowheads="1"/>
          </p:cNvSpPr>
          <p:nvPr/>
        </p:nvSpPr>
        <p:spPr bwMode="auto">
          <a:xfrm>
            <a:off x="400050" y="1571612"/>
            <a:ext cx="8243888" cy="1138238"/>
          </a:xfrm>
          <a:prstGeom prst="rect">
            <a:avLst/>
          </a:prstGeom>
          <a:noFill/>
          <a:ln w="9525">
            <a:noFill/>
            <a:miter lim="800000"/>
            <a:headEnd/>
            <a:tailEnd/>
          </a:ln>
        </p:spPr>
        <p:txBody>
          <a:bodyPr>
            <a:spAutoFit/>
          </a:bodyPr>
          <a:lstStyle/>
          <a:p>
            <a:pPr algn="ctr"/>
            <a:r>
              <a:rPr lang="zh-CN" altLang="en-US" sz="40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开 创 数 字 图 书 馆 新 局 面</a:t>
            </a:r>
            <a:endParaRPr lang="en-US" altLang="zh-CN"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endParaRPr>
          </a:p>
          <a:p>
            <a:pPr algn="r"/>
            <a:r>
              <a:rPr lang="en-US" altLang="zh-CN" sz="2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			</a:t>
            </a:r>
            <a:r>
              <a:rPr lang="en-US" altLang="zh-CN" sz="2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		</a:t>
            </a:r>
            <a:r>
              <a:rPr lang="zh-CN" altLang="en-US" sz="28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a:t>
            </a:r>
            <a:r>
              <a:rPr lang="en-US" altLang="zh-CN" sz="24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CADAL</a:t>
            </a:r>
            <a:r>
              <a:rPr lang="zh-CN" altLang="en-US"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项目主题报告</a:t>
            </a:r>
            <a:endParaRPr lang="en-US" altLang="zh-CN"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endParaRPr>
          </a:p>
        </p:txBody>
      </p:sp>
      <p:sp>
        <p:nvSpPr>
          <p:cNvPr id="4100" name="Text Box 6"/>
          <p:cNvSpPr txBox="1">
            <a:spLocks noChangeArrowheads="1"/>
          </p:cNvSpPr>
          <p:nvPr/>
        </p:nvSpPr>
        <p:spPr bwMode="auto">
          <a:xfrm>
            <a:off x="3000364" y="4945575"/>
            <a:ext cx="5118096" cy="769441"/>
          </a:xfrm>
          <a:prstGeom prst="rect">
            <a:avLst/>
          </a:prstGeom>
          <a:noFill/>
          <a:ln w="9525">
            <a:noFill/>
            <a:miter lim="800000"/>
            <a:headEnd/>
            <a:tailEnd/>
          </a:ln>
        </p:spPr>
        <p:txBody>
          <a:bodyPr wrap="square">
            <a:spAutoFit/>
          </a:bodyPr>
          <a:lstStyle/>
          <a:p>
            <a:pPr algn="ctr"/>
            <a:r>
              <a:rPr lang="zh-CN" altLang="en-US" sz="24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Arial Unicode MS" pitchFamily="34" charset="-122"/>
              </a:rPr>
              <a:t>庄 越 挺   教授</a:t>
            </a:r>
            <a:endParaRPr lang="en-US" altLang="zh-CN" sz="24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Arial Unicode MS" pitchFamily="34" charset="-122"/>
            </a:endParaRPr>
          </a:p>
          <a:p>
            <a:pPr algn="ctr"/>
            <a:r>
              <a:rPr lang="en-US" altLang="zh-CN" sz="20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Arial Unicode MS" pitchFamily="34" charset="-122"/>
              </a:rPr>
              <a:t>2010 </a:t>
            </a:r>
            <a:r>
              <a:rPr lang="zh-CN" altLang="en-US" sz="20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Arial Unicode MS" pitchFamily="34" charset="-122"/>
              </a:rPr>
              <a:t>年 </a:t>
            </a:r>
            <a:r>
              <a:rPr lang="en-US" altLang="zh-CN" sz="20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Arial Unicode MS" pitchFamily="34" charset="-122"/>
              </a:rPr>
              <a:t>4</a:t>
            </a:r>
            <a:r>
              <a:rPr lang="zh-CN" altLang="en-US" sz="20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Arial Unicode MS" pitchFamily="34" charset="-122"/>
              </a:rPr>
              <a:t>月</a:t>
            </a:r>
            <a:r>
              <a:rPr lang="en-US" altLang="zh-CN" sz="20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Arial Unicode MS" pitchFamily="34" charset="-122"/>
              </a:rPr>
              <a:t>1</a:t>
            </a:r>
            <a:r>
              <a:rPr lang="zh-CN" altLang="en-US" sz="20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Arial Unicode MS" pitchFamily="34" charset="-122"/>
              </a:rPr>
              <a:t>日</a:t>
            </a:r>
            <a:endParaRPr lang="en-US" altLang="zh-CN" sz="20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Arial Unicode MS"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bwMode="auto">
          <a:xfrm>
            <a:off x="857224" y="4786322"/>
            <a:ext cx="3429024" cy="642942"/>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7" name="圆角矩形 16"/>
          <p:cNvSpPr/>
          <p:nvPr/>
        </p:nvSpPr>
        <p:spPr bwMode="auto">
          <a:xfrm>
            <a:off x="857224" y="4000504"/>
            <a:ext cx="3429024" cy="642942"/>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6" name="圆角矩形 15"/>
          <p:cNvSpPr/>
          <p:nvPr/>
        </p:nvSpPr>
        <p:spPr bwMode="auto">
          <a:xfrm>
            <a:off x="857224" y="3286124"/>
            <a:ext cx="3429024" cy="642942"/>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5" name="圆角矩形 14"/>
          <p:cNvSpPr/>
          <p:nvPr/>
        </p:nvSpPr>
        <p:spPr bwMode="auto">
          <a:xfrm>
            <a:off x="857224" y="2571744"/>
            <a:ext cx="2786082" cy="642942"/>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4" name="圆角矩形 13"/>
          <p:cNvSpPr/>
          <p:nvPr/>
        </p:nvSpPr>
        <p:spPr bwMode="auto">
          <a:xfrm>
            <a:off x="857224" y="1857364"/>
            <a:ext cx="2786082" cy="642942"/>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10" name="内容占位符 2"/>
          <p:cNvSpPr>
            <a:spLocks noGrp="1"/>
          </p:cNvSpPr>
          <p:nvPr>
            <p:ph idx="1"/>
          </p:nvPr>
        </p:nvSpPr>
        <p:spPr>
          <a:xfrm>
            <a:off x="446088" y="1196975"/>
            <a:ext cx="8229600" cy="5303838"/>
          </a:xfrm>
        </p:spPr>
        <p:txBody>
          <a:bodyPr/>
          <a:lstStyle/>
          <a:p>
            <a:pPr eaLnBrk="1" hangingPunct="1"/>
            <a:r>
              <a:rPr lang="en-US" altLang="zh-CN" dirty="0" smtClean="0">
                <a:latin typeface="Times New Roman" pitchFamily="18" charset="0"/>
                <a:cs typeface="Times New Roman" pitchFamily="18" charset="0"/>
              </a:rPr>
              <a:t>CADAL</a:t>
            </a:r>
            <a:r>
              <a:rPr lang="zh-CN" altLang="en-US" dirty="0" smtClean="0"/>
              <a:t>一期形成了如下的基础与积累</a:t>
            </a:r>
            <a:r>
              <a:rPr lang="en-US" altLang="zh-CN" dirty="0" smtClean="0"/>
              <a:t>:</a:t>
            </a:r>
          </a:p>
          <a:p>
            <a:pPr lvl="1" eaLnBrk="1" hangingPunct="1">
              <a:lnSpc>
                <a:spcPct val="150000"/>
              </a:lnSpc>
            </a:pPr>
            <a:r>
              <a:rPr lang="zh-CN" altLang="en-US" dirty="0" smtClean="0"/>
              <a:t>加工基地建设</a:t>
            </a:r>
            <a:endParaRPr lang="en-US" altLang="zh-CN" dirty="0" smtClean="0"/>
          </a:p>
          <a:p>
            <a:pPr lvl="1" eaLnBrk="1" hangingPunct="1">
              <a:lnSpc>
                <a:spcPct val="150000"/>
              </a:lnSpc>
            </a:pPr>
            <a:r>
              <a:rPr lang="zh-CN" altLang="en-US" dirty="0" smtClean="0"/>
              <a:t>数字资源建设</a:t>
            </a:r>
            <a:endParaRPr lang="en-US" altLang="zh-CN" dirty="0" smtClean="0"/>
          </a:p>
          <a:p>
            <a:pPr lvl="1" eaLnBrk="1" hangingPunct="1">
              <a:lnSpc>
                <a:spcPct val="150000"/>
              </a:lnSpc>
            </a:pPr>
            <a:r>
              <a:rPr lang="zh-CN" altLang="en-US" dirty="0" smtClean="0"/>
              <a:t>技术支撑系统建设</a:t>
            </a:r>
            <a:endParaRPr lang="en-US" altLang="zh-CN" dirty="0" smtClean="0"/>
          </a:p>
          <a:p>
            <a:pPr lvl="1" eaLnBrk="1" hangingPunct="1">
              <a:lnSpc>
                <a:spcPct val="150000"/>
              </a:lnSpc>
            </a:pPr>
            <a:r>
              <a:rPr lang="zh-CN" altLang="en-US" dirty="0" smtClean="0"/>
              <a:t>前瞻性技术研究</a:t>
            </a:r>
            <a:endParaRPr lang="en-US" altLang="zh-CN" dirty="0" smtClean="0"/>
          </a:p>
          <a:p>
            <a:pPr lvl="1" eaLnBrk="1" hangingPunct="1">
              <a:lnSpc>
                <a:spcPct val="150000"/>
              </a:lnSpc>
            </a:pPr>
            <a:r>
              <a:rPr lang="zh-CN" altLang="en-US" dirty="0" smtClean="0"/>
              <a:t>国际合作交流</a:t>
            </a:r>
            <a:endParaRPr lang="en-US" altLang="zh-CN" dirty="0" smtClean="0"/>
          </a:p>
        </p:txBody>
      </p:sp>
      <p:pic>
        <p:nvPicPr>
          <p:cNvPr id="12" name="Picture 16" descr="060803-2"/>
          <p:cNvPicPr>
            <a:picLocks noChangeAspect="1" noChangeArrowheads="1"/>
          </p:cNvPicPr>
          <p:nvPr/>
        </p:nvPicPr>
        <p:blipFill>
          <a:blip r:embed="rId2" cstate="print"/>
          <a:srcRect/>
          <a:stretch>
            <a:fillRect/>
          </a:stretch>
        </p:blipFill>
        <p:spPr bwMode="auto">
          <a:xfrm>
            <a:off x="4643438" y="2157355"/>
            <a:ext cx="4167112" cy="3000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fade">
                                      <p:cBhvr>
                                        <p:cTn id="19" dur="500"/>
                                        <p:tgtEl>
                                          <p:spTgt spid="10">
                                            <p:txEl>
                                              <p:pRg st="5" end="5"/>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6" grpId="0" animBg="1"/>
      <p:bldP spid="15"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8" name="内容占位符 2"/>
          <p:cNvSpPr>
            <a:spLocks noGrp="1"/>
          </p:cNvSpPr>
          <p:nvPr>
            <p:ph idx="1"/>
          </p:nvPr>
        </p:nvSpPr>
        <p:spPr>
          <a:xfrm>
            <a:off x="446088" y="1123951"/>
            <a:ext cx="8229600" cy="733413"/>
          </a:xfrm>
        </p:spPr>
        <p:txBody>
          <a:bodyPr/>
          <a:lstStyle/>
          <a:p>
            <a:pPr marL="342900" lvl="1" indent="-342900">
              <a:buFont typeface="Wingdings" pitchFamily="2" charset="2"/>
              <a:buChar char="p"/>
            </a:pPr>
            <a:r>
              <a:rPr lang="zh-CN" altLang="en-US" sz="2000" dirty="0" smtClean="0"/>
              <a:t>建成</a:t>
            </a:r>
            <a:r>
              <a:rPr lang="en-US" altLang="zh-CN" sz="2000" b="1" dirty="0" smtClean="0">
                <a:solidFill>
                  <a:srgbClr val="FF0000"/>
                </a:solidFill>
              </a:rPr>
              <a:t>17</a:t>
            </a:r>
            <a:r>
              <a:rPr lang="zh-CN" altLang="en-US" sz="2000" b="1" dirty="0" smtClean="0">
                <a:solidFill>
                  <a:srgbClr val="FF0000"/>
                </a:solidFill>
              </a:rPr>
              <a:t>个</a:t>
            </a:r>
            <a:r>
              <a:rPr lang="zh-CN" altLang="en-US" sz="2000" dirty="0" smtClean="0"/>
              <a:t>扫描加工中心，拥有各类扫描仪</a:t>
            </a:r>
            <a:r>
              <a:rPr lang="en-US" altLang="zh-CN" sz="2000" dirty="0" smtClean="0"/>
              <a:t>150</a:t>
            </a:r>
            <a:r>
              <a:rPr lang="zh-CN" altLang="en-US" sz="2000" dirty="0" smtClean="0"/>
              <a:t>余台</a:t>
            </a:r>
            <a:r>
              <a:rPr lang="en-US" altLang="zh-CN" sz="2000" dirty="0" smtClean="0"/>
              <a:t>,</a:t>
            </a:r>
            <a:r>
              <a:rPr lang="zh-CN" altLang="en-US" sz="2000" dirty="0" smtClean="0"/>
              <a:t>微机</a:t>
            </a:r>
            <a:r>
              <a:rPr lang="en-US" altLang="zh-CN" sz="2000" dirty="0" smtClean="0"/>
              <a:t>400</a:t>
            </a:r>
            <a:r>
              <a:rPr lang="zh-CN" altLang="en-US" sz="2000" dirty="0" smtClean="0"/>
              <a:t>余台</a:t>
            </a:r>
            <a:r>
              <a:rPr lang="en-US" altLang="zh-CN" sz="2000" dirty="0" smtClean="0"/>
              <a:t>,</a:t>
            </a:r>
            <a:r>
              <a:rPr lang="zh-CN" altLang="en-US" sz="2000" dirty="0" smtClean="0"/>
              <a:t>月加工能力</a:t>
            </a:r>
            <a:r>
              <a:rPr lang="en-US" altLang="zh-CN" sz="2000" b="1" dirty="0" smtClean="0">
                <a:solidFill>
                  <a:srgbClr val="FF0000"/>
                </a:solidFill>
              </a:rPr>
              <a:t>1500</a:t>
            </a:r>
            <a:r>
              <a:rPr lang="zh-CN" altLang="en-US" sz="2000" b="1" dirty="0" smtClean="0">
                <a:solidFill>
                  <a:srgbClr val="FF0000"/>
                </a:solidFill>
              </a:rPr>
              <a:t>万页</a:t>
            </a:r>
            <a:r>
              <a:rPr lang="zh-CN" altLang="en-US" sz="2000" dirty="0" smtClean="0"/>
              <a:t>以上。</a:t>
            </a:r>
            <a:endParaRPr lang="en-US" altLang="zh-CN" sz="2000" dirty="0" smtClean="0"/>
          </a:p>
          <a:p>
            <a:endParaRPr lang="zh-CN" altLang="en-US" sz="2000" dirty="0" smtClean="0"/>
          </a:p>
        </p:txBody>
      </p:sp>
      <p:grpSp>
        <p:nvGrpSpPr>
          <p:cNvPr id="9" name="Group 3"/>
          <p:cNvGrpSpPr>
            <a:grpSpLocks/>
          </p:cNvGrpSpPr>
          <p:nvPr/>
        </p:nvGrpSpPr>
        <p:grpSpPr bwMode="auto">
          <a:xfrm>
            <a:off x="5173692" y="4477376"/>
            <a:ext cx="3214710" cy="2238268"/>
            <a:chOff x="2925" y="2432"/>
            <a:chExt cx="2835" cy="1835"/>
          </a:xfrm>
        </p:grpSpPr>
        <p:pic>
          <p:nvPicPr>
            <p:cNvPr id="11" name="Picture 6" descr="IMG_0027"/>
            <p:cNvPicPr>
              <a:picLocks noChangeAspect="1" noChangeArrowheads="1"/>
            </p:cNvPicPr>
            <p:nvPr/>
          </p:nvPicPr>
          <p:blipFill>
            <a:blip r:embed="rId2" cstate="print"/>
            <a:srcRect/>
            <a:stretch>
              <a:fillRect/>
            </a:stretch>
          </p:blipFill>
          <p:spPr bwMode="auto">
            <a:xfrm>
              <a:off x="2925" y="2432"/>
              <a:ext cx="2835" cy="176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 Box 8"/>
            <p:cNvSpPr txBox="1">
              <a:spLocks noChangeArrowheads="1"/>
            </p:cNvSpPr>
            <p:nvPr/>
          </p:nvSpPr>
          <p:spPr bwMode="auto">
            <a:xfrm>
              <a:off x="3665" y="4033"/>
              <a:ext cx="1514" cy="234"/>
            </a:xfrm>
            <a:prstGeom prst="rect">
              <a:avLst/>
            </a:prstGeom>
            <a:noFill/>
            <a:ln w="9525" algn="ctr">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defRPr/>
              </a:pPr>
              <a:r>
                <a:rPr lang="zh-CN" altLang="en-US" sz="1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ea typeface="黑体" pitchFamily="2" charset="-122"/>
                </a:rPr>
                <a:t>海量数据存储管理</a:t>
              </a:r>
            </a:p>
          </p:txBody>
        </p:sp>
      </p:grpSp>
      <p:grpSp>
        <p:nvGrpSpPr>
          <p:cNvPr id="15" name="Group 6"/>
          <p:cNvGrpSpPr>
            <a:grpSpLocks/>
          </p:cNvGrpSpPr>
          <p:nvPr/>
        </p:nvGrpSpPr>
        <p:grpSpPr bwMode="auto">
          <a:xfrm>
            <a:off x="1000153" y="4462463"/>
            <a:ext cx="3743325" cy="2203450"/>
            <a:chOff x="0" y="2432"/>
            <a:chExt cx="2880" cy="1796"/>
          </a:xfrm>
        </p:grpSpPr>
        <p:pic>
          <p:nvPicPr>
            <p:cNvPr id="16" name="Picture 2" descr="图片2"/>
            <p:cNvPicPr>
              <a:picLocks noChangeAspect="1" noChangeArrowheads="1"/>
            </p:cNvPicPr>
            <p:nvPr/>
          </p:nvPicPr>
          <p:blipFill>
            <a:blip r:embed="rId3" cstate="print"/>
            <a:srcRect/>
            <a:stretch>
              <a:fillRect/>
            </a:stretch>
          </p:blipFill>
          <p:spPr bwMode="auto">
            <a:xfrm>
              <a:off x="0" y="2432"/>
              <a:ext cx="2880" cy="1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 Box 8"/>
            <p:cNvSpPr txBox="1">
              <a:spLocks noChangeArrowheads="1"/>
            </p:cNvSpPr>
            <p:nvPr/>
          </p:nvSpPr>
          <p:spPr bwMode="auto">
            <a:xfrm>
              <a:off x="810" y="4026"/>
              <a:ext cx="1350" cy="192"/>
            </a:xfrm>
            <a:prstGeom prst="rect">
              <a:avLst/>
            </a:prstGeom>
            <a:noFill/>
            <a:ln w="9525" algn="ctr">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defRPr/>
              </a:pPr>
              <a:r>
                <a:rPr lang="zh-CN" altLang="en-US" sz="1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ea typeface="黑体" pitchFamily="2" charset="-122"/>
                </a:rPr>
                <a:t>扫描后数据加工</a:t>
              </a:r>
            </a:p>
          </p:txBody>
        </p:sp>
      </p:grpSp>
      <p:grpSp>
        <p:nvGrpSpPr>
          <p:cNvPr id="18" name="Group 11"/>
          <p:cNvGrpSpPr>
            <a:grpSpLocks/>
          </p:cNvGrpSpPr>
          <p:nvPr/>
        </p:nvGrpSpPr>
        <p:grpSpPr bwMode="auto">
          <a:xfrm>
            <a:off x="1000153" y="1992313"/>
            <a:ext cx="3671887" cy="2315783"/>
            <a:chOff x="0" y="482"/>
            <a:chExt cx="2835" cy="1957"/>
          </a:xfrm>
        </p:grpSpPr>
        <p:pic>
          <p:nvPicPr>
            <p:cNvPr id="19" name="Picture 3" descr="photos 023"/>
            <p:cNvPicPr>
              <a:picLocks noChangeAspect="1" noChangeArrowheads="1"/>
            </p:cNvPicPr>
            <p:nvPr/>
          </p:nvPicPr>
          <p:blipFill>
            <a:blip r:embed="rId4" cstate="print"/>
            <a:srcRect/>
            <a:stretch>
              <a:fillRect/>
            </a:stretch>
          </p:blipFill>
          <p:spPr bwMode="auto">
            <a:xfrm>
              <a:off x="0" y="482"/>
              <a:ext cx="2835" cy="190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 Box 8"/>
            <p:cNvSpPr txBox="1">
              <a:spLocks noChangeArrowheads="1"/>
            </p:cNvSpPr>
            <p:nvPr/>
          </p:nvSpPr>
          <p:spPr bwMode="auto">
            <a:xfrm>
              <a:off x="795" y="2179"/>
              <a:ext cx="1350" cy="260"/>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defRPr/>
              </a:pPr>
              <a:r>
                <a:rPr lang="zh-CN" altLang="en-US" sz="1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ea typeface="黑体" pitchFamily="2" charset="-122"/>
                </a:rPr>
                <a:t>图书扫描</a:t>
              </a:r>
            </a:p>
          </p:txBody>
        </p:sp>
      </p:grpSp>
      <p:grpSp>
        <p:nvGrpSpPr>
          <p:cNvPr id="24" name="组合 23"/>
          <p:cNvGrpSpPr/>
          <p:nvPr/>
        </p:nvGrpSpPr>
        <p:grpSpPr>
          <a:xfrm>
            <a:off x="4969762" y="2000240"/>
            <a:ext cx="3459890" cy="2214578"/>
            <a:chOff x="4653822" y="2000240"/>
            <a:chExt cx="3459890" cy="2214578"/>
          </a:xfrm>
        </p:grpSpPr>
        <p:pic>
          <p:nvPicPr>
            <p:cNvPr id="1027" name="Picture 3" descr="C:\Users\Cheng\Desktop\图片1.png"/>
            <p:cNvPicPr>
              <a:picLocks noChangeAspect="1" noChangeArrowheads="1"/>
            </p:cNvPicPr>
            <p:nvPr/>
          </p:nvPicPr>
          <p:blipFill>
            <a:blip r:embed="rId5" cstate="print"/>
            <a:srcRect/>
            <a:stretch>
              <a:fillRect/>
            </a:stretch>
          </p:blipFill>
          <p:spPr bwMode="auto">
            <a:xfrm>
              <a:off x="4653822" y="2000240"/>
              <a:ext cx="3459890" cy="221457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 Box 8"/>
            <p:cNvSpPr txBox="1">
              <a:spLocks noChangeArrowheads="1"/>
            </p:cNvSpPr>
            <p:nvPr/>
          </p:nvSpPr>
          <p:spPr bwMode="auto">
            <a:xfrm>
              <a:off x="5572132" y="3987499"/>
              <a:ext cx="1680482" cy="227319"/>
            </a:xfrm>
            <a:prstGeom prst="rect">
              <a:avLst/>
            </a:prstGeom>
            <a:noFill/>
            <a:ln w="9525" algn="ctr">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defRPr/>
              </a:pPr>
              <a:r>
                <a:rPr lang="zh-CN" altLang="en-US" sz="1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ea typeface="黑体" pitchFamily="2" charset="-122"/>
                </a:rPr>
                <a:t>巨幅画面扫描</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24"/>
          <p:cNvSpPr/>
          <p:nvPr/>
        </p:nvSpPr>
        <p:spPr bwMode="auto">
          <a:xfrm>
            <a:off x="357158" y="4071942"/>
            <a:ext cx="7715304" cy="2000264"/>
          </a:xfrm>
          <a:prstGeom prst="roundRect">
            <a:avLst>
              <a:gd name="adj" fmla="val 6196"/>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4" name="圆角矩形 23"/>
          <p:cNvSpPr/>
          <p:nvPr/>
        </p:nvSpPr>
        <p:spPr bwMode="auto">
          <a:xfrm>
            <a:off x="357158" y="1142984"/>
            <a:ext cx="7715304" cy="2714644"/>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21" name="内容占位符 2"/>
          <p:cNvSpPr>
            <a:spLocks noGrp="1"/>
          </p:cNvSpPr>
          <p:nvPr>
            <p:ph idx="1"/>
          </p:nvPr>
        </p:nvSpPr>
        <p:spPr>
          <a:xfrm>
            <a:off x="446088" y="1196975"/>
            <a:ext cx="8229600" cy="4968875"/>
          </a:xfrm>
        </p:spPr>
        <p:txBody>
          <a:bodyPr/>
          <a:lstStyle/>
          <a:p>
            <a:pPr eaLnBrk="1" hangingPunct="1"/>
            <a:r>
              <a:rPr lang="zh-CN" altLang="en-US" sz="2000" dirty="0" smtClean="0"/>
              <a:t>扫描加工来自</a:t>
            </a:r>
            <a:r>
              <a:rPr lang="en-US" altLang="zh-CN" sz="2000" dirty="0" smtClean="0"/>
              <a:t>16</a:t>
            </a:r>
            <a:r>
              <a:rPr lang="zh-CN" altLang="en-US" sz="2000" dirty="0" smtClean="0"/>
              <a:t>个参建单位的</a:t>
            </a:r>
            <a:r>
              <a:rPr lang="en-US" altLang="zh-CN" sz="2000" b="1" dirty="0" smtClean="0">
                <a:solidFill>
                  <a:srgbClr val="FF0000"/>
                </a:solidFill>
              </a:rPr>
              <a:t>100</a:t>
            </a:r>
            <a:r>
              <a:rPr lang="zh-CN" altLang="en-US" sz="2000" b="1" dirty="0" smtClean="0">
                <a:solidFill>
                  <a:srgbClr val="FF0000"/>
                </a:solidFill>
              </a:rPr>
              <a:t>余万册</a:t>
            </a:r>
            <a:r>
              <a:rPr lang="zh-CN" altLang="en-US" sz="2000" dirty="0" smtClean="0"/>
              <a:t>中英文图书资料</a:t>
            </a:r>
            <a:r>
              <a:rPr lang="en-US" altLang="zh-CN" sz="2000" dirty="0" smtClean="0"/>
              <a:t>,</a:t>
            </a:r>
            <a:r>
              <a:rPr lang="zh-CN" altLang="en-US" sz="2000" dirty="0" smtClean="0"/>
              <a:t>包括</a:t>
            </a:r>
            <a:r>
              <a:rPr lang="en-US" altLang="zh-CN" sz="2000" dirty="0" smtClean="0"/>
              <a:t>:</a:t>
            </a:r>
          </a:p>
          <a:p>
            <a:pPr lvl="1" eaLnBrk="1" hangingPunct="1"/>
            <a:r>
              <a:rPr lang="zh-CN" altLang="en-US" sz="2000" dirty="0" smtClean="0"/>
              <a:t>中文古籍</a:t>
            </a:r>
            <a:r>
              <a:rPr lang="en-US" altLang="zh-CN" sz="2000" dirty="0" smtClean="0"/>
              <a:t>: 155,910</a:t>
            </a:r>
            <a:r>
              <a:rPr lang="zh-CN" altLang="en-US" sz="2000" dirty="0" smtClean="0"/>
              <a:t>册</a:t>
            </a:r>
          </a:p>
          <a:p>
            <a:pPr lvl="1" eaLnBrk="1" hangingPunct="1"/>
            <a:r>
              <a:rPr lang="zh-CN" altLang="en-US" sz="2000" dirty="0" smtClean="0"/>
              <a:t>民国书刊</a:t>
            </a:r>
            <a:r>
              <a:rPr lang="en-US" altLang="zh-CN" sz="2000" dirty="0" smtClean="0"/>
              <a:t>: 236,594</a:t>
            </a:r>
            <a:r>
              <a:rPr lang="zh-CN" altLang="en-US" sz="2000" dirty="0" smtClean="0"/>
              <a:t>册</a:t>
            </a:r>
          </a:p>
          <a:p>
            <a:pPr lvl="1" eaLnBrk="1" hangingPunct="1"/>
            <a:r>
              <a:rPr lang="zh-CN" altLang="en-US" sz="2000" dirty="0" smtClean="0"/>
              <a:t>中文现代图书</a:t>
            </a:r>
            <a:r>
              <a:rPr lang="en-US" altLang="zh-CN" sz="2000" dirty="0" smtClean="0"/>
              <a:t>: 298,869</a:t>
            </a:r>
            <a:r>
              <a:rPr lang="zh-CN" altLang="en-US" sz="2000" dirty="0" smtClean="0"/>
              <a:t>册</a:t>
            </a:r>
          </a:p>
          <a:p>
            <a:pPr lvl="1" eaLnBrk="1" hangingPunct="1"/>
            <a:r>
              <a:rPr lang="zh-CN" altLang="en-US" sz="2000" dirty="0" smtClean="0"/>
              <a:t>中文学位论文</a:t>
            </a:r>
            <a:r>
              <a:rPr lang="en-US" altLang="zh-CN" sz="2000" dirty="0" smtClean="0"/>
              <a:t>: 178,159</a:t>
            </a:r>
            <a:r>
              <a:rPr lang="zh-CN" altLang="en-US" sz="2000" dirty="0" smtClean="0"/>
              <a:t>篇</a:t>
            </a:r>
          </a:p>
          <a:p>
            <a:pPr lvl="1" eaLnBrk="1" hangingPunct="1"/>
            <a:r>
              <a:rPr lang="zh-CN" altLang="en-US" sz="2000" dirty="0" smtClean="0"/>
              <a:t>其他中文资源</a:t>
            </a:r>
            <a:r>
              <a:rPr lang="en-US" altLang="zh-CN" sz="2000" dirty="0" smtClean="0"/>
              <a:t>: 2786</a:t>
            </a:r>
            <a:r>
              <a:rPr lang="zh-CN" altLang="en-US" sz="2000" dirty="0" smtClean="0"/>
              <a:t>册</a:t>
            </a:r>
          </a:p>
          <a:p>
            <a:pPr lvl="1" eaLnBrk="1" hangingPunct="1"/>
            <a:r>
              <a:rPr lang="zh-CN" altLang="en-US" sz="2000" dirty="0" smtClean="0"/>
              <a:t>英文图书</a:t>
            </a:r>
            <a:r>
              <a:rPr lang="en-US" altLang="zh-CN" sz="2000" dirty="0" smtClean="0"/>
              <a:t>: 151,107</a:t>
            </a:r>
            <a:r>
              <a:rPr lang="zh-CN" altLang="en-US" sz="2000" dirty="0" smtClean="0"/>
              <a:t>册</a:t>
            </a:r>
            <a:endParaRPr lang="en-US" altLang="zh-CN" sz="2000" dirty="0" smtClean="0"/>
          </a:p>
          <a:p>
            <a:pPr lvl="1" eaLnBrk="1" hangingPunct="1"/>
            <a:endParaRPr lang="en-US" altLang="zh-CN" sz="2000" dirty="0" smtClean="0"/>
          </a:p>
          <a:p>
            <a:pPr eaLnBrk="1" hangingPunct="1"/>
            <a:r>
              <a:rPr lang="zh-CN" altLang="en-US" sz="2000" dirty="0" smtClean="0"/>
              <a:t>特色资源</a:t>
            </a:r>
            <a:endParaRPr lang="en-US" altLang="zh-CN" sz="2000" dirty="0" smtClean="0"/>
          </a:p>
          <a:p>
            <a:pPr lvl="1" eaLnBrk="1" hangingPunct="1"/>
            <a:r>
              <a:rPr lang="zh-CN" altLang="en-US" sz="2000" dirty="0" smtClean="0"/>
              <a:t>敦煌文献</a:t>
            </a:r>
            <a:endParaRPr lang="en-US" altLang="zh-CN" sz="2000" dirty="0" smtClean="0"/>
          </a:p>
          <a:p>
            <a:pPr lvl="1" eaLnBrk="1" hangingPunct="1"/>
            <a:r>
              <a:rPr lang="zh-CN" altLang="en-US" sz="2000" dirty="0" smtClean="0"/>
              <a:t>民国书刊</a:t>
            </a:r>
            <a:endParaRPr lang="en-US" altLang="zh-CN" sz="2000" dirty="0" smtClean="0"/>
          </a:p>
          <a:p>
            <a:pPr lvl="1" eaLnBrk="1" hangingPunct="1"/>
            <a:r>
              <a:rPr lang="zh-CN" altLang="en-US" sz="2000" dirty="0" smtClean="0"/>
              <a:t>儒家、道教、佛教典籍</a:t>
            </a:r>
            <a:endParaRPr lang="en-US" altLang="zh-CN" sz="2000" dirty="0" smtClean="0"/>
          </a:p>
          <a:p>
            <a:pPr lvl="1" eaLnBrk="1" hangingPunct="1"/>
            <a:r>
              <a:rPr lang="en-US" altLang="zh-CN" sz="2000" dirty="0" smtClean="0"/>
              <a:t>……</a:t>
            </a:r>
            <a:endParaRPr lang="zh-CN" altLang="en-US" dirty="0" smtClean="0"/>
          </a:p>
        </p:txBody>
      </p:sp>
      <p:grpSp>
        <p:nvGrpSpPr>
          <p:cNvPr id="27" name="组合 26"/>
          <p:cNvGrpSpPr/>
          <p:nvPr/>
        </p:nvGrpSpPr>
        <p:grpSpPr>
          <a:xfrm>
            <a:off x="4071934" y="2928934"/>
            <a:ext cx="4857784" cy="2071702"/>
            <a:chOff x="4071934" y="2928934"/>
            <a:chExt cx="4857784" cy="2071702"/>
          </a:xfrm>
        </p:grpSpPr>
        <p:sp>
          <p:nvSpPr>
            <p:cNvPr id="26" name="圆角矩形 25"/>
            <p:cNvSpPr/>
            <p:nvPr/>
          </p:nvSpPr>
          <p:spPr bwMode="auto">
            <a:xfrm>
              <a:off x="7572396" y="3000372"/>
              <a:ext cx="1357322" cy="2000264"/>
            </a:xfrm>
            <a:prstGeom prst="roundRect">
              <a:avLst>
                <a:gd name="adj" fmla="val 11431"/>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22"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71934" y="2928934"/>
              <a:ext cx="4659312" cy="207168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fade">
                                      <p:cBhvr>
                                        <p:cTn id="10" dur="500"/>
                                        <p:tgtEl>
                                          <p:spTgt spid="2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fade">
                                      <p:cBhvr>
                                        <p:cTn id="13" dur="500"/>
                                        <p:tgtEl>
                                          <p:spTgt spid="2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xEl>
                                              <p:pRg st="3" end="3"/>
                                            </p:txEl>
                                          </p:spTgt>
                                        </p:tgtEl>
                                        <p:attrNameLst>
                                          <p:attrName>style.visibility</p:attrName>
                                        </p:attrNameLst>
                                      </p:cBhvr>
                                      <p:to>
                                        <p:strVal val="visible"/>
                                      </p:to>
                                    </p:set>
                                    <p:animEffect transition="in" filter="fade">
                                      <p:cBhvr>
                                        <p:cTn id="16" dur="500"/>
                                        <p:tgtEl>
                                          <p:spTgt spid="2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animEffect transition="in" filter="fade">
                                      <p:cBhvr>
                                        <p:cTn id="19" dur="500"/>
                                        <p:tgtEl>
                                          <p:spTgt spid="2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xEl>
                                              <p:pRg st="5" end="5"/>
                                            </p:txEl>
                                          </p:spTgt>
                                        </p:tgtEl>
                                        <p:attrNameLst>
                                          <p:attrName>style.visibility</p:attrName>
                                        </p:attrNameLst>
                                      </p:cBhvr>
                                      <p:to>
                                        <p:strVal val="visible"/>
                                      </p:to>
                                    </p:set>
                                    <p:animEffect transition="in" filter="fade">
                                      <p:cBhvr>
                                        <p:cTn id="22" dur="500"/>
                                        <p:tgtEl>
                                          <p:spTgt spid="2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xEl>
                                              <p:pRg st="6" end="6"/>
                                            </p:txEl>
                                          </p:spTgt>
                                        </p:tgtEl>
                                        <p:attrNameLst>
                                          <p:attrName>style.visibility</p:attrName>
                                        </p:attrNameLst>
                                      </p:cBhvr>
                                      <p:to>
                                        <p:strVal val="visible"/>
                                      </p:to>
                                    </p:set>
                                    <p:animEffect transition="in" filter="fade">
                                      <p:cBhvr>
                                        <p:cTn id="25" dur="500"/>
                                        <p:tgtEl>
                                          <p:spTgt spid="21">
                                            <p:txEl>
                                              <p:pRg st="6" end="6"/>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xEl>
                                              <p:pRg st="8" end="8"/>
                                            </p:txEl>
                                          </p:spTgt>
                                        </p:tgtEl>
                                        <p:attrNameLst>
                                          <p:attrName>style.visibility</p:attrName>
                                        </p:attrNameLst>
                                      </p:cBhvr>
                                      <p:to>
                                        <p:strVal val="visible"/>
                                      </p:to>
                                    </p:set>
                                    <p:animEffect transition="in" filter="fade">
                                      <p:cBhvr>
                                        <p:cTn id="34" dur="500"/>
                                        <p:tgtEl>
                                          <p:spTgt spid="21">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xEl>
                                              <p:pRg st="9" end="9"/>
                                            </p:txEl>
                                          </p:spTgt>
                                        </p:tgtEl>
                                        <p:attrNameLst>
                                          <p:attrName>style.visibility</p:attrName>
                                        </p:attrNameLst>
                                      </p:cBhvr>
                                      <p:to>
                                        <p:strVal val="visible"/>
                                      </p:to>
                                    </p:set>
                                    <p:animEffect transition="in" filter="fade">
                                      <p:cBhvr>
                                        <p:cTn id="37" dur="500"/>
                                        <p:tgtEl>
                                          <p:spTgt spid="21">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xEl>
                                              <p:pRg st="10" end="10"/>
                                            </p:txEl>
                                          </p:spTgt>
                                        </p:tgtEl>
                                        <p:attrNameLst>
                                          <p:attrName>style.visibility</p:attrName>
                                        </p:attrNameLst>
                                      </p:cBhvr>
                                      <p:to>
                                        <p:strVal val="visible"/>
                                      </p:to>
                                    </p:set>
                                    <p:animEffect transition="in" filter="fade">
                                      <p:cBhvr>
                                        <p:cTn id="40" dur="500"/>
                                        <p:tgtEl>
                                          <p:spTgt spid="21">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xEl>
                                              <p:pRg st="11" end="11"/>
                                            </p:txEl>
                                          </p:spTgt>
                                        </p:tgtEl>
                                        <p:attrNameLst>
                                          <p:attrName>style.visibility</p:attrName>
                                        </p:attrNameLst>
                                      </p:cBhvr>
                                      <p:to>
                                        <p:strVal val="visible"/>
                                      </p:to>
                                    </p:set>
                                    <p:animEffect transition="in" filter="fade">
                                      <p:cBhvr>
                                        <p:cTn id="43" dur="500"/>
                                        <p:tgtEl>
                                          <p:spTgt spid="21">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xEl>
                                              <p:pRg st="12" end="12"/>
                                            </p:txEl>
                                          </p:spTgt>
                                        </p:tgtEl>
                                        <p:attrNameLst>
                                          <p:attrName>style.visibility</p:attrName>
                                        </p:attrNameLst>
                                      </p:cBhvr>
                                      <p:to>
                                        <p:strVal val="visible"/>
                                      </p:to>
                                    </p:set>
                                    <p:animEffect transition="in" filter="fade">
                                      <p:cBhvr>
                                        <p:cTn id="46" dur="500"/>
                                        <p:tgtEl>
                                          <p:spTgt spid="21">
                                            <p:txEl>
                                              <p:pRg st="12" end="12"/>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8" name="内容占位符 2"/>
          <p:cNvSpPr>
            <a:spLocks noGrp="1"/>
          </p:cNvSpPr>
          <p:nvPr>
            <p:ph idx="4294967295"/>
          </p:nvPr>
        </p:nvSpPr>
        <p:spPr>
          <a:xfrm>
            <a:off x="446088" y="1142984"/>
            <a:ext cx="4125912" cy="2089150"/>
          </a:xfrm>
        </p:spPr>
        <p:txBody>
          <a:bodyPr/>
          <a:lstStyle/>
          <a:p>
            <a:pPr algn="just">
              <a:buClr>
                <a:srgbClr val="FF0000"/>
              </a:buClr>
              <a:buFont typeface="Wingdings" pitchFamily="2" charset="2"/>
              <a:buChar char="p"/>
            </a:pPr>
            <a:r>
              <a:rPr lang="en-US" altLang="zh-CN" sz="2000" dirty="0" smtClean="0">
                <a:latin typeface="Times New Roman" pitchFamily="18" charset="0"/>
                <a:cs typeface="Times New Roman" pitchFamily="18" charset="0"/>
              </a:rPr>
              <a:t>CADAL</a:t>
            </a:r>
            <a:r>
              <a:rPr lang="zh-CN" altLang="en-US" sz="2000" dirty="0" smtClean="0">
                <a:latin typeface="微软雅黑" pitchFamily="34" charset="-122"/>
                <a:ea typeface="微软雅黑" pitchFamily="34" charset="-122"/>
              </a:rPr>
              <a:t>项目对于抢救与数字化保存处于濒危状态的古籍、民国图书等珍贵的民族文化遗产起到了十分重要的作用。</a:t>
            </a:r>
          </a:p>
          <a:p>
            <a:pPr algn="just">
              <a:buClr>
                <a:srgbClr val="FF0000"/>
              </a:buClr>
              <a:buFont typeface="Wingdings" pitchFamily="2" charset="2"/>
              <a:buChar char="p"/>
            </a:pPr>
            <a:endParaRPr lang="zh-CN" altLang="en-US" sz="2400" dirty="0" smtClean="0">
              <a:latin typeface="微软雅黑" pitchFamily="34" charset="-122"/>
              <a:ea typeface="微软雅黑" pitchFamily="34" charset="-122"/>
            </a:endParaRPr>
          </a:p>
        </p:txBody>
      </p:sp>
      <p:pic>
        <p:nvPicPr>
          <p:cNvPr id="9" name="Picture 3" descr="sj3"/>
          <p:cNvPicPr>
            <a:picLocks noChangeAspect="1" noChangeArrowheads="1"/>
          </p:cNvPicPr>
          <p:nvPr/>
        </p:nvPicPr>
        <p:blipFill>
          <a:blip r:embed="rId2" cstate="print"/>
          <a:srcRect/>
          <a:stretch>
            <a:fillRect/>
          </a:stretch>
        </p:blipFill>
        <p:spPr bwMode="auto">
          <a:xfrm>
            <a:off x="5032407" y="928670"/>
            <a:ext cx="3397245" cy="23470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 Box 8"/>
          <p:cNvSpPr txBox="1">
            <a:spLocks noChangeArrowheads="1"/>
          </p:cNvSpPr>
          <p:nvPr/>
        </p:nvSpPr>
        <p:spPr bwMode="auto">
          <a:xfrm>
            <a:off x="5768998" y="3286124"/>
            <a:ext cx="2160588" cy="33855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spcBef>
                <a:spcPct val="50000"/>
              </a:spcBef>
            </a:pPr>
            <a:r>
              <a:rPr kumimoji="1" lang="zh-CN" altLang="en-US" sz="1600" b="0" dirty="0">
                <a:solidFill>
                  <a:schemeClr val="tx1"/>
                </a:solidFill>
                <a:latin typeface="微软雅黑" pitchFamily="34" charset="-122"/>
                <a:ea typeface="微软雅黑" pitchFamily="34" charset="-122"/>
              </a:rPr>
              <a:t>扫描前民国图书</a:t>
            </a:r>
          </a:p>
        </p:txBody>
      </p:sp>
      <p:pic>
        <p:nvPicPr>
          <p:cNvPr id="12" name="Picture 5" descr="00000002"/>
          <p:cNvPicPr>
            <a:picLocks noChangeAspect="1" noChangeArrowheads="1"/>
          </p:cNvPicPr>
          <p:nvPr/>
        </p:nvPicPr>
        <p:blipFill>
          <a:blip r:embed="rId3" cstate="print"/>
          <a:srcRect/>
          <a:stretch>
            <a:fillRect/>
          </a:stretch>
        </p:blipFill>
        <p:spPr bwMode="auto">
          <a:xfrm>
            <a:off x="533402" y="2714620"/>
            <a:ext cx="2159000" cy="2952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6" descr="00000024"/>
          <p:cNvPicPr>
            <a:picLocks noChangeAspect="1" noChangeArrowheads="1"/>
          </p:cNvPicPr>
          <p:nvPr/>
        </p:nvPicPr>
        <p:blipFill>
          <a:blip r:embed="rId4" cstate="print"/>
          <a:srcRect/>
          <a:stretch>
            <a:fillRect/>
          </a:stretch>
        </p:blipFill>
        <p:spPr bwMode="auto">
          <a:xfrm>
            <a:off x="2693990" y="2714620"/>
            <a:ext cx="2163762" cy="2952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Text Box 9"/>
          <p:cNvSpPr txBox="1">
            <a:spLocks noChangeArrowheads="1"/>
          </p:cNvSpPr>
          <p:nvPr/>
        </p:nvSpPr>
        <p:spPr bwMode="auto">
          <a:xfrm>
            <a:off x="1214414" y="5733652"/>
            <a:ext cx="3024188" cy="33855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spcBef>
                <a:spcPct val="50000"/>
              </a:spcBef>
            </a:pPr>
            <a:r>
              <a:rPr kumimoji="1" lang="zh-CN" altLang="en-US" sz="1600" b="0" dirty="0">
                <a:latin typeface="微软雅黑" pitchFamily="34" charset="-122"/>
                <a:ea typeface="微软雅黑" pitchFamily="34" charset="-122"/>
              </a:rPr>
              <a:t>民国图书扫描后的页面 </a:t>
            </a:r>
          </a:p>
        </p:txBody>
      </p:sp>
      <p:pic>
        <p:nvPicPr>
          <p:cNvPr id="11" name="Picture 4" descr="修补后民国图书"/>
          <p:cNvPicPr>
            <a:picLocks noChangeAspect="1" noChangeArrowheads="1"/>
          </p:cNvPicPr>
          <p:nvPr/>
        </p:nvPicPr>
        <p:blipFill>
          <a:blip r:embed="rId5" cstate="print"/>
          <a:srcRect/>
          <a:stretch>
            <a:fillRect/>
          </a:stretch>
        </p:blipFill>
        <p:spPr bwMode="auto">
          <a:xfrm>
            <a:off x="4572000" y="3838596"/>
            <a:ext cx="4202113" cy="25193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 Box 7"/>
          <p:cNvSpPr txBox="1">
            <a:spLocks noChangeArrowheads="1"/>
          </p:cNvSpPr>
          <p:nvPr/>
        </p:nvSpPr>
        <p:spPr bwMode="auto">
          <a:xfrm>
            <a:off x="5262563" y="6357958"/>
            <a:ext cx="2952750" cy="33855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spcBef>
                <a:spcPct val="50000"/>
              </a:spcBef>
            </a:pPr>
            <a:r>
              <a:rPr kumimoji="1" lang="zh-CN" altLang="en-US" sz="1600" b="0" dirty="0">
                <a:latin typeface="微软雅黑" pitchFamily="34" charset="-122"/>
                <a:ea typeface="微软雅黑" pitchFamily="34" charset="-122"/>
              </a:rPr>
              <a:t>修补后上架的民国图书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P spid="15"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16" name="内容占位符 2"/>
          <p:cNvSpPr>
            <a:spLocks noGrp="1"/>
          </p:cNvSpPr>
          <p:nvPr>
            <p:ph idx="1"/>
          </p:nvPr>
        </p:nvSpPr>
        <p:spPr>
          <a:xfrm>
            <a:off x="446088" y="1196975"/>
            <a:ext cx="8229600" cy="803265"/>
          </a:xfrm>
        </p:spPr>
        <p:txBody>
          <a:bodyPr/>
          <a:lstStyle/>
          <a:p>
            <a:r>
              <a:rPr lang="zh-CN" altLang="en-US" sz="2000" dirty="0" smtClean="0"/>
              <a:t>建设了数字图书馆</a:t>
            </a:r>
            <a:r>
              <a:rPr lang="zh-CN" altLang="en-US" sz="2000" b="1" dirty="0" smtClean="0">
                <a:solidFill>
                  <a:srgbClr val="FF0000"/>
                </a:solidFill>
              </a:rPr>
              <a:t>技术支撑系统</a:t>
            </a:r>
            <a:r>
              <a:rPr lang="zh-CN" altLang="en-US" sz="2000" dirty="0" smtClean="0"/>
              <a:t>，支撑数字图书制作、</a:t>
            </a:r>
            <a:r>
              <a:rPr lang="en-US" altLang="zh-CN" sz="2000" dirty="0" smtClean="0">
                <a:latin typeface="Times New Roman" pitchFamily="18" charset="0"/>
                <a:cs typeface="Times New Roman" pitchFamily="18" charset="0"/>
              </a:rPr>
              <a:t>CADAL</a:t>
            </a:r>
            <a:r>
              <a:rPr lang="zh-CN" altLang="en-US" sz="2000" dirty="0" smtClean="0"/>
              <a:t>门户服务和分布式</a:t>
            </a:r>
            <a:r>
              <a:rPr lang="en-US" altLang="zh-CN" sz="2000" dirty="0" smtClean="0">
                <a:latin typeface="Times New Roman" pitchFamily="18" charset="0"/>
                <a:cs typeface="Times New Roman" pitchFamily="18" charset="0"/>
              </a:rPr>
              <a:t>OCR</a:t>
            </a:r>
            <a:r>
              <a:rPr lang="zh-CN" altLang="en-US" sz="2000" dirty="0" smtClean="0"/>
              <a:t>处理</a:t>
            </a:r>
            <a:endParaRPr lang="zh-CN" altLang="en-US" sz="2800" dirty="0" smtClean="0"/>
          </a:p>
        </p:txBody>
      </p:sp>
      <p:pic>
        <p:nvPicPr>
          <p:cNvPr id="17" name="Picture 6" descr="DSCN0052"/>
          <p:cNvPicPr>
            <a:picLocks noChangeAspect="1" noChangeArrowheads="1"/>
          </p:cNvPicPr>
          <p:nvPr/>
        </p:nvPicPr>
        <p:blipFill>
          <a:blip r:embed="rId2" cstate="print"/>
          <a:srcRect/>
          <a:stretch>
            <a:fillRect/>
          </a:stretch>
        </p:blipFill>
        <p:spPr bwMode="auto">
          <a:xfrm>
            <a:off x="2071670" y="2143116"/>
            <a:ext cx="5238786" cy="3929090"/>
          </a:xfrm>
          <a:prstGeom prst="roundRect">
            <a:avLst>
              <a:gd name="adj" fmla="val 4167"/>
            </a:avLst>
          </a:prstGeom>
          <a:solidFill>
            <a:srgbClr val="FFFFFF"/>
          </a:solidFill>
          <a:ln w="76200" cap="sq">
            <a:solidFill>
              <a:srgbClr val="EAEAEA"/>
            </a:solidFill>
            <a:miter lim="800000"/>
          </a:ln>
          <a:effectLst>
            <a:outerShdw blurRad="63500" sx="102000" sy="102000" algn="ctr"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Text Box 7"/>
          <p:cNvSpPr txBox="1">
            <a:spLocks noChangeArrowheads="1"/>
          </p:cNvSpPr>
          <p:nvPr/>
        </p:nvSpPr>
        <p:spPr bwMode="auto">
          <a:xfrm>
            <a:off x="2608254" y="6305156"/>
            <a:ext cx="4178324" cy="33855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ct val="50000"/>
              </a:spcBef>
            </a:pPr>
            <a:r>
              <a:rPr lang="zh-CN" altLang="en-US" sz="1600" b="0" dirty="0">
                <a:solidFill>
                  <a:srgbClr val="000000"/>
                </a:solidFill>
                <a:latin typeface="微软雅黑" pitchFamily="34" charset="-122"/>
                <a:ea typeface="微软雅黑" pitchFamily="34" charset="-122"/>
              </a:rPr>
              <a:t>浙大</a:t>
            </a:r>
            <a:r>
              <a:rPr lang="en-US" altLang="zh-CN" sz="1600" b="0" dirty="0">
                <a:solidFill>
                  <a:srgbClr val="000000"/>
                </a:solidFill>
                <a:latin typeface="微软雅黑" pitchFamily="34" charset="-122"/>
                <a:ea typeface="微软雅黑" pitchFamily="34" charset="-122"/>
              </a:rPr>
              <a:t>OCR</a:t>
            </a:r>
            <a:r>
              <a:rPr lang="zh-CN" altLang="en-US" sz="1600" b="0" dirty="0">
                <a:solidFill>
                  <a:srgbClr val="000000"/>
                </a:solidFill>
                <a:latin typeface="微软雅黑" pitchFamily="34" charset="-122"/>
                <a:ea typeface="微软雅黑" pitchFamily="34" charset="-122"/>
              </a:rPr>
              <a:t>处理中心每天可处理</a:t>
            </a:r>
            <a:r>
              <a:rPr lang="en-US" altLang="zh-CN" sz="1600" b="0" dirty="0">
                <a:solidFill>
                  <a:srgbClr val="000000"/>
                </a:solidFill>
                <a:latin typeface="微软雅黑" pitchFamily="34" charset="-122"/>
                <a:ea typeface="微软雅黑" pitchFamily="34" charset="-122"/>
              </a:rPr>
              <a:t>4000</a:t>
            </a:r>
            <a:r>
              <a:rPr lang="zh-CN" altLang="en-US" sz="1600" b="0" dirty="0">
                <a:solidFill>
                  <a:srgbClr val="000000"/>
                </a:solidFill>
                <a:latin typeface="微软雅黑" pitchFamily="34" charset="-122"/>
                <a:ea typeface="微软雅黑" pitchFamily="34" charset="-122"/>
              </a:rPr>
              <a:t>册图书</a:t>
            </a:r>
            <a:endParaRPr lang="en-US" altLang="zh-CN" sz="1600" b="0" dirty="0">
              <a:solidFill>
                <a:srgbClr val="00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9"/>
          <p:cNvSpPr/>
          <p:nvPr/>
        </p:nvSpPr>
        <p:spPr bwMode="auto">
          <a:xfrm>
            <a:off x="785786" y="5357826"/>
            <a:ext cx="7715304" cy="1285884"/>
          </a:xfrm>
          <a:prstGeom prst="roundRect">
            <a:avLst>
              <a:gd name="adj" fmla="val 6196"/>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pic>
        <p:nvPicPr>
          <p:cNvPr id="8" name="Picture 4"/>
          <p:cNvPicPr>
            <a:picLocks noChangeAspect="1" noChangeArrowheads="1"/>
          </p:cNvPicPr>
          <p:nvPr/>
        </p:nvPicPr>
        <p:blipFill>
          <a:blip r:embed="rId2" cstate="print"/>
          <a:srcRect/>
          <a:stretch>
            <a:fillRect/>
          </a:stretch>
        </p:blipFill>
        <p:spPr bwMode="auto">
          <a:xfrm>
            <a:off x="1785918" y="2214554"/>
            <a:ext cx="5256213" cy="2928958"/>
          </a:xfrm>
          <a:prstGeom prst="rect">
            <a:avLst/>
          </a:prstGeom>
          <a:solidFill>
            <a:schemeClr val="bg1"/>
          </a:solidFill>
          <a:ln w="9525">
            <a:noFill/>
            <a:miter lim="800000"/>
            <a:headEnd/>
            <a:tailEnd/>
          </a:ln>
        </p:spPr>
      </p:pic>
      <p:sp>
        <p:nvSpPr>
          <p:cNvPr id="9" name="Text Box 5"/>
          <p:cNvSpPr txBox="1">
            <a:spLocks noChangeArrowheads="1"/>
          </p:cNvSpPr>
          <p:nvPr/>
        </p:nvSpPr>
        <p:spPr bwMode="auto">
          <a:xfrm>
            <a:off x="396875" y="1242940"/>
            <a:ext cx="8351838" cy="400110"/>
          </a:xfrm>
          <a:prstGeom prst="rect">
            <a:avLst/>
          </a:prstGeom>
          <a:noFill/>
          <a:ln w="9525">
            <a:noFill/>
            <a:miter lim="800000"/>
            <a:headEnd/>
            <a:tailEnd/>
          </a:ln>
        </p:spPr>
        <p:txBody>
          <a:bodyPr>
            <a:spAutoFit/>
          </a:bodyPr>
          <a:lstStyle/>
          <a:p>
            <a:pPr eaLnBrk="0" hangingPunct="0">
              <a:spcBef>
                <a:spcPct val="20000"/>
              </a:spcBef>
              <a:buClr>
                <a:srgbClr val="FF0000"/>
              </a:buClr>
              <a:buFont typeface="Wingdings" pitchFamily="2" charset="2"/>
              <a:buChar char="p"/>
            </a:pPr>
            <a:r>
              <a:rPr lang="zh-CN" altLang="en-US" sz="2000" b="0" dirty="0" smtClean="0">
                <a:solidFill>
                  <a:srgbClr val="000000"/>
                </a:solidFill>
                <a:latin typeface="微软雅黑" pitchFamily="34" charset="-122"/>
                <a:ea typeface="微软雅黑" pitchFamily="34" charset="-122"/>
              </a:rPr>
              <a:t> 形成</a:t>
            </a:r>
            <a:r>
              <a:rPr lang="zh-CN" altLang="en-US" sz="2000" b="0" dirty="0">
                <a:solidFill>
                  <a:srgbClr val="000000"/>
                </a:solidFill>
                <a:latin typeface="微软雅黑" pitchFamily="34" charset="-122"/>
                <a:ea typeface="微软雅黑" pitchFamily="34" charset="-122"/>
              </a:rPr>
              <a:t>了一整套</a:t>
            </a:r>
            <a:r>
              <a:rPr lang="en-US" altLang="zh-CN" sz="2000" b="0" dirty="0">
                <a:solidFill>
                  <a:srgbClr val="000000"/>
                </a:solidFill>
                <a:latin typeface="Times New Roman" pitchFamily="18" charset="0"/>
                <a:ea typeface="微软雅黑" pitchFamily="34" charset="-122"/>
                <a:cs typeface="Times New Roman" pitchFamily="18" charset="0"/>
              </a:rPr>
              <a:t>CADAL</a:t>
            </a:r>
            <a:r>
              <a:rPr lang="zh-CN" altLang="en-US" sz="2000" b="0" dirty="0">
                <a:solidFill>
                  <a:srgbClr val="000000"/>
                </a:solidFill>
                <a:latin typeface="微软雅黑" pitchFamily="34" charset="-122"/>
                <a:ea typeface="微软雅黑" pitchFamily="34" charset="-122"/>
              </a:rPr>
              <a:t>门户</a:t>
            </a:r>
            <a:r>
              <a:rPr lang="zh-CN" altLang="en-US" sz="2000" b="0" dirty="0" smtClean="0">
                <a:solidFill>
                  <a:srgbClr val="000000"/>
                </a:solidFill>
                <a:latin typeface="微软雅黑" pitchFamily="34" charset="-122"/>
                <a:ea typeface="微软雅黑" pitchFamily="34" charset="-122"/>
              </a:rPr>
              <a:t>服务系统。</a:t>
            </a:r>
            <a:endParaRPr lang="zh-CN" altLang="en-US" sz="2400" dirty="0"/>
          </a:p>
        </p:txBody>
      </p:sp>
      <p:sp>
        <p:nvSpPr>
          <p:cNvPr id="10" name="内容占位符 2"/>
          <p:cNvSpPr>
            <a:spLocks/>
          </p:cNvSpPr>
          <p:nvPr/>
        </p:nvSpPr>
        <p:spPr bwMode="auto">
          <a:xfrm>
            <a:off x="857224" y="5500702"/>
            <a:ext cx="7572427" cy="1030308"/>
          </a:xfrm>
          <a:prstGeom prst="rect">
            <a:avLst/>
          </a:prstGeom>
          <a:noFill/>
          <a:ln w="9525">
            <a:noFill/>
            <a:miter lim="800000"/>
            <a:headEnd/>
            <a:tailEnd/>
          </a:ln>
        </p:spPr>
        <p:txBody>
          <a:bodyPr/>
          <a:lstStyle/>
          <a:p>
            <a:pPr marL="1371600" lvl="2" indent="-457200" eaLnBrk="0" hangingPunct="0">
              <a:spcBef>
                <a:spcPct val="20000"/>
              </a:spcBef>
              <a:buClr>
                <a:srgbClr val="FF0000"/>
              </a:buClr>
              <a:buFont typeface="Wingdings" pitchFamily="2" charset="2"/>
              <a:buChar char="n"/>
            </a:pPr>
            <a:r>
              <a:rPr lang="zh-CN" altLang="en-US" b="0" dirty="0">
                <a:solidFill>
                  <a:srgbClr val="000000"/>
                </a:solidFill>
                <a:latin typeface="微软雅黑" pitchFamily="34" charset="-122"/>
                <a:ea typeface="微软雅黑" pitchFamily="34" charset="-122"/>
              </a:rPr>
              <a:t>申请发明</a:t>
            </a:r>
            <a:r>
              <a:rPr lang="zh-CN" altLang="en-US" b="0" dirty="0" smtClean="0">
                <a:solidFill>
                  <a:srgbClr val="000000"/>
                </a:solidFill>
                <a:latin typeface="微软雅黑" pitchFamily="34" charset="-122"/>
                <a:ea typeface="微软雅黑" pitchFamily="34" charset="-122"/>
              </a:rPr>
              <a:t>专利</a:t>
            </a:r>
            <a:r>
              <a:rPr lang="en-US" altLang="zh-CN" b="0" dirty="0" smtClean="0">
                <a:solidFill>
                  <a:srgbClr val="FF0000"/>
                </a:solidFill>
                <a:latin typeface="微软雅黑" pitchFamily="34" charset="-122"/>
                <a:ea typeface="微软雅黑" pitchFamily="34" charset="-122"/>
              </a:rPr>
              <a:t>20</a:t>
            </a:r>
            <a:r>
              <a:rPr lang="zh-CN" altLang="en-US" b="0" dirty="0" smtClean="0">
                <a:solidFill>
                  <a:srgbClr val="000000"/>
                </a:solidFill>
                <a:latin typeface="微软雅黑" pitchFamily="34" charset="-122"/>
                <a:ea typeface="微软雅黑" pitchFamily="34" charset="-122"/>
              </a:rPr>
              <a:t>余</a:t>
            </a:r>
            <a:r>
              <a:rPr lang="zh-CN" altLang="en-US" b="0" dirty="0">
                <a:solidFill>
                  <a:srgbClr val="000000"/>
                </a:solidFill>
                <a:latin typeface="微软雅黑" pitchFamily="34" charset="-122"/>
                <a:ea typeface="微软雅黑" pitchFamily="34" charset="-122"/>
              </a:rPr>
              <a:t>项，其中已授权发明专利</a:t>
            </a:r>
            <a:r>
              <a:rPr lang="en-US" altLang="zh-CN" b="0" dirty="0">
                <a:solidFill>
                  <a:srgbClr val="FF0000"/>
                </a:solidFill>
                <a:latin typeface="微软雅黑" pitchFamily="34" charset="-122"/>
                <a:ea typeface="微软雅黑" pitchFamily="34" charset="-122"/>
              </a:rPr>
              <a:t>11</a:t>
            </a:r>
            <a:r>
              <a:rPr lang="zh-CN" altLang="en-US" b="0" dirty="0">
                <a:solidFill>
                  <a:srgbClr val="000000"/>
                </a:solidFill>
                <a:latin typeface="微软雅黑" pitchFamily="34" charset="-122"/>
                <a:ea typeface="微软雅黑" pitchFamily="34" charset="-122"/>
              </a:rPr>
              <a:t>项。</a:t>
            </a:r>
          </a:p>
          <a:p>
            <a:pPr marL="1371600" lvl="2" indent="-457200" eaLnBrk="0" hangingPunct="0">
              <a:spcBef>
                <a:spcPct val="20000"/>
              </a:spcBef>
              <a:buClr>
                <a:srgbClr val="FF0000"/>
              </a:buClr>
              <a:buFont typeface="Wingdings" pitchFamily="2" charset="2"/>
              <a:buChar char="n"/>
            </a:pPr>
            <a:r>
              <a:rPr lang="zh-CN" altLang="en-US" b="0" dirty="0">
                <a:solidFill>
                  <a:srgbClr val="000000"/>
                </a:solidFill>
                <a:latin typeface="微软雅黑" pitchFamily="34" charset="-122"/>
                <a:ea typeface="微软雅黑" pitchFamily="34" charset="-122"/>
              </a:rPr>
              <a:t>已获得软件著作权登记</a:t>
            </a:r>
            <a:r>
              <a:rPr lang="en-US" altLang="zh-CN" b="0" dirty="0">
                <a:solidFill>
                  <a:srgbClr val="FF0000"/>
                </a:solidFill>
                <a:latin typeface="微软雅黑" pitchFamily="34" charset="-122"/>
                <a:ea typeface="微软雅黑" pitchFamily="34" charset="-122"/>
              </a:rPr>
              <a:t>10</a:t>
            </a:r>
            <a:r>
              <a:rPr lang="zh-CN" altLang="en-US" b="0" dirty="0">
                <a:solidFill>
                  <a:srgbClr val="000000"/>
                </a:solidFill>
                <a:latin typeface="微软雅黑" pitchFamily="34" charset="-122"/>
                <a:ea typeface="微软雅黑" pitchFamily="34" charset="-122"/>
              </a:rPr>
              <a:t>项，完成程序代码</a:t>
            </a:r>
            <a:r>
              <a:rPr lang="en-US" altLang="zh-CN" b="0" dirty="0">
                <a:solidFill>
                  <a:srgbClr val="FF0000"/>
                </a:solidFill>
                <a:latin typeface="微软雅黑" pitchFamily="34" charset="-122"/>
                <a:ea typeface="微软雅黑" pitchFamily="34" charset="-122"/>
              </a:rPr>
              <a:t>40</a:t>
            </a:r>
            <a:r>
              <a:rPr lang="zh-CN" altLang="en-US" b="0" dirty="0">
                <a:solidFill>
                  <a:srgbClr val="000000"/>
                </a:solidFill>
                <a:latin typeface="微软雅黑" pitchFamily="34" charset="-122"/>
                <a:ea typeface="微软雅黑" pitchFamily="34" charset="-122"/>
              </a:rPr>
              <a:t>余万行。</a:t>
            </a:r>
          </a:p>
          <a:p>
            <a:pPr marL="1371600" lvl="2" indent="-457200" eaLnBrk="0" hangingPunct="0">
              <a:spcBef>
                <a:spcPct val="20000"/>
              </a:spcBef>
              <a:buClr>
                <a:srgbClr val="FF0000"/>
              </a:buClr>
              <a:buFont typeface="Wingdings" pitchFamily="2" charset="2"/>
              <a:buChar char="n"/>
            </a:pPr>
            <a:r>
              <a:rPr lang="zh-CN" altLang="en-US" b="0" dirty="0">
                <a:solidFill>
                  <a:srgbClr val="000000"/>
                </a:solidFill>
                <a:latin typeface="微软雅黑" pitchFamily="34" charset="-122"/>
                <a:ea typeface="微软雅黑" pitchFamily="34" charset="-122"/>
              </a:rPr>
              <a:t>相关领域发表学术论文</a:t>
            </a:r>
            <a:r>
              <a:rPr lang="en-US" altLang="zh-CN" b="0" dirty="0">
                <a:solidFill>
                  <a:srgbClr val="FF0000"/>
                </a:solidFill>
                <a:latin typeface="微软雅黑" pitchFamily="34" charset="-122"/>
                <a:ea typeface="微软雅黑" pitchFamily="34" charset="-122"/>
              </a:rPr>
              <a:t>60</a:t>
            </a:r>
            <a:r>
              <a:rPr lang="zh-CN" altLang="en-US" b="0" dirty="0">
                <a:solidFill>
                  <a:srgbClr val="000000"/>
                </a:solidFill>
                <a:latin typeface="微软雅黑" pitchFamily="34" charset="-122"/>
                <a:ea typeface="微软雅黑" pitchFamily="34" charset="-122"/>
              </a:rPr>
              <a:t>余篇。</a:t>
            </a:r>
          </a:p>
        </p:txBody>
      </p:sp>
      <p:sp>
        <p:nvSpPr>
          <p:cNvPr id="11" name="圆角矩形标注 10"/>
          <p:cNvSpPr/>
          <p:nvPr/>
        </p:nvSpPr>
        <p:spPr bwMode="auto">
          <a:xfrm>
            <a:off x="214282" y="2928934"/>
            <a:ext cx="2500330" cy="500066"/>
          </a:xfrm>
          <a:prstGeom prst="wedgeRoundRectCallout">
            <a:avLst>
              <a:gd name="adj1" fmla="val 64249"/>
              <a:gd name="adj2" fmla="val -5333"/>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图书双语检索和全文检索</a:t>
            </a:r>
          </a:p>
        </p:txBody>
      </p:sp>
      <p:sp>
        <p:nvSpPr>
          <p:cNvPr id="12" name="圆角矩形标注 11"/>
          <p:cNvSpPr/>
          <p:nvPr/>
        </p:nvSpPr>
        <p:spPr bwMode="auto">
          <a:xfrm>
            <a:off x="1214414" y="2071678"/>
            <a:ext cx="2500330" cy="500066"/>
          </a:xfrm>
          <a:prstGeom prst="wedgeRoundRectCallout">
            <a:avLst>
              <a:gd name="adj1" fmla="val 43309"/>
              <a:gd name="adj2" fmla="val 112638"/>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图书知识服务与插图检索</a:t>
            </a:r>
          </a:p>
        </p:txBody>
      </p:sp>
      <p:sp>
        <p:nvSpPr>
          <p:cNvPr id="13" name="圆角矩形标注 12"/>
          <p:cNvSpPr/>
          <p:nvPr/>
        </p:nvSpPr>
        <p:spPr bwMode="auto">
          <a:xfrm>
            <a:off x="4214810" y="1928802"/>
            <a:ext cx="2928958" cy="500066"/>
          </a:xfrm>
          <a:prstGeom prst="wedgeRoundRectCallout">
            <a:avLst>
              <a:gd name="adj1" fmla="val -46573"/>
              <a:gd name="adj2" fmla="val 90518"/>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基于内容和语义的图片检索</a:t>
            </a:r>
          </a:p>
        </p:txBody>
      </p:sp>
      <p:sp>
        <p:nvSpPr>
          <p:cNvPr id="14" name="圆角矩形标注 13"/>
          <p:cNvSpPr/>
          <p:nvPr/>
        </p:nvSpPr>
        <p:spPr bwMode="auto">
          <a:xfrm>
            <a:off x="5857884" y="2786058"/>
            <a:ext cx="2571768" cy="500066"/>
          </a:xfrm>
          <a:prstGeom prst="wedgeRoundRectCallout">
            <a:avLst>
              <a:gd name="adj1" fmla="val -69232"/>
              <a:gd name="adj2" fmla="val 46279"/>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视频结构化和摘要浏览</a:t>
            </a:r>
          </a:p>
        </p:txBody>
      </p:sp>
      <p:sp>
        <p:nvSpPr>
          <p:cNvPr id="15" name="圆角矩形标注 14"/>
          <p:cNvSpPr/>
          <p:nvPr/>
        </p:nvSpPr>
        <p:spPr bwMode="auto">
          <a:xfrm>
            <a:off x="5143504" y="3786190"/>
            <a:ext cx="2571768" cy="500066"/>
          </a:xfrm>
          <a:prstGeom prst="wedgeRoundRectCallout">
            <a:avLst>
              <a:gd name="adj1" fmla="val -70952"/>
              <a:gd name="adj2" fmla="val -28928"/>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基于形状的书法字检索</a:t>
            </a:r>
          </a:p>
        </p:txBody>
      </p:sp>
      <p:sp>
        <p:nvSpPr>
          <p:cNvPr id="19" name="圆角矩形标注 18"/>
          <p:cNvSpPr/>
          <p:nvPr/>
        </p:nvSpPr>
        <p:spPr bwMode="auto">
          <a:xfrm>
            <a:off x="1357290" y="4143380"/>
            <a:ext cx="2571768" cy="500066"/>
          </a:xfrm>
          <a:prstGeom prst="wedgeRoundRectCallout">
            <a:avLst>
              <a:gd name="adj1" fmla="val 42309"/>
              <a:gd name="adj2" fmla="val -93812"/>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敦煌洞窟场景漫游系统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16" name="标题 1"/>
          <p:cNvSpPr txBox="1">
            <a:spLocks/>
          </p:cNvSpPr>
          <p:nvPr/>
        </p:nvSpPr>
        <p:spPr bwMode="auto">
          <a:xfrm>
            <a:off x="442913" y="103188"/>
            <a:ext cx="8243887" cy="8048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zh-CN" sz="3200" b="1" i="0" u="none" strike="noStrike" kern="0" cap="none" spc="0" normalizeH="0" baseline="0" noProof="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微软雅黑" pitchFamily="34" charset="-122"/>
                <a:ea typeface="微软雅黑" pitchFamily="34" charset="-122"/>
                <a:cs typeface="+mj-cs"/>
              </a:rPr>
              <a:t>CADAL</a:t>
            </a:r>
            <a:r>
              <a:rPr kumimoji="0" lang="zh-CN" altLang="en-US" sz="3200" b="1" i="0" u="none" strike="noStrike" kern="0" cap="none" spc="0" normalizeH="0" baseline="0" noProof="0" smtClean="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微软雅黑" pitchFamily="34" charset="-122"/>
                <a:ea typeface="微软雅黑" pitchFamily="34" charset="-122"/>
                <a:cs typeface="+mj-cs"/>
              </a:rPr>
              <a:t>基本服务</a:t>
            </a:r>
            <a:endParaRPr kumimoji="0" lang="zh-CN" altLang="en-US" sz="3200" b="1" i="0" u="none" strike="noStrike" kern="0" cap="none" spc="0" normalizeH="0" baseline="0" noProof="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微软雅黑" pitchFamily="34" charset="-122"/>
              <a:ea typeface="微软雅黑" pitchFamily="34" charset="-122"/>
              <a:cs typeface="+mj-cs"/>
            </a:endParaRPr>
          </a:p>
        </p:txBody>
      </p:sp>
      <p:sp>
        <p:nvSpPr>
          <p:cNvPr id="17" name="内容占位符 2"/>
          <p:cNvSpPr>
            <a:spLocks noGrp="1"/>
          </p:cNvSpPr>
          <p:nvPr>
            <p:ph idx="4294967295"/>
          </p:nvPr>
        </p:nvSpPr>
        <p:spPr>
          <a:xfrm>
            <a:off x="446088" y="1196975"/>
            <a:ext cx="8229600" cy="4752975"/>
          </a:xfrm>
        </p:spPr>
        <p:txBody>
          <a:bodyPr/>
          <a:lstStyle/>
          <a:p>
            <a:pPr>
              <a:buClr>
                <a:srgbClr val="FF0000"/>
              </a:buClr>
              <a:buFont typeface="Wingdings" pitchFamily="2" charset="2"/>
              <a:buChar char="p"/>
            </a:pPr>
            <a:endParaRPr lang="en-US" altLang="zh-CN" smtClean="0">
              <a:latin typeface="微软雅黑" pitchFamily="34" charset="-122"/>
              <a:ea typeface="微软雅黑" pitchFamily="34" charset="-122"/>
            </a:endParaRPr>
          </a:p>
        </p:txBody>
      </p:sp>
      <p:pic>
        <p:nvPicPr>
          <p:cNvPr id="18" name="Picture 2"/>
          <p:cNvPicPr>
            <a:picLocks noChangeAspect="1" noChangeArrowheads="1"/>
          </p:cNvPicPr>
          <p:nvPr/>
        </p:nvPicPr>
        <p:blipFill>
          <a:blip r:embed="rId2" cstate="print"/>
          <a:srcRect/>
          <a:stretch>
            <a:fillRect/>
          </a:stretch>
        </p:blipFill>
        <p:spPr bwMode="auto">
          <a:xfrm>
            <a:off x="0" y="0"/>
            <a:ext cx="9144000" cy="7143776"/>
          </a:xfrm>
          <a:prstGeom prst="rect">
            <a:avLst/>
          </a:prstGeom>
          <a:noFill/>
          <a:ln w="9525" algn="ctr">
            <a:noFill/>
            <a:miter lim="800000"/>
            <a:headEnd/>
            <a:tailEnd/>
          </a:ln>
        </p:spPr>
      </p:pic>
      <p:sp>
        <p:nvSpPr>
          <p:cNvPr id="21" name="矩形 5"/>
          <p:cNvSpPr>
            <a:spLocks noChangeArrowheads="1"/>
          </p:cNvSpPr>
          <p:nvPr/>
        </p:nvSpPr>
        <p:spPr bwMode="auto">
          <a:xfrm>
            <a:off x="6143636" y="928670"/>
            <a:ext cx="2571768" cy="500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nchorCtr="0"/>
          <a:lstStyle/>
          <a:p>
            <a:pPr algn="ctr"/>
            <a:r>
              <a:rPr lang="zh-CN" altLang="en-US" sz="2400"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图 书 检 索</a:t>
            </a:r>
            <a:endParaRPr lang="zh-CN" altLang="en-US" sz="2400" dirty="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endParaRPr lang="zh-CN" altLang="en-US" dirty="0"/>
          </a:p>
        </p:txBody>
      </p:sp>
      <p:pic>
        <p:nvPicPr>
          <p:cNvPr id="8"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矩形 5"/>
          <p:cNvSpPr>
            <a:spLocks noChangeArrowheads="1"/>
          </p:cNvSpPr>
          <p:nvPr/>
        </p:nvSpPr>
        <p:spPr bwMode="auto">
          <a:xfrm>
            <a:off x="4357686" y="285728"/>
            <a:ext cx="4572032" cy="500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nchorCtr="0"/>
          <a:lstStyle/>
          <a:p>
            <a:pPr algn="ctr"/>
            <a:r>
              <a:rPr lang="zh-CN" altLang="en-US" sz="2400"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全 文 检 索 （支持简繁体）</a:t>
            </a:r>
            <a:endParaRPr lang="zh-CN" altLang="en-US" sz="2400" dirty="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0" y="0"/>
            <a:ext cx="9144000" cy="7143776"/>
          </a:xfrm>
          <a:prstGeom prst="rect">
            <a:avLst/>
          </a:prstGeom>
          <a:noFill/>
          <a:ln w="9525">
            <a:noFill/>
            <a:miter lim="800000"/>
            <a:headEnd/>
            <a:tailEnd/>
          </a:ln>
        </p:spPr>
      </p:pic>
      <p:sp>
        <p:nvSpPr>
          <p:cNvPr id="7" name="标题 6"/>
          <p:cNvSpPr>
            <a:spLocks noGrp="1"/>
          </p:cNvSpPr>
          <p:nvPr>
            <p:ph type="title"/>
          </p:nvPr>
        </p:nvSpPr>
        <p:spPr/>
        <p:txBody>
          <a:bodyPr/>
          <a:lstStyle/>
          <a:p>
            <a:endParaRPr lang="zh-CN" altLang="en-US" dirty="0"/>
          </a:p>
        </p:txBody>
      </p:sp>
      <p:sp>
        <p:nvSpPr>
          <p:cNvPr id="10" name="矩形 5"/>
          <p:cNvSpPr>
            <a:spLocks noChangeArrowheads="1"/>
          </p:cNvSpPr>
          <p:nvPr/>
        </p:nvSpPr>
        <p:spPr bwMode="auto">
          <a:xfrm>
            <a:off x="6215074" y="571480"/>
            <a:ext cx="2571768" cy="500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nchorCtr="0"/>
          <a:lstStyle/>
          <a:p>
            <a:pPr algn="ctr"/>
            <a:r>
              <a:rPr lang="zh-CN" altLang="en-US" sz="2400"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图 像 检 索</a:t>
            </a:r>
            <a:endParaRPr lang="zh-CN" altLang="en-US" sz="2400" dirty="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pic>
        <p:nvPicPr>
          <p:cNvPr id="7" name="Picture 10" descr="video"/>
          <p:cNvPicPr>
            <a:picLocks noChangeAspect="1" noChangeArrowheads="1"/>
          </p:cNvPicPr>
          <p:nvPr/>
        </p:nvPicPr>
        <p:blipFill>
          <a:blip r:embed="rId2" cstate="print"/>
          <a:srcRect/>
          <a:stretch>
            <a:fillRect/>
          </a:stretch>
        </p:blipFill>
        <p:spPr bwMode="auto">
          <a:xfrm>
            <a:off x="928662" y="1601788"/>
            <a:ext cx="7548563" cy="511333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3" name="圆角矩形 12"/>
          <p:cNvSpPr/>
          <p:nvPr/>
        </p:nvSpPr>
        <p:spPr bwMode="auto">
          <a:xfrm>
            <a:off x="4714876" y="1071546"/>
            <a:ext cx="3786214" cy="35719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itchFamily="34" charset="-122"/>
                <a:ea typeface="微软雅黑" pitchFamily="34" charset="-122"/>
              </a:rPr>
              <a:t>支持视频非线性快速浏览</a:t>
            </a:r>
          </a:p>
        </p:txBody>
      </p:sp>
      <p:sp>
        <p:nvSpPr>
          <p:cNvPr id="14" name="矩形 13"/>
          <p:cNvSpPr/>
          <p:nvPr/>
        </p:nvSpPr>
        <p:spPr bwMode="auto">
          <a:xfrm>
            <a:off x="1000100" y="4500570"/>
            <a:ext cx="7429552" cy="2214578"/>
          </a:xfrm>
          <a:prstGeom prst="rect">
            <a:avLst/>
          </a:prstGeom>
          <a:noFill/>
          <a:ln w="28575"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0" name="Text Box 8"/>
          <p:cNvSpPr txBox="1">
            <a:spLocks noChangeArrowheads="1"/>
          </p:cNvSpPr>
          <p:nvPr/>
        </p:nvSpPr>
        <p:spPr bwMode="auto">
          <a:xfrm>
            <a:off x="1071547" y="4286256"/>
            <a:ext cx="1285875" cy="36988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lgn="ctr"/>
            <a:r>
              <a:rPr lang="zh-CN" altLang="en-US" dirty="0">
                <a:solidFill>
                  <a:srgbClr val="FF0000"/>
                </a:solidFill>
                <a:latin typeface="微软雅黑" pitchFamily="34" charset="-122"/>
                <a:ea typeface="微软雅黑" pitchFamily="34" charset="-122"/>
              </a:rPr>
              <a:t>视频目录</a:t>
            </a:r>
            <a:endParaRPr lang="en-US" altLang="zh-CN" dirty="0">
              <a:solidFill>
                <a:srgbClr val="FF0000"/>
              </a:solidFill>
              <a:latin typeface="微软雅黑" pitchFamily="34" charset="-122"/>
              <a:ea typeface="微软雅黑" pitchFamily="34" charset="-122"/>
            </a:endParaRPr>
          </a:p>
        </p:txBody>
      </p:sp>
      <p:sp>
        <p:nvSpPr>
          <p:cNvPr id="15" name="矩形 14"/>
          <p:cNvSpPr/>
          <p:nvPr/>
        </p:nvSpPr>
        <p:spPr bwMode="auto">
          <a:xfrm>
            <a:off x="1000100" y="1643050"/>
            <a:ext cx="3714776" cy="2000264"/>
          </a:xfrm>
          <a:prstGeom prst="rect">
            <a:avLst/>
          </a:prstGeom>
          <a:noFill/>
          <a:ln w="28575"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9" name="Text Box 7"/>
          <p:cNvSpPr txBox="1">
            <a:spLocks noChangeArrowheads="1"/>
          </p:cNvSpPr>
          <p:nvPr/>
        </p:nvSpPr>
        <p:spPr bwMode="auto">
          <a:xfrm>
            <a:off x="1071538" y="3429000"/>
            <a:ext cx="1285875" cy="36988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algn="ctr"/>
            <a:r>
              <a:rPr lang="zh-CN" altLang="en-US" dirty="0">
                <a:solidFill>
                  <a:srgbClr val="FF0000"/>
                </a:solidFill>
                <a:latin typeface="微软雅黑" pitchFamily="34" charset="-122"/>
                <a:ea typeface="微软雅黑" pitchFamily="34" charset="-122"/>
              </a:rPr>
              <a:t>视频摘要</a:t>
            </a:r>
            <a:endParaRPr lang="en-US" altLang="zh-CN" dirty="0">
              <a:solidFill>
                <a:srgbClr val="FF0000"/>
              </a:solidFill>
              <a:latin typeface="微软雅黑" pitchFamily="34" charset="-122"/>
              <a:ea typeface="微软雅黑" pitchFamily="34" charset="-122"/>
            </a:endParaRPr>
          </a:p>
        </p:txBody>
      </p:sp>
      <p:sp>
        <p:nvSpPr>
          <p:cNvPr id="19" name="Text Box 5"/>
          <p:cNvSpPr txBox="1">
            <a:spLocks noChangeArrowheads="1"/>
          </p:cNvSpPr>
          <p:nvPr/>
        </p:nvSpPr>
        <p:spPr bwMode="auto">
          <a:xfrm>
            <a:off x="396875" y="1038509"/>
            <a:ext cx="4175125" cy="461665"/>
          </a:xfrm>
          <a:prstGeom prst="rect">
            <a:avLst/>
          </a:prstGeom>
          <a:noFill/>
          <a:ln w="9525">
            <a:noFill/>
            <a:miter lim="800000"/>
            <a:headEnd/>
            <a:tailEnd/>
          </a:ln>
        </p:spPr>
        <p:txBody>
          <a:bodyPr wrap="square">
            <a:spAutoFit/>
          </a:bodyPr>
          <a:lstStyle/>
          <a:p>
            <a:pPr eaLnBrk="0" hangingPunct="0">
              <a:spcBef>
                <a:spcPct val="20000"/>
              </a:spcBef>
              <a:buClr>
                <a:srgbClr val="FF0000"/>
              </a:buClr>
              <a:buFont typeface="Wingdings" pitchFamily="2" charset="2"/>
              <a:buChar char="p"/>
            </a:pPr>
            <a:r>
              <a:rPr lang="zh-CN" altLang="en-US" sz="2400" dirty="0" smtClean="0">
                <a:solidFill>
                  <a:srgbClr val="000000"/>
                </a:solidFill>
                <a:latin typeface="微软雅黑" pitchFamily="34" charset="-122"/>
                <a:ea typeface="微软雅黑" pitchFamily="34" charset="-122"/>
              </a:rPr>
              <a:t> 视频结构化和摘要浏览</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0" animBg="1"/>
      <p:bldP spid="15" grpId="0" animBg="1"/>
      <p:bldP spid="9"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2913" y="123808"/>
            <a:ext cx="8243887" cy="804862"/>
          </a:xfrm>
        </p:spPr>
        <p:txBody>
          <a:bodyPr/>
          <a:lstStyle/>
          <a:p>
            <a:pPr>
              <a:defRPr/>
            </a:pPr>
            <a:r>
              <a:rPr lang="zh-CN" altLang="en-US" dirty="0" smtClean="0"/>
              <a:t>提 纲</a:t>
            </a:r>
            <a:endParaRPr lang="zh-CN" altLang="en-US" dirty="0"/>
          </a:p>
        </p:txBody>
      </p:sp>
      <p:sp>
        <p:nvSpPr>
          <p:cNvPr id="5123" name="内容占位符 2"/>
          <p:cNvSpPr>
            <a:spLocks noGrp="1"/>
          </p:cNvSpPr>
          <p:nvPr>
            <p:ph idx="1"/>
          </p:nvPr>
        </p:nvSpPr>
        <p:spPr>
          <a:xfrm>
            <a:off x="446088" y="1196975"/>
            <a:ext cx="8229600" cy="5184775"/>
          </a:xfrm>
        </p:spPr>
        <p:txBody>
          <a:bodyPr/>
          <a:lstStyle/>
          <a:p>
            <a:pPr>
              <a:lnSpc>
                <a:spcPct val="150000"/>
              </a:lnSpc>
            </a:pPr>
            <a:r>
              <a:rPr lang="zh-CN" altLang="en-US" sz="3600" dirty="0" smtClean="0">
                <a:solidFill>
                  <a:schemeClr val="tx1"/>
                </a:solidFill>
              </a:rPr>
              <a:t>国内外数字图书馆现状</a:t>
            </a:r>
            <a:endParaRPr lang="en-US" altLang="zh-CN" sz="3600" dirty="0" smtClean="0">
              <a:solidFill>
                <a:schemeClr val="tx1"/>
              </a:solidFill>
            </a:endParaRPr>
          </a:p>
          <a:p>
            <a:pPr>
              <a:lnSpc>
                <a:spcPct val="150000"/>
              </a:lnSpc>
            </a:pPr>
            <a:r>
              <a:rPr lang="en-US" altLang="zh-CN" sz="3600" b="1" dirty="0" smtClean="0">
                <a:latin typeface="Times New Roman" pitchFamily="18" charset="0"/>
                <a:cs typeface="Times New Roman" pitchFamily="18" charset="0"/>
              </a:rPr>
              <a:t>CADAL</a:t>
            </a:r>
            <a:r>
              <a:rPr lang="zh-CN" altLang="en-US" sz="3600" dirty="0" smtClean="0"/>
              <a:t>一期建设成效</a:t>
            </a:r>
            <a:endParaRPr lang="en-US" altLang="zh-CN" sz="3600" dirty="0" smtClean="0"/>
          </a:p>
          <a:p>
            <a:pPr>
              <a:lnSpc>
                <a:spcPct val="150000"/>
              </a:lnSpc>
            </a:pPr>
            <a:r>
              <a:rPr lang="en-US" altLang="zh-CN" sz="3600" b="1" dirty="0" smtClean="0">
                <a:latin typeface="Times New Roman" pitchFamily="18" charset="0"/>
                <a:cs typeface="Times New Roman" pitchFamily="18" charset="0"/>
              </a:rPr>
              <a:t>CADAL</a:t>
            </a:r>
            <a:r>
              <a:rPr lang="zh-CN" altLang="en-US" sz="3600" dirty="0" smtClean="0"/>
              <a:t>二期建设目标和内容</a:t>
            </a:r>
            <a:endParaRPr lang="en-US" altLang="zh-CN" sz="3600" dirty="0" smtClean="0"/>
          </a:p>
          <a:p>
            <a:pPr>
              <a:lnSpc>
                <a:spcPct val="150000"/>
              </a:lnSpc>
            </a:pPr>
            <a:r>
              <a:rPr lang="zh-CN" altLang="en-US" sz="3600" dirty="0" smtClean="0"/>
              <a:t>未来展望</a:t>
            </a:r>
            <a:endParaRPr lang="en-US" altLang="zh-CN"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123">
                                            <p:txEl>
                                              <p:pRg st="0" end="0"/>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5123">
                                            <p:txEl>
                                              <p:pRg st="1" end="1"/>
                                            </p:txEl>
                                          </p:spTgt>
                                        </p:tgtEl>
                                        <p:attrNameLst>
                                          <p:attrName>style.color</p:attrName>
                                        </p:attrNameLst>
                                      </p:cBhvr>
                                      <p:to>
                                        <a:srgbClr val="B2B2B2"/>
                                      </p:to>
                                    </p:animClr>
                                  </p:childTnLst>
                                </p:cTn>
                              </p:par>
                              <p:par>
                                <p:cTn id="9" presetID="3" presetClass="emph" presetSubtype="2" fill="hold" nodeType="withEffect">
                                  <p:stCondLst>
                                    <p:cond delay="0"/>
                                  </p:stCondLst>
                                  <p:childTnLst>
                                    <p:animClr clrSpc="rgb" dir="cw">
                                      <p:cBhvr override="childStyle">
                                        <p:cTn id="10" dur="500" fill="hold"/>
                                        <p:tgtEl>
                                          <p:spTgt spid="5123">
                                            <p:txEl>
                                              <p:pRg st="2" end="2"/>
                                            </p:txEl>
                                          </p:spTgt>
                                        </p:tgtEl>
                                        <p:attrNameLst>
                                          <p:attrName>style.color</p:attrName>
                                        </p:attrNameLst>
                                      </p:cBhvr>
                                      <p:to>
                                        <a:srgbClr val="B2B2B2"/>
                                      </p:to>
                                    </p:animClr>
                                  </p:childTnLst>
                                </p:cTn>
                              </p:par>
                              <p:par>
                                <p:cTn id="11" presetID="3" presetClass="emph" presetSubtype="2" fill="hold" nodeType="withEffect">
                                  <p:stCondLst>
                                    <p:cond delay="0"/>
                                  </p:stCondLst>
                                  <p:childTnLst>
                                    <p:animClr clrSpc="rgb" dir="cw">
                                      <p:cBhvr override="childStyle">
                                        <p:cTn id="12" dur="500" fill="hold"/>
                                        <p:tgtEl>
                                          <p:spTgt spid="5123">
                                            <p:txEl>
                                              <p:pRg st="3" end="3"/>
                                            </p:txEl>
                                          </p:spTgt>
                                        </p:tgtEl>
                                        <p:attrNameLst>
                                          <p:attrName>style.color</p:attrName>
                                        </p:attrNameLst>
                                      </p:cBhvr>
                                      <p:to>
                                        <a:srgbClr val="B2B2B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pic>
        <p:nvPicPr>
          <p:cNvPr id="12" name="Picture 5" descr="未命名"/>
          <p:cNvPicPr>
            <a:picLocks noChangeAspect="1" noChangeArrowheads="1"/>
          </p:cNvPicPr>
          <p:nvPr/>
        </p:nvPicPr>
        <p:blipFill>
          <a:blip r:embed="rId2" cstate="print"/>
          <a:srcRect/>
          <a:stretch>
            <a:fillRect/>
          </a:stretch>
        </p:blipFill>
        <p:spPr bwMode="auto">
          <a:xfrm>
            <a:off x="4572029" y="1500195"/>
            <a:ext cx="4214813" cy="3000375"/>
          </a:xfrm>
          <a:prstGeom prst="rect">
            <a:avLst/>
          </a:prstGeom>
          <a:noFill/>
          <a:ln w="19050">
            <a:noFill/>
            <a:miter lim="800000"/>
            <a:headEnd/>
            <a:tailEnd/>
          </a:ln>
        </p:spPr>
      </p:pic>
      <p:sp>
        <p:nvSpPr>
          <p:cNvPr id="16" name="Rectangle 19"/>
          <p:cNvSpPr txBox="1">
            <a:spLocks noChangeArrowheads="1"/>
          </p:cNvSpPr>
          <p:nvPr/>
        </p:nvSpPr>
        <p:spPr bwMode="auto">
          <a:xfrm>
            <a:off x="6643716" y="1571632"/>
            <a:ext cx="2000277" cy="485775"/>
          </a:xfrm>
          <a:prstGeom prst="rect">
            <a:avLst/>
          </a:prstGeom>
          <a:ln/>
        </p:spPr>
        <p:style>
          <a:lnRef idx="1">
            <a:schemeClr val="accent5"/>
          </a:lnRef>
          <a:fillRef idx="2">
            <a:schemeClr val="accent5"/>
          </a:fillRef>
          <a:effectRef idx="1">
            <a:schemeClr val="accent5"/>
          </a:effectRef>
          <a:fontRef idx="minor">
            <a:schemeClr val="dk1"/>
          </a:fontRef>
        </p:style>
        <p:txBody>
          <a:bodyPr anchor="ctr" anchorCtr="0"/>
          <a:lstStyle/>
          <a:p>
            <a:pPr algn="ctr" eaLnBrk="0" hangingPunct="0">
              <a:lnSpc>
                <a:spcPct val="90000"/>
              </a:lnSpc>
              <a:defRPr/>
            </a:pPr>
            <a:r>
              <a:rPr lang="zh-CN" altLang="en-US" sz="2400" b="0" kern="0" dirty="0">
                <a:solidFill>
                  <a:schemeClr val="tx1"/>
                </a:solidFill>
                <a:latin typeface="微软雅黑" pitchFamily="34" charset="-122"/>
                <a:ea typeface="微软雅黑" pitchFamily="34" charset="-122"/>
                <a:cs typeface="+mj-cs"/>
              </a:rPr>
              <a:t>检索样例</a:t>
            </a:r>
          </a:p>
        </p:txBody>
      </p:sp>
      <p:sp>
        <p:nvSpPr>
          <p:cNvPr id="17" name="Line 20"/>
          <p:cNvSpPr>
            <a:spLocks noChangeShapeType="1"/>
          </p:cNvSpPr>
          <p:nvPr/>
        </p:nvSpPr>
        <p:spPr bwMode="auto">
          <a:xfrm flipH="1">
            <a:off x="5572160" y="1785930"/>
            <a:ext cx="900000" cy="0"/>
          </a:xfrm>
          <a:prstGeom prst="line">
            <a:avLst/>
          </a:prstGeom>
          <a:ln w="76200">
            <a:solidFill>
              <a:srgbClr val="00B0F0"/>
            </a:solidFill>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spAutoFit/>
          </a:bodyPr>
          <a:lstStyle/>
          <a:p>
            <a:endParaRPr lang="zh-CN" altLang="en-US"/>
          </a:p>
        </p:txBody>
      </p:sp>
      <p:pic>
        <p:nvPicPr>
          <p:cNvPr id="18" name="Picture 1"/>
          <p:cNvPicPr>
            <a:picLocks noChangeAspect="1" noChangeArrowheads="1"/>
          </p:cNvPicPr>
          <p:nvPr/>
        </p:nvPicPr>
        <p:blipFill>
          <a:blip r:embed="rId3" cstate="print"/>
          <a:srcRect/>
          <a:stretch>
            <a:fillRect/>
          </a:stretch>
        </p:blipFill>
        <p:spPr bwMode="auto">
          <a:xfrm>
            <a:off x="285720" y="3786190"/>
            <a:ext cx="4502724" cy="2643206"/>
          </a:xfrm>
          <a:prstGeom prst="rect">
            <a:avLst/>
          </a:prstGeom>
          <a:noFill/>
          <a:ln w="9525">
            <a:noFill/>
            <a:miter lim="800000"/>
            <a:headEnd/>
            <a:tailEnd/>
          </a:ln>
        </p:spPr>
      </p:pic>
      <p:pic>
        <p:nvPicPr>
          <p:cNvPr id="20" name="Picture 3" descr="142(1048,1135,777,896)"/>
          <p:cNvPicPr>
            <a:picLocks noChangeAspect="1" noChangeArrowheads="1"/>
          </p:cNvPicPr>
          <p:nvPr/>
        </p:nvPicPr>
        <p:blipFill>
          <a:blip r:embed="rId4" cstate="print"/>
          <a:srcRect/>
          <a:stretch>
            <a:fillRect/>
          </a:stretch>
        </p:blipFill>
        <p:spPr bwMode="auto">
          <a:xfrm>
            <a:off x="1928794" y="1643050"/>
            <a:ext cx="1096962" cy="1500188"/>
          </a:xfrm>
          <a:prstGeom prst="rect">
            <a:avLst/>
          </a:prstGeom>
          <a:noFill/>
          <a:ln w="9525">
            <a:noFill/>
            <a:miter lim="800000"/>
            <a:headEnd/>
            <a:tailEnd/>
          </a:ln>
        </p:spPr>
      </p:pic>
      <p:sp>
        <p:nvSpPr>
          <p:cNvPr id="21" name="矩形 31"/>
          <p:cNvSpPr>
            <a:spLocks noChangeArrowheads="1"/>
          </p:cNvSpPr>
          <p:nvPr/>
        </p:nvSpPr>
        <p:spPr bwMode="auto">
          <a:xfrm>
            <a:off x="5072094" y="4214818"/>
            <a:ext cx="3429000" cy="4619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r>
              <a:rPr lang="zh-CN" altLang="en-US" sz="2400" dirty="0">
                <a:solidFill>
                  <a:srgbClr val="FF0000"/>
                </a:solidFill>
                <a:latin typeface="微软雅黑" pitchFamily="34" charset="-122"/>
                <a:ea typeface="微软雅黑" pitchFamily="34" charset="-122"/>
              </a:rPr>
              <a:t>基于形状的书法字检索</a:t>
            </a:r>
          </a:p>
        </p:txBody>
      </p:sp>
      <p:sp>
        <p:nvSpPr>
          <p:cNvPr id="22" name="矩形 32"/>
          <p:cNvSpPr>
            <a:spLocks noChangeArrowheads="1"/>
          </p:cNvSpPr>
          <p:nvPr/>
        </p:nvSpPr>
        <p:spPr bwMode="auto">
          <a:xfrm>
            <a:off x="1285852" y="6181747"/>
            <a:ext cx="2500330" cy="4619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CN" altLang="en-US" sz="2400" dirty="0">
                <a:solidFill>
                  <a:srgbClr val="FF0000"/>
                </a:solidFill>
                <a:latin typeface="微软雅黑" pitchFamily="34" charset="-122"/>
                <a:ea typeface="微软雅黑" pitchFamily="34" charset="-122"/>
              </a:rPr>
              <a:t>书法字可视化</a:t>
            </a:r>
          </a:p>
        </p:txBody>
      </p:sp>
      <p:sp>
        <p:nvSpPr>
          <p:cNvPr id="23" name="右箭头 22"/>
          <p:cNvSpPr/>
          <p:nvPr/>
        </p:nvSpPr>
        <p:spPr bwMode="auto">
          <a:xfrm rot="5400000">
            <a:off x="2214547" y="3143247"/>
            <a:ext cx="500063" cy="642942"/>
          </a:xfrm>
          <a:prstGeom prst="right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defRPr/>
            </a:pPr>
            <a:endParaRPr lang="zh-CN" altLang="en-US">
              <a:ea typeface="宋体" pitchFamily="2" charset="-122"/>
            </a:endParaRPr>
          </a:p>
        </p:txBody>
      </p:sp>
      <p:sp>
        <p:nvSpPr>
          <p:cNvPr id="25" name="Text Box 5"/>
          <p:cNvSpPr txBox="1">
            <a:spLocks noChangeArrowheads="1"/>
          </p:cNvSpPr>
          <p:nvPr/>
        </p:nvSpPr>
        <p:spPr bwMode="auto">
          <a:xfrm>
            <a:off x="396875" y="1071546"/>
            <a:ext cx="3960811" cy="461665"/>
          </a:xfrm>
          <a:prstGeom prst="rect">
            <a:avLst/>
          </a:prstGeom>
          <a:noFill/>
          <a:ln w="9525">
            <a:noFill/>
            <a:miter lim="800000"/>
            <a:headEnd/>
            <a:tailEnd/>
          </a:ln>
        </p:spPr>
        <p:txBody>
          <a:bodyPr wrap="square">
            <a:spAutoFit/>
          </a:bodyPr>
          <a:lstStyle/>
          <a:p>
            <a:pPr eaLnBrk="0" hangingPunct="0">
              <a:spcBef>
                <a:spcPct val="20000"/>
              </a:spcBef>
              <a:buClr>
                <a:srgbClr val="FF0000"/>
              </a:buClr>
              <a:buFont typeface="Wingdings" pitchFamily="2" charset="2"/>
              <a:buChar char="p"/>
            </a:pPr>
            <a:r>
              <a:rPr lang="zh-CN" altLang="en-US" sz="2400" dirty="0" smtClean="0">
                <a:solidFill>
                  <a:srgbClr val="000000"/>
                </a:solidFill>
                <a:latin typeface="微软雅黑" pitchFamily="34" charset="-122"/>
                <a:ea typeface="微软雅黑" pitchFamily="34" charset="-122"/>
              </a:rPr>
              <a:t> 书法字检索和可视化</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animBg="1"/>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928662" y="1714488"/>
            <a:ext cx="7072362" cy="1214446"/>
          </a:xfrm>
          <a:prstGeom prst="roundRect">
            <a:avLst>
              <a:gd name="adj" fmla="val 6196"/>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13" name="内容占位符 2"/>
          <p:cNvSpPr>
            <a:spLocks noGrp="1"/>
          </p:cNvSpPr>
          <p:nvPr>
            <p:ph idx="4294967295"/>
          </p:nvPr>
        </p:nvSpPr>
        <p:spPr>
          <a:xfrm>
            <a:off x="446088" y="1142984"/>
            <a:ext cx="8483600" cy="1874835"/>
          </a:xfrm>
        </p:spPr>
        <p:txBody>
          <a:bodyPr/>
          <a:lstStyle/>
          <a:p>
            <a:pPr eaLnBrk="1" hangingPunct="1">
              <a:lnSpc>
                <a:spcPct val="125000"/>
              </a:lnSpc>
              <a:buClr>
                <a:srgbClr val="FF0000"/>
              </a:buClr>
              <a:buFont typeface="Wingdings" pitchFamily="2" charset="2"/>
              <a:buChar char="p"/>
            </a:pPr>
            <a:r>
              <a:rPr lang="zh-CN" altLang="en-US" sz="2800" dirty="0" smtClean="0">
                <a:latin typeface="微软雅黑" pitchFamily="34" charset="-122"/>
                <a:ea typeface="微软雅黑" pitchFamily="34" charset="-122"/>
              </a:rPr>
              <a:t> 全球最大公益性数字图书馆之一</a:t>
            </a:r>
            <a:endParaRPr lang="en-US" altLang="zh-CN" sz="2800" dirty="0" smtClean="0">
              <a:latin typeface="微软雅黑" pitchFamily="34" charset="-122"/>
              <a:ea typeface="微软雅黑" pitchFamily="34" charset="-122"/>
            </a:endParaRPr>
          </a:p>
          <a:p>
            <a:pPr lvl="2" eaLnBrk="1" hangingPunct="1">
              <a:buClr>
                <a:srgbClr val="FF0000"/>
              </a:buClr>
              <a:buFont typeface="Wingdings" pitchFamily="2" charset="2"/>
              <a:buChar char="p"/>
            </a:pPr>
            <a:r>
              <a:rPr lang="zh-CN" altLang="en-US" sz="2000" dirty="0" smtClean="0">
                <a:latin typeface="微软雅黑" pitchFamily="34" charset="-122"/>
                <a:ea typeface="微软雅黑" pitchFamily="34" charset="-122"/>
              </a:rPr>
              <a:t>日访问量达</a:t>
            </a:r>
            <a:r>
              <a:rPr lang="en-US" altLang="zh-CN" sz="2000" dirty="0" smtClean="0">
                <a:solidFill>
                  <a:srgbClr val="FF0000"/>
                </a:solidFill>
                <a:latin typeface="微软雅黑" pitchFamily="34" charset="-122"/>
                <a:ea typeface="微软雅黑" pitchFamily="34" charset="-122"/>
              </a:rPr>
              <a:t>40</a:t>
            </a:r>
            <a:r>
              <a:rPr lang="zh-CN" altLang="en-US" sz="2000" dirty="0" smtClean="0">
                <a:solidFill>
                  <a:srgbClr val="FF0000"/>
                </a:solidFill>
                <a:latin typeface="微软雅黑" pitchFamily="34" charset="-122"/>
                <a:ea typeface="微软雅黑" pitchFamily="34" charset="-122"/>
              </a:rPr>
              <a:t>万</a:t>
            </a:r>
            <a:r>
              <a:rPr lang="zh-CN" altLang="en-US" sz="2000" dirty="0" smtClean="0">
                <a:latin typeface="微软雅黑" pitchFamily="34" charset="-122"/>
                <a:ea typeface="微软雅黑" pitchFamily="34" charset="-122"/>
              </a:rPr>
              <a:t>次以上；</a:t>
            </a:r>
          </a:p>
          <a:p>
            <a:pPr lvl="2" eaLnBrk="1" hangingPunct="1">
              <a:buClr>
                <a:srgbClr val="FF0000"/>
              </a:buClr>
              <a:buFont typeface="Wingdings" pitchFamily="2" charset="2"/>
              <a:buChar char="p"/>
            </a:pPr>
            <a:r>
              <a:rPr lang="zh-CN" altLang="en-US" sz="2000" dirty="0" smtClean="0">
                <a:latin typeface="微软雅黑" pitchFamily="34" charset="-122"/>
                <a:ea typeface="微软雅黑" pitchFamily="34" charset="-122"/>
              </a:rPr>
              <a:t>用户遍及</a:t>
            </a:r>
            <a:r>
              <a:rPr lang="en-US" altLang="zh-CN" sz="2000" dirty="0" smtClean="0">
                <a:solidFill>
                  <a:srgbClr val="FF0000"/>
                </a:solidFill>
                <a:latin typeface="微软雅黑" pitchFamily="34" charset="-122"/>
                <a:ea typeface="微软雅黑" pitchFamily="34" charset="-122"/>
              </a:rPr>
              <a:t>80</a:t>
            </a:r>
            <a:r>
              <a:rPr lang="zh-CN" altLang="en-US" sz="2000" dirty="0" smtClean="0">
                <a:solidFill>
                  <a:srgbClr val="FF0000"/>
                </a:solidFill>
                <a:latin typeface="微软雅黑" pitchFamily="34" charset="-122"/>
                <a:ea typeface="微软雅黑" pitchFamily="34" charset="-122"/>
              </a:rPr>
              <a:t>个</a:t>
            </a:r>
            <a:r>
              <a:rPr lang="zh-CN" altLang="en-US" sz="2000" dirty="0" smtClean="0">
                <a:latin typeface="微软雅黑" pitchFamily="34" charset="-122"/>
                <a:ea typeface="微软雅黑" pitchFamily="34" charset="-122"/>
              </a:rPr>
              <a:t>国家和地区；</a:t>
            </a:r>
          </a:p>
          <a:p>
            <a:pPr lvl="2" eaLnBrk="1" hangingPunct="1">
              <a:buClr>
                <a:srgbClr val="FF0000"/>
              </a:buClr>
              <a:buFont typeface="Wingdings" pitchFamily="2" charset="2"/>
              <a:buChar char="p"/>
            </a:pPr>
            <a:r>
              <a:rPr lang="zh-CN" altLang="en-US" sz="2000" dirty="0" smtClean="0">
                <a:latin typeface="微软雅黑" pitchFamily="34" charset="-122"/>
                <a:ea typeface="微软雅黑" pitchFamily="34" charset="-122"/>
              </a:rPr>
              <a:t>单月下载</a:t>
            </a:r>
            <a:r>
              <a:rPr lang="en-US" altLang="zh-CN" sz="2000" dirty="0" smtClean="0">
                <a:solidFill>
                  <a:srgbClr val="FF0000"/>
                </a:solidFill>
                <a:latin typeface="微软雅黑" pitchFamily="34" charset="-122"/>
                <a:ea typeface="微软雅黑" pitchFamily="34" charset="-122"/>
              </a:rPr>
              <a:t>3951GB</a:t>
            </a:r>
            <a:r>
              <a:rPr lang="zh-CN" altLang="en-US" sz="2000" dirty="0" smtClean="0">
                <a:latin typeface="微软雅黑" pitchFamily="34" charset="-122"/>
                <a:ea typeface="微软雅黑" pitchFamily="34" charset="-122"/>
              </a:rPr>
              <a:t>，相当于每天</a:t>
            </a:r>
            <a:r>
              <a:rPr lang="en-US" altLang="zh-CN" sz="2000" dirty="0" smtClean="0">
                <a:solidFill>
                  <a:srgbClr val="FF0000"/>
                </a:solidFill>
                <a:latin typeface="微软雅黑" pitchFamily="34" charset="-122"/>
                <a:ea typeface="微软雅黑" pitchFamily="34" charset="-122"/>
              </a:rPr>
              <a:t>3000</a:t>
            </a:r>
            <a:r>
              <a:rPr lang="zh-CN" altLang="en-US" sz="2000" dirty="0" smtClean="0">
                <a:solidFill>
                  <a:srgbClr val="FF0000"/>
                </a:solidFill>
                <a:latin typeface="微软雅黑" pitchFamily="34" charset="-122"/>
                <a:ea typeface="微软雅黑" pitchFamily="34" charset="-122"/>
              </a:rPr>
              <a:t>多册</a:t>
            </a:r>
            <a:r>
              <a:rPr lang="zh-CN" altLang="en-US" sz="2000" dirty="0" smtClean="0">
                <a:latin typeface="微软雅黑" pitchFamily="34" charset="-122"/>
                <a:ea typeface="微软雅黑" pitchFamily="34" charset="-122"/>
              </a:rPr>
              <a:t>文献资源。</a:t>
            </a:r>
          </a:p>
        </p:txBody>
      </p:sp>
      <p:pic>
        <p:nvPicPr>
          <p:cNvPr id="14" name="Picture 4" descr="世界地图"/>
          <p:cNvPicPr>
            <a:picLocks noChangeAspect="1" noChangeArrowheads="1"/>
          </p:cNvPicPr>
          <p:nvPr/>
        </p:nvPicPr>
        <p:blipFill>
          <a:blip r:embed="rId2" cstate="print"/>
          <a:srcRect/>
          <a:stretch>
            <a:fillRect/>
          </a:stretch>
        </p:blipFill>
        <p:spPr bwMode="auto">
          <a:xfrm>
            <a:off x="4584728" y="3286124"/>
            <a:ext cx="3916362"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6" descr="icudl-2"/>
          <p:cNvPicPr>
            <a:picLocks noChangeAspect="1" noChangeArrowheads="1"/>
          </p:cNvPicPr>
          <p:nvPr/>
        </p:nvPicPr>
        <p:blipFill>
          <a:blip r:embed="rId3" cstate="print"/>
          <a:srcRect/>
          <a:stretch>
            <a:fillRect/>
          </a:stretch>
        </p:blipFill>
        <p:spPr bwMode="auto">
          <a:xfrm>
            <a:off x="655665" y="3286124"/>
            <a:ext cx="3786188" cy="27543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500"/>
                                        <p:tgtEl>
                                          <p:spTgt spid="1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0-#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bwMode="auto">
          <a:xfrm>
            <a:off x="785786" y="1571612"/>
            <a:ext cx="7572428" cy="228601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6" name="内容占位符 2"/>
          <p:cNvSpPr>
            <a:spLocks noGrp="1"/>
          </p:cNvSpPr>
          <p:nvPr>
            <p:ph idx="4294967295"/>
          </p:nvPr>
        </p:nvSpPr>
        <p:spPr>
          <a:xfrm>
            <a:off x="446088" y="1071547"/>
            <a:ext cx="8229600" cy="3000396"/>
          </a:xfrm>
        </p:spPr>
        <p:txBody>
          <a:bodyPr/>
          <a:lstStyle/>
          <a:p>
            <a:pPr>
              <a:buClr>
                <a:srgbClr val="FF0000"/>
              </a:buClr>
              <a:buFont typeface="Wingdings" pitchFamily="2" charset="2"/>
              <a:buChar char="p"/>
            </a:pPr>
            <a:r>
              <a:rPr lang="zh-CN" altLang="en-US" sz="2800" dirty="0" smtClean="0">
                <a:latin typeface="微软雅黑" pitchFamily="34" charset="-122"/>
                <a:ea typeface="微软雅黑" pitchFamily="34" charset="-122"/>
              </a:rPr>
              <a:t> 国际合作与交流</a:t>
            </a:r>
            <a:endParaRPr lang="en-US" altLang="zh-CN" sz="2800" dirty="0" smtClean="0">
              <a:latin typeface="微软雅黑" pitchFamily="34" charset="-122"/>
              <a:ea typeface="微软雅黑" pitchFamily="34" charset="-122"/>
            </a:endParaRPr>
          </a:p>
          <a:p>
            <a:pPr lvl="1">
              <a:buClr>
                <a:srgbClr val="FF0000"/>
              </a:buClr>
              <a:buFont typeface="Wingdings" pitchFamily="2" charset="2"/>
              <a:buChar char="n"/>
            </a:pPr>
            <a:r>
              <a:rPr lang="en-US" altLang="zh-CN" sz="1800" dirty="0" smtClean="0">
                <a:latin typeface="Times New Roman" pitchFamily="18" charset="0"/>
                <a:cs typeface="Times New Roman" pitchFamily="18" charset="0"/>
              </a:rPr>
              <a:t>ICUDL </a:t>
            </a:r>
            <a:r>
              <a:rPr kumimoji="1" lang="en-US" altLang="zh-CN" sz="1800" dirty="0" smtClean="0">
                <a:latin typeface="Times New Roman" pitchFamily="18" charset="0"/>
                <a:cs typeface="Times New Roman" pitchFamily="18" charset="0"/>
              </a:rPr>
              <a:t>2005 </a:t>
            </a:r>
            <a:r>
              <a:rPr kumimoji="1" lang="en-US" altLang="zh-CN" sz="1800" dirty="0" smtClean="0">
                <a:latin typeface="微软雅黑" pitchFamily="34" charset="-122"/>
                <a:ea typeface="微软雅黑" pitchFamily="34" charset="-122"/>
                <a:cs typeface="Times New Roman" pitchFamily="18" charset="0"/>
              </a:rPr>
              <a:t>—</a:t>
            </a:r>
            <a:r>
              <a:rPr kumimoji="1" lang="zh-CN" altLang="en-US" sz="1800" dirty="0" smtClean="0">
                <a:latin typeface="微软雅黑" pitchFamily="34" charset="-122"/>
                <a:ea typeface="微软雅黑" pitchFamily="34" charset="-122"/>
              </a:rPr>
              <a:t>首届全球数字图书馆学术研讨会</a:t>
            </a:r>
            <a:r>
              <a:rPr kumimoji="1" lang="en-US" altLang="zh-CN" sz="1800" dirty="0" smtClean="0">
                <a:latin typeface="微软雅黑" pitchFamily="34" charset="-122"/>
                <a:ea typeface="微软雅黑" pitchFamily="34" charset="-122"/>
              </a:rPr>
              <a:t>, </a:t>
            </a:r>
            <a:r>
              <a:rPr kumimoji="1" lang="zh-CN" altLang="en-US" sz="1800" dirty="0" smtClean="0">
                <a:latin typeface="微软雅黑" pitchFamily="34" charset="-122"/>
                <a:ea typeface="微软雅黑" pitchFamily="34" charset="-122"/>
              </a:rPr>
              <a:t>由中国教育部、美国</a:t>
            </a:r>
            <a:r>
              <a:rPr kumimoji="1" lang="en-US" altLang="zh-CN" sz="1800" dirty="0" smtClean="0">
                <a:latin typeface="Times New Roman" pitchFamily="18" charset="0"/>
                <a:cs typeface="Times New Roman" pitchFamily="18" charset="0"/>
              </a:rPr>
              <a:t>NSF</a:t>
            </a:r>
            <a:r>
              <a:rPr kumimoji="1" lang="zh-CN" altLang="en-US" sz="1800" dirty="0" smtClean="0">
                <a:latin typeface="微软雅黑" pitchFamily="34" charset="-122"/>
                <a:ea typeface="微软雅黑" pitchFamily="34" charset="-122"/>
              </a:rPr>
              <a:t>、印度科学院联合主办，浙江大学承办</a:t>
            </a:r>
            <a:r>
              <a:rPr kumimoji="1" lang="en-US" altLang="zh-CN" sz="1800" dirty="0" smtClean="0">
                <a:latin typeface="微软雅黑" pitchFamily="34" charset="-122"/>
                <a:ea typeface="微软雅黑" pitchFamily="34" charset="-122"/>
              </a:rPr>
              <a:t>.</a:t>
            </a:r>
          </a:p>
          <a:p>
            <a:pPr lvl="1">
              <a:buClr>
                <a:srgbClr val="FF0000"/>
              </a:buClr>
              <a:buFont typeface="Wingdings" pitchFamily="2" charset="2"/>
              <a:buChar char="n"/>
            </a:pPr>
            <a:r>
              <a:rPr lang="en-US" altLang="zh-CN" sz="1800" dirty="0" smtClean="0">
                <a:latin typeface="Times New Roman" pitchFamily="18" charset="0"/>
                <a:cs typeface="Times New Roman" pitchFamily="18" charset="0"/>
              </a:rPr>
              <a:t>ICUDL 2006, Bibliotheca Alexandrina, Alexandria, Egypt   </a:t>
            </a:r>
          </a:p>
          <a:p>
            <a:pPr lvl="1">
              <a:buClr>
                <a:srgbClr val="FF0000"/>
              </a:buClr>
              <a:buFont typeface="Wingdings" pitchFamily="2" charset="2"/>
              <a:buChar char="n"/>
            </a:pPr>
            <a:r>
              <a:rPr lang="en-US" altLang="zh-CN" sz="1800" dirty="0" smtClean="0">
                <a:latin typeface="Times New Roman" pitchFamily="18" charset="0"/>
                <a:cs typeface="Times New Roman" pitchFamily="18" charset="0"/>
              </a:rPr>
              <a:t>ICUDL 2007, Carnegie Mellon University, Pittsburgh, USA</a:t>
            </a:r>
          </a:p>
          <a:p>
            <a:pPr lvl="1">
              <a:buClr>
                <a:srgbClr val="FF0000"/>
              </a:buClr>
              <a:buFont typeface="Wingdings" pitchFamily="2" charset="2"/>
              <a:buChar char="n"/>
            </a:pPr>
            <a:r>
              <a:rPr lang="en-US" altLang="zh-CN" sz="1800" dirty="0" smtClean="0">
                <a:latin typeface="Times New Roman" pitchFamily="18" charset="0"/>
                <a:cs typeface="Times New Roman" pitchFamily="18" charset="0"/>
              </a:rPr>
              <a:t>ICUDL 2008, IIT, Allahabad, India</a:t>
            </a:r>
          </a:p>
          <a:p>
            <a:pPr lvl="1">
              <a:buClr>
                <a:srgbClr val="FF0000"/>
              </a:buClr>
              <a:buFont typeface="Wingdings" pitchFamily="2" charset="2"/>
              <a:buChar char="n"/>
            </a:pPr>
            <a:r>
              <a:rPr lang="en-US" altLang="zh-CN" sz="1800" dirty="0" smtClean="0">
                <a:latin typeface="Times New Roman" pitchFamily="18" charset="0"/>
                <a:cs typeface="Times New Roman" pitchFamily="18" charset="0"/>
              </a:rPr>
              <a:t>ICUDL 2009, Carnegie Mellon University, Pittsburgh, USA</a:t>
            </a:r>
          </a:p>
          <a:p>
            <a:pPr lvl="1">
              <a:buClr>
                <a:srgbClr val="FF0000"/>
              </a:buClr>
              <a:buFont typeface="Wingdings" pitchFamily="2" charset="2"/>
              <a:buChar char="n"/>
            </a:pPr>
            <a:r>
              <a:rPr lang="en-US" altLang="zh-CN" sz="1800" dirty="0" smtClean="0">
                <a:latin typeface="Times New Roman" pitchFamily="18" charset="0"/>
                <a:cs typeface="Times New Roman" pitchFamily="18" charset="0"/>
              </a:rPr>
              <a:t>ICUDL 2010, </a:t>
            </a:r>
            <a:r>
              <a:rPr lang="zh-CN" altLang="en-US" sz="1800" dirty="0" smtClean="0">
                <a:latin typeface="微软雅黑" pitchFamily="34" charset="-122"/>
                <a:ea typeface="微软雅黑" pitchFamily="34" charset="-122"/>
              </a:rPr>
              <a:t>浙江大学</a:t>
            </a:r>
          </a:p>
          <a:p>
            <a:pPr>
              <a:buClr>
                <a:srgbClr val="FF0000"/>
              </a:buClr>
              <a:buFont typeface="Wingdings" pitchFamily="2" charset="2"/>
              <a:buChar char="p"/>
            </a:pPr>
            <a:endParaRPr lang="zh-CN" altLang="en-US" dirty="0" smtClean="0">
              <a:latin typeface="微软雅黑" pitchFamily="34" charset="-122"/>
              <a:ea typeface="微软雅黑" pitchFamily="34" charset="-122"/>
            </a:endParaRPr>
          </a:p>
        </p:txBody>
      </p:sp>
      <p:pic>
        <p:nvPicPr>
          <p:cNvPr id="7" name="Picture 8"/>
          <p:cNvPicPr>
            <a:picLocks noChangeAspect="1" noChangeArrowheads="1"/>
          </p:cNvPicPr>
          <p:nvPr/>
        </p:nvPicPr>
        <p:blipFill>
          <a:blip r:embed="rId2" cstate="print"/>
          <a:srcRect/>
          <a:stretch>
            <a:fillRect/>
          </a:stretch>
        </p:blipFill>
        <p:spPr bwMode="auto">
          <a:xfrm>
            <a:off x="2071705" y="4071942"/>
            <a:ext cx="5072063" cy="25003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bwMode="auto">
          <a:xfrm>
            <a:off x="142844" y="1231864"/>
            <a:ext cx="4429156" cy="1643074"/>
          </a:xfrm>
          <a:prstGeom prst="roundRect">
            <a:avLst>
              <a:gd name="adj" fmla="val 6196"/>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9" name="Text Box 10"/>
          <p:cNvSpPr txBox="1">
            <a:spLocks noChangeArrowheads="1"/>
          </p:cNvSpPr>
          <p:nvPr/>
        </p:nvSpPr>
        <p:spPr bwMode="auto">
          <a:xfrm>
            <a:off x="285751" y="1408623"/>
            <a:ext cx="4286249" cy="1323439"/>
          </a:xfrm>
          <a:prstGeom prst="rect">
            <a:avLst/>
          </a:prstGeom>
          <a:noFill/>
          <a:ln w="9525">
            <a:noFill/>
            <a:miter lim="800000"/>
            <a:headEnd/>
            <a:tailEnd/>
          </a:ln>
        </p:spPr>
        <p:txBody>
          <a:bodyPr wrap="square">
            <a:spAutoFit/>
          </a:bodyPr>
          <a:lstStyle/>
          <a:p>
            <a:pPr indent="457200">
              <a:spcBef>
                <a:spcPct val="50000"/>
              </a:spcBef>
            </a:pPr>
            <a:r>
              <a:rPr lang="zh-CN" altLang="en-US" sz="2000" b="0" dirty="0">
                <a:solidFill>
                  <a:srgbClr val="000000"/>
                </a:solidFill>
                <a:latin typeface="微软雅黑" pitchFamily="34" charset="-122"/>
                <a:ea typeface="微软雅黑" pitchFamily="34" charset="-122"/>
              </a:rPr>
              <a:t>继美国、印度之后，澳大利亚、埃及以及东南亚周边国家和地区纷纷表达了合作、共建的愿望，并前来交流洽谈。</a:t>
            </a:r>
          </a:p>
        </p:txBody>
      </p:sp>
      <p:pic>
        <p:nvPicPr>
          <p:cNvPr id="10" name="Picture 12" descr="John"/>
          <p:cNvPicPr>
            <a:picLocks noChangeAspect="1" noChangeArrowheads="1"/>
          </p:cNvPicPr>
          <p:nvPr/>
        </p:nvPicPr>
        <p:blipFill>
          <a:blip r:embed="rId2" cstate="print"/>
          <a:srcRect/>
          <a:stretch>
            <a:fillRect/>
          </a:stretch>
        </p:blipFill>
        <p:spPr bwMode="auto">
          <a:xfrm>
            <a:off x="4929190" y="1369996"/>
            <a:ext cx="3817938" cy="27193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7" descr="公主"/>
          <p:cNvPicPr>
            <a:picLocks noChangeAspect="1" noChangeArrowheads="1"/>
          </p:cNvPicPr>
          <p:nvPr/>
        </p:nvPicPr>
        <p:blipFill>
          <a:blip r:embed="rId3" cstate="print"/>
          <a:srcRect/>
          <a:stretch>
            <a:fillRect/>
          </a:stretch>
        </p:blipFill>
        <p:spPr bwMode="auto">
          <a:xfrm>
            <a:off x="214282" y="3214686"/>
            <a:ext cx="4319588" cy="2946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9" descr="题词"/>
          <p:cNvPicPr>
            <a:picLocks noChangeAspect="1" noChangeArrowheads="1"/>
          </p:cNvPicPr>
          <p:nvPr/>
        </p:nvPicPr>
        <p:blipFill>
          <a:blip r:embed="rId4" cstate="print"/>
          <a:srcRect/>
          <a:stretch>
            <a:fillRect/>
          </a:stretch>
        </p:blipFill>
        <p:spPr bwMode="auto">
          <a:xfrm>
            <a:off x="4857752" y="4444330"/>
            <a:ext cx="4071966" cy="1424664"/>
          </a:xfrm>
          <a:prstGeom prst="rect">
            <a:avLst/>
          </a:prstGeom>
          <a:noFill/>
          <a:ln w="9525">
            <a:noFill/>
            <a:miter lim="800000"/>
            <a:headEnd/>
            <a:tailEnd/>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8" name="内容占位符 2"/>
          <p:cNvSpPr>
            <a:spLocks noGrp="1"/>
          </p:cNvSpPr>
          <p:nvPr>
            <p:ph idx="1"/>
          </p:nvPr>
        </p:nvSpPr>
        <p:spPr>
          <a:xfrm>
            <a:off x="446088" y="1071546"/>
            <a:ext cx="8229600" cy="588950"/>
          </a:xfrm>
        </p:spPr>
        <p:txBody>
          <a:bodyPr/>
          <a:lstStyle/>
          <a:p>
            <a:r>
              <a:rPr lang="zh-CN" altLang="en-US" sz="2800" dirty="0" smtClean="0"/>
              <a:t> 领导视察 高度重视</a:t>
            </a:r>
          </a:p>
        </p:txBody>
      </p:sp>
      <p:pic>
        <p:nvPicPr>
          <p:cNvPr id="14" name="Picture 4" descr="照片 021"/>
          <p:cNvPicPr>
            <a:picLocks noChangeAspect="1" noChangeArrowheads="1"/>
          </p:cNvPicPr>
          <p:nvPr/>
        </p:nvPicPr>
        <p:blipFill>
          <a:blip r:embed="rId2" cstate="print"/>
          <a:srcRect/>
          <a:stretch>
            <a:fillRect/>
          </a:stretch>
        </p:blipFill>
        <p:spPr bwMode="auto">
          <a:xfrm>
            <a:off x="1285852" y="1714488"/>
            <a:ext cx="6804025" cy="48847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8" name="内容占位符 2"/>
          <p:cNvSpPr>
            <a:spLocks noGrp="1"/>
          </p:cNvSpPr>
          <p:nvPr>
            <p:ph idx="1"/>
          </p:nvPr>
        </p:nvSpPr>
        <p:spPr>
          <a:xfrm>
            <a:off x="446088" y="1125538"/>
            <a:ext cx="8229600" cy="588950"/>
          </a:xfrm>
        </p:spPr>
        <p:txBody>
          <a:bodyPr/>
          <a:lstStyle/>
          <a:p>
            <a:r>
              <a:rPr lang="zh-CN" altLang="en-US" sz="2800" dirty="0" smtClean="0"/>
              <a:t> 领导视察 高度重视</a:t>
            </a:r>
          </a:p>
        </p:txBody>
      </p:sp>
      <p:pic>
        <p:nvPicPr>
          <p:cNvPr id="5" name="Picture 8" descr="图片3"/>
          <p:cNvPicPr>
            <a:picLocks noChangeAspect="1" noChangeArrowheads="1"/>
          </p:cNvPicPr>
          <p:nvPr/>
        </p:nvPicPr>
        <p:blipFill>
          <a:blip r:embed="rId2" cstate="print"/>
          <a:srcRect/>
          <a:stretch>
            <a:fillRect/>
          </a:stretch>
        </p:blipFill>
        <p:spPr bwMode="auto">
          <a:xfrm>
            <a:off x="357158" y="2000240"/>
            <a:ext cx="3411263" cy="41052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2" descr="image001"/>
          <p:cNvPicPr>
            <a:picLocks noChangeAspect="1" noChangeArrowheads="1"/>
          </p:cNvPicPr>
          <p:nvPr/>
        </p:nvPicPr>
        <p:blipFill>
          <a:blip r:embed="rId3" cstate="print"/>
          <a:srcRect/>
          <a:stretch>
            <a:fillRect/>
          </a:stretch>
        </p:blipFill>
        <p:spPr bwMode="auto">
          <a:xfrm>
            <a:off x="4143372" y="2285992"/>
            <a:ext cx="4722360" cy="354252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8" name="内容占位符 2"/>
          <p:cNvSpPr>
            <a:spLocks noGrp="1"/>
          </p:cNvSpPr>
          <p:nvPr>
            <p:ph idx="1"/>
          </p:nvPr>
        </p:nvSpPr>
        <p:spPr>
          <a:xfrm>
            <a:off x="446088" y="1000108"/>
            <a:ext cx="8229600" cy="588950"/>
          </a:xfrm>
        </p:spPr>
        <p:txBody>
          <a:bodyPr/>
          <a:lstStyle/>
          <a:p>
            <a:r>
              <a:rPr lang="zh-CN" altLang="en-US" sz="2800" dirty="0" smtClean="0"/>
              <a:t> 领导视察 高度重视</a:t>
            </a:r>
          </a:p>
        </p:txBody>
      </p:sp>
      <p:pic>
        <p:nvPicPr>
          <p:cNvPr id="7" name="Picture 9" descr="图片4"/>
          <p:cNvPicPr>
            <a:picLocks noChangeAspect="1" noChangeArrowheads="1"/>
          </p:cNvPicPr>
          <p:nvPr/>
        </p:nvPicPr>
        <p:blipFill>
          <a:blip r:embed="rId2" cstate="print"/>
          <a:srcRect/>
          <a:stretch>
            <a:fillRect/>
          </a:stretch>
        </p:blipFill>
        <p:spPr bwMode="auto">
          <a:xfrm>
            <a:off x="747144" y="4286256"/>
            <a:ext cx="3610541" cy="2254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2" descr="MaKai"/>
          <p:cNvPicPr>
            <a:picLocks noChangeAspect="1" noChangeArrowheads="1"/>
          </p:cNvPicPr>
          <p:nvPr/>
        </p:nvPicPr>
        <p:blipFill>
          <a:blip r:embed="rId3" cstate="print"/>
          <a:srcRect/>
          <a:stretch>
            <a:fillRect/>
          </a:stretch>
        </p:blipFill>
        <p:spPr bwMode="auto">
          <a:xfrm>
            <a:off x="857221" y="1714488"/>
            <a:ext cx="3500464" cy="2311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3" descr="xkd03"/>
          <p:cNvPicPr>
            <a:picLocks noChangeAspect="1" noChangeArrowheads="1"/>
          </p:cNvPicPr>
          <p:nvPr/>
        </p:nvPicPr>
        <p:blipFill>
          <a:blip r:embed="rId4" cstate="print"/>
          <a:srcRect/>
          <a:stretch>
            <a:fillRect/>
          </a:stretch>
        </p:blipFill>
        <p:spPr bwMode="auto">
          <a:xfrm>
            <a:off x="4786313" y="1714488"/>
            <a:ext cx="3500463" cy="2310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Z:\Photo\PhotoCADAL\来访照片\0612张尧学\IMG_0488.JPG"/>
          <p:cNvPicPr>
            <a:picLocks noChangeAspect="1" noChangeArrowheads="1"/>
          </p:cNvPicPr>
          <p:nvPr/>
        </p:nvPicPr>
        <p:blipFill>
          <a:blip r:embed="rId5" cstate="print"/>
          <a:srcRect/>
          <a:stretch>
            <a:fillRect/>
          </a:stretch>
        </p:blipFill>
        <p:spPr bwMode="auto">
          <a:xfrm>
            <a:off x="4786313" y="4286256"/>
            <a:ext cx="3462945" cy="228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10" name="内容占位符 2"/>
          <p:cNvSpPr>
            <a:spLocks noGrp="1"/>
          </p:cNvSpPr>
          <p:nvPr>
            <p:ph idx="1"/>
          </p:nvPr>
        </p:nvSpPr>
        <p:spPr>
          <a:xfrm>
            <a:off x="446088" y="1196975"/>
            <a:ext cx="8229600" cy="874703"/>
          </a:xfrm>
        </p:spPr>
        <p:txBody>
          <a:bodyPr/>
          <a:lstStyle/>
          <a:p>
            <a:pPr>
              <a:lnSpc>
                <a:spcPct val="150000"/>
              </a:lnSpc>
            </a:pPr>
            <a:r>
              <a:rPr lang="zh-CN" altLang="en-US" sz="2800" dirty="0" smtClean="0"/>
              <a:t>读者反馈踊跃</a:t>
            </a:r>
            <a:endParaRPr lang="en-US" altLang="zh-CN" sz="2800" dirty="0" smtClean="0"/>
          </a:p>
        </p:txBody>
      </p:sp>
      <p:pic>
        <p:nvPicPr>
          <p:cNvPr id="2051" name="Picture 3" descr="E:\Resources\Design\Icon\Outlook\MIcrosoft-Outlook-Icon-Akkasone.png"/>
          <p:cNvPicPr>
            <a:picLocks noChangeAspect="1" noChangeArrowheads="1"/>
          </p:cNvPicPr>
          <p:nvPr/>
        </p:nvPicPr>
        <p:blipFill>
          <a:blip r:embed="rId2" cstate="print"/>
          <a:srcRect/>
          <a:stretch>
            <a:fillRect/>
          </a:stretch>
        </p:blipFill>
        <p:spPr bwMode="auto">
          <a:xfrm>
            <a:off x="1714480" y="2643182"/>
            <a:ext cx="1071570" cy="1071570"/>
          </a:xfrm>
          <a:prstGeom prst="rect">
            <a:avLst/>
          </a:prstGeom>
          <a:noFill/>
        </p:spPr>
      </p:pic>
      <p:pic>
        <p:nvPicPr>
          <p:cNvPr id="2052" name="Picture 4" descr="E:\Resources\Design\Icon\openPhone_Pack\PNG\Phone.png"/>
          <p:cNvPicPr>
            <a:picLocks noChangeAspect="1" noChangeArrowheads="1"/>
          </p:cNvPicPr>
          <p:nvPr/>
        </p:nvPicPr>
        <p:blipFill>
          <a:blip r:embed="rId3" cstate="print"/>
          <a:srcRect/>
          <a:stretch>
            <a:fillRect/>
          </a:stretch>
        </p:blipFill>
        <p:spPr bwMode="auto">
          <a:xfrm>
            <a:off x="1714480" y="4143380"/>
            <a:ext cx="1071570" cy="1071570"/>
          </a:xfrm>
          <a:prstGeom prst="rect">
            <a:avLst/>
          </a:prstGeom>
          <a:noFill/>
        </p:spPr>
      </p:pic>
      <p:sp>
        <p:nvSpPr>
          <p:cNvPr id="11" name="圆角矩形 10"/>
          <p:cNvSpPr/>
          <p:nvPr/>
        </p:nvSpPr>
        <p:spPr bwMode="auto">
          <a:xfrm>
            <a:off x="3500430" y="2071678"/>
            <a:ext cx="1857388" cy="3500462"/>
          </a:xfrm>
          <a:prstGeom prst="roundRect">
            <a:avLst>
              <a:gd name="adj" fmla="val 4582"/>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12" name="圆角矩形 11"/>
          <p:cNvSpPr/>
          <p:nvPr/>
        </p:nvSpPr>
        <p:spPr bwMode="auto">
          <a:xfrm>
            <a:off x="6072198" y="2071678"/>
            <a:ext cx="1857388" cy="3500462"/>
          </a:xfrm>
          <a:prstGeom prst="roundRect">
            <a:avLst>
              <a:gd name="adj" fmla="val 4582"/>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13" name="TextBox 12"/>
          <p:cNvSpPr txBox="1"/>
          <p:nvPr/>
        </p:nvSpPr>
        <p:spPr>
          <a:xfrm>
            <a:off x="3893339" y="2214554"/>
            <a:ext cx="1071570" cy="369332"/>
          </a:xfrm>
          <a:prstGeom prst="rect">
            <a:avLst/>
          </a:prstGeom>
          <a:noFill/>
        </p:spPr>
        <p:txBody>
          <a:bodyPr wrap="square" rtlCol="0" anchor="ctr" anchorCtr="0">
            <a:spAutoFit/>
          </a:bodyPr>
          <a:lstStyle/>
          <a:p>
            <a:pPr algn="ctr"/>
            <a:r>
              <a:rPr lang="en-US" altLang="zh-CN" dirty="0" smtClean="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2008</a:t>
            </a:r>
            <a:r>
              <a:rPr lang="zh-CN" altLang="en-US" dirty="0" smtClean="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年</a:t>
            </a:r>
            <a:endParaRPr lang="zh-CN" altLang="en-US" dirty="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endParaRPr>
          </a:p>
        </p:txBody>
      </p:sp>
      <p:sp>
        <p:nvSpPr>
          <p:cNvPr id="14" name="TextBox 13"/>
          <p:cNvSpPr txBox="1"/>
          <p:nvPr/>
        </p:nvSpPr>
        <p:spPr>
          <a:xfrm>
            <a:off x="6465107" y="2214554"/>
            <a:ext cx="1071570" cy="369332"/>
          </a:xfrm>
          <a:prstGeom prst="rect">
            <a:avLst/>
          </a:prstGeom>
          <a:noFill/>
        </p:spPr>
        <p:txBody>
          <a:bodyPr wrap="square" rtlCol="0" anchor="ctr" anchorCtr="0">
            <a:spAutoFit/>
          </a:bodyPr>
          <a:lstStyle/>
          <a:p>
            <a:pPr algn="ctr"/>
            <a:r>
              <a:rPr lang="en-US" altLang="zh-CN" dirty="0" smtClean="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2009</a:t>
            </a:r>
            <a:r>
              <a:rPr lang="zh-CN" altLang="en-US" dirty="0" smtClean="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年</a:t>
            </a:r>
            <a:endParaRPr lang="zh-CN" altLang="en-US" dirty="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endParaRPr>
          </a:p>
        </p:txBody>
      </p:sp>
      <p:sp>
        <p:nvSpPr>
          <p:cNvPr id="15" name="圆角矩形 14"/>
          <p:cNvSpPr/>
          <p:nvPr/>
        </p:nvSpPr>
        <p:spPr bwMode="auto">
          <a:xfrm>
            <a:off x="3750463" y="2714620"/>
            <a:ext cx="1357322" cy="92869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1300 </a:t>
            </a:r>
            <a:r>
              <a:rPr lang="zh-CN" altLang="en-US" sz="1400" b="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多</a:t>
            </a:r>
            <a:endParaRPr kumimoji="0" lang="zh-CN" altLang="en-US"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16" name="圆角矩形 15"/>
          <p:cNvSpPr/>
          <p:nvPr/>
        </p:nvSpPr>
        <p:spPr bwMode="auto">
          <a:xfrm>
            <a:off x="3750463" y="4214818"/>
            <a:ext cx="1357322" cy="92869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1200 </a:t>
            </a:r>
            <a:r>
              <a:rPr lang="zh-CN" altLang="en-US" sz="1400" b="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多</a:t>
            </a:r>
            <a:endParaRPr kumimoji="0" lang="zh-CN" altLang="en-US"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17" name="圆角矩形 16"/>
          <p:cNvSpPr/>
          <p:nvPr/>
        </p:nvSpPr>
        <p:spPr bwMode="auto">
          <a:xfrm>
            <a:off x="6322231" y="2714620"/>
            <a:ext cx="1357322" cy="92869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2700 </a:t>
            </a:r>
            <a:r>
              <a:rPr lang="zh-CN" altLang="en-US" sz="1400" b="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多</a:t>
            </a:r>
            <a:endParaRPr kumimoji="0" lang="zh-CN" altLang="en-US"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18" name="圆角矩形 17"/>
          <p:cNvSpPr/>
          <p:nvPr/>
        </p:nvSpPr>
        <p:spPr bwMode="auto">
          <a:xfrm>
            <a:off x="6322231" y="4214818"/>
            <a:ext cx="1357322" cy="92869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1800 </a:t>
            </a:r>
            <a:r>
              <a:rPr lang="zh-CN" altLang="en-US" sz="1400" b="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多</a:t>
            </a:r>
            <a:endParaRPr kumimoji="0" lang="zh-CN" altLang="en-US"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500" fill="hold"/>
                                        <p:tgtEl>
                                          <p:spTgt spid="2051"/>
                                        </p:tgtEl>
                                        <p:attrNameLst>
                                          <p:attrName>ppt_w</p:attrName>
                                        </p:attrNameLst>
                                      </p:cBhvr>
                                      <p:tavLst>
                                        <p:tav tm="0">
                                          <p:val>
                                            <p:strVal val="4*#ppt_w"/>
                                          </p:val>
                                        </p:tav>
                                        <p:tav tm="100000">
                                          <p:val>
                                            <p:strVal val="#ppt_w"/>
                                          </p:val>
                                        </p:tav>
                                      </p:tavLst>
                                    </p:anim>
                                    <p:anim calcmode="lin" valueType="num">
                                      <p:cBhvr>
                                        <p:cTn id="13" dur="500" fill="hold"/>
                                        <p:tgtEl>
                                          <p:spTgt spid="2051"/>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3" presetClass="entr" presetSubtype="32"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strVal val="4*#ppt_w"/>
                                          </p:val>
                                        </p:tav>
                                        <p:tav tm="100000">
                                          <p:val>
                                            <p:strVal val="#ppt_w"/>
                                          </p:val>
                                        </p:tav>
                                      </p:tavLst>
                                    </p:anim>
                                    <p:anim calcmode="lin" valueType="num">
                                      <p:cBhvr>
                                        <p:cTn id="18" dur="500" fill="hold"/>
                                        <p:tgtEl>
                                          <p:spTgt spid="2052"/>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bwMode="auto">
          <a:xfrm>
            <a:off x="785786" y="4357694"/>
            <a:ext cx="7929618" cy="1643074"/>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8" name="圆角矩形 7"/>
          <p:cNvSpPr/>
          <p:nvPr/>
        </p:nvSpPr>
        <p:spPr bwMode="auto">
          <a:xfrm>
            <a:off x="785786" y="2928934"/>
            <a:ext cx="7929618" cy="1214446"/>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7" name="圆角矩形 6"/>
          <p:cNvSpPr/>
          <p:nvPr/>
        </p:nvSpPr>
        <p:spPr bwMode="auto">
          <a:xfrm>
            <a:off x="785786" y="1714488"/>
            <a:ext cx="7929618" cy="1071570"/>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6" name="Rectangle 3"/>
          <p:cNvSpPr txBox="1">
            <a:spLocks noChangeArrowheads="1"/>
          </p:cNvSpPr>
          <p:nvPr/>
        </p:nvSpPr>
        <p:spPr bwMode="auto">
          <a:xfrm>
            <a:off x="446088" y="1125538"/>
            <a:ext cx="8229600" cy="5399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
                <a:srgbClr val="FF0000"/>
              </a:buClr>
              <a:buSzTx/>
              <a:buFont typeface="Wingdings" pitchFamily="2" charset="2"/>
              <a:buChar char="p"/>
              <a:tabLst/>
              <a:defRPr/>
            </a:pPr>
            <a:r>
              <a:rPr kumimoji="0" lang="zh-CN" altLang="en-US" sz="2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cs typeface="+mn-cs"/>
              </a:rPr>
              <a:t>引起众多地区学者的关注</a:t>
            </a:r>
          </a:p>
          <a:p>
            <a:pPr marL="742950" marR="0" lvl="1" indent="-285750" algn="l"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endPar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鄙人是</a:t>
            </a:r>
            <a:r>
              <a:rPr kumimoji="0" lang="zh-CN" altLang="en-US"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俄罗斯圣彼得堡大学东方系副主任</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，孔子学院副院长罗季奥诺夫。自</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2006</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年秋天起，我一直使用</a:t>
            </a:r>
            <a:r>
              <a:rPr kumimoji="0" lang="en-US" altLang="zh-CN" sz="1600" b="0" i="0" u="none" strike="noStrike" kern="0" cap="none" spc="0" normalizeH="0" baseline="0" noProof="0" dirty="0" smtClean="0">
                <a:ln>
                  <a:noFill/>
                </a:ln>
                <a:solidFill>
                  <a:srgbClr val="000000"/>
                </a:solidFill>
                <a:effectLst/>
                <a:uLnTx/>
                <a:uFillTx/>
                <a:latin typeface="Times New Roman" pitchFamily="18" charset="0"/>
                <a:ea typeface="微软雅黑" pitchFamily="34" charset="-122"/>
                <a:cs typeface="Times New Roman" pitchFamily="18" charset="0"/>
              </a:rPr>
              <a:t>CADAL</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的资源，而且对资料库内容的丰富性和服务范围的不断完善具有极为高的评价。坦率的说，能在海外阅读中国</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20-30</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年代的期刊和书籍，是非常宝贵的。</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 </a:t>
            </a:r>
            <a:r>
              <a:rPr kumimoji="0" lang="zh-CN" altLang="en-US"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罗季奥诺夫 </a:t>
            </a:r>
            <a:r>
              <a:rPr kumimoji="0" lang="en-US" altLang="zh-CN" sz="1600" i="0" u="none" strike="noStrike" kern="0" cap="none" spc="0" normalizeH="0" baseline="0" noProof="0" dirty="0" err="1" smtClean="0">
                <a:ln>
                  <a:noFill/>
                </a:ln>
                <a:solidFill>
                  <a:srgbClr val="FF0000"/>
                </a:solidFill>
                <a:effectLst/>
                <a:uLnTx/>
                <a:uFillTx/>
                <a:latin typeface="Times New Roman" pitchFamily="18" charset="0"/>
                <a:ea typeface="微软雅黑" pitchFamily="34" charset="-122"/>
                <a:cs typeface="Times New Roman" pitchFamily="18" charset="0"/>
              </a:rPr>
              <a:t>Alexey</a:t>
            </a:r>
            <a:r>
              <a:rPr kumimoji="0" lang="en-US" altLang="zh-CN" sz="1600" i="0" u="none" strike="noStrike" kern="0" cap="none" spc="0" normalizeH="0" baseline="0" noProof="0" dirty="0" smtClean="0">
                <a:ln>
                  <a:noFill/>
                </a:ln>
                <a:solidFill>
                  <a:srgbClr val="FF0000"/>
                </a:solidFill>
                <a:effectLst/>
                <a:uLnTx/>
                <a:uFillTx/>
                <a:latin typeface="Times New Roman" pitchFamily="18" charset="0"/>
                <a:ea typeface="微软雅黑" pitchFamily="34" charset="-122"/>
                <a:cs typeface="Times New Roman" pitchFamily="18" charset="0"/>
              </a:rPr>
              <a:t> </a:t>
            </a:r>
            <a:r>
              <a:rPr kumimoji="0" lang="en-US" altLang="zh-CN" sz="1600" i="0" u="none" strike="noStrike" kern="0" cap="none" spc="0" normalizeH="0" baseline="0" noProof="0" dirty="0" err="1" smtClean="0">
                <a:ln>
                  <a:noFill/>
                </a:ln>
                <a:solidFill>
                  <a:srgbClr val="FF0000"/>
                </a:solidFill>
                <a:effectLst/>
                <a:uLnTx/>
                <a:uFillTx/>
                <a:latin typeface="Times New Roman" pitchFamily="18" charset="0"/>
                <a:ea typeface="微软雅黑" pitchFamily="34" charset="-122"/>
                <a:cs typeface="Times New Roman" pitchFamily="18" charset="0"/>
              </a:rPr>
              <a:t>Rodionov</a:t>
            </a:r>
            <a:r>
              <a:rPr kumimoji="0" lang="en-US" altLang="zh-CN" sz="1600" i="0" u="none" strike="noStrike" kern="0" cap="none" spc="0" normalizeH="0" baseline="0" noProof="0" dirty="0" smtClean="0">
                <a:ln>
                  <a:noFill/>
                </a:ln>
                <a:solidFill>
                  <a:srgbClr val="000000"/>
                </a:solidFill>
                <a:effectLst/>
                <a:uLnTx/>
                <a:uFillTx/>
                <a:latin typeface="Times New Roman" pitchFamily="18" charset="0"/>
                <a:ea typeface="微软雅黑" pitchFamily="34" charset="-122"/>
                <a:cs typeface="Times New Roman" pitchFamily="18" charset="0"/>
              </a:rPr>
              <a:t> </a:t>
            </a:r>
            <a:endParaRPr kumimoji="0" lang="zh-CN" altLang="en-US" sz="1600" i="0" u="none" strike="noStrike" kern="0" cap="none" spc="0" normalizeH="0" baseline="0" noProof="0" dirty="0" smtClean="0">
              <a:ln>
                <a:noFill/>
              </a:ln>
              <a:solidFill>
                <a:srgbClr val="000000"/>
              </a:solidFill>
              <a:effectLst/>
              <a:uLnTx/>
              <a:uFillTx/>
              <a:latin typeface="Times New Roman" pitchFamily="18" charset="0"/>
              <a:ea typeface="微软雅黑" pitchFamily="34" charset="-122"/>
              <a:cs typeface="Times New Roman" pitchFamily="18" charset="0"/>
            </a:endParaRPr>
          </a:p>
          <a:p>
            <a:pPr marL="742950" marR="0" lvl="1" indent="-285750" algn="l"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endPar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我是</a:t>
            </a:r>
            <a:r>
              <a:rPr kumimoji="0" lang="zh-CN" altLang="en-US"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美国加州大学伯克莱分校的学者</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，研究民国历史。以前我还在中国的时候用过</a:t>
            </a:r>
            <a:r>
              <a:rPr kumimoji="0" lang="en-US" altLang="zh-CN" sz="1600" b="0" i="0" u="none" strike="noStrike" kern="0" cap="none" spc="0" normalizeH="0" baseline="0" noProof="0" dirty="0" smtClean="0">
                <a:ln>
                  <a:noFill/>
                </a:ln>
                <a:solidFill>
                  <a:srgbClr val="000000"/>
                </a:solidFill>
                <a:effectLst/>
                <a:uLnTx/>
                <a:uFillTx/>
                <a:latin typeface="Times New Roman" pitchFamily="18" charset="0"/>
                <a:ea typeface="微软雅黑" pitchFamily="34" charset="-122"/>
                <a:cs typeface="Times New Roman" pitchFamily="18" charset="0"/>
              </a:rPr>
              <a:t>CADAL</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。你们收藏了很多很有价值的资料，我非常赞成你们的计划。可是现在我回国了，不能使用</a:t>
            </a:r>
            <a:r>
              <a:rPr kumimoji="0" lang="en-US" altLang="zh-CN" sz="1600" b="0" i="0" u="none" strike="noStrike" kern="0" cap="none" spc="0" normalizeH="0" baseline="0" noProof="0" dirty="0" smtClean="0">
                <a:ln>
                  <a:noFill/>
                </a:ln>
                <a:solidFill>
                  <a:srgbClr val="000000"/>
                </a:solidFill>
                <a:effectLst/>
                <a:uLnTx/>
                <a:uFillTx/>
                <a:latin typeface="Times New Roman" pitchFamily="18" charset="0"/>
                <a:ea typeface="微软雅黑" pitchFamily="34" charset="-122"/>
                <a:cs typeface="Times New Roman" pitchFamily="18" charset="0"/>
              </a:rPr>
              <a:t>CADAL</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。注册之后也不行。我的用户名和密码都是 “</a:t>
            </a:r>
            <a:r>
              <a:rPr kumimoji="0" lang="en-US" altLang="zh-CN" sz="1600" b="0" i="0" u="none" strike="noStrike" kern="0" cap="none" spc="0" normalizeH="0" baseline="0" noProof="0" dirty="0" err="1" smtClean="0">
                <a:ln>
                  <a:noFill/>
                </a:ln>
                <a:solidFill>
                  <a:srgbClr val="000000"/>
                </a:solidFill>
                <a:effectLst/>
                <a:uLnTx/>
                <a:uFillTx/>
                <a:latin typeface="Times New Roman" pitchFamily="18" charset="0"/>
                <a:ea typeface="微软雅黑" pitchFamily="34" charset="-122"/>
                <a:cs typeface="Times New Roman" pitchFamily="18" charset="0"/>
              </a:rPr>
              <a:t>brooksje</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 </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请问</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我应该怎么处理才能使用</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CADAL?</a:t>
            </a:r>
            <a:r>
              <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多谢</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  </a:t>
            </a:r>
            <a:r>
              <a:rPr kumimoji="0" lang="en-US" altLang="zh-CN" sz="1600" i="0" u="none" strike="noStrike" kern="0" cap="none" spc="0" normalizeH="0" baseline="0" noProof="0" dirty="0" smtClean="0">
                <a:ln>
                  <a:noFill/>
                </a:ln>
                <a:solidFill>
                  <a:srgbClr val="FF0000"/>
                </a:solidFill>
                <a:effectLst/>
                <a:uLnTx/>
                <a:uFillTx/>
                <a:latin typeface="Times New Roman" pitchFamily="18" charset="0"/>
                <a:ea typeface="微软雅黑" pitchFamily="34" charset="-122"/>
                <a:cs typeface="Times New Roman" pitchFamily="18" charset="0"/>
              </a:rPr>
              <a:t>Brooks Jessup</a:t>
            </a:r>
            <a:r>
              <a:rPr kumimoji="0" lang="en-US" altLang="zh-CN" sz="1600" i="0" u="none" strike="noStrike" kern="0" cap="none" spc="0" normalizeH="0" baseline="0" noProof="0" dirty="0" smtClean="0">
                <a:ln>
                  <a:noFill/>
                </a:ln>
                <a:solidFill>
                  <a:srgbClr val="000000"/>
                </a:solidFill>
                <a:effectLst/>
                <a:uLnTx/>
                <a:uFillTx/>
                <a:latin typeface="Times New Roman" pitchFamily="18" charset="0"/>
                <a:ea typeface="微软雅黑" pitchFamily="34" charset="-122"/>
                <a:cs typeface="Times New Roman" pitchFamily="18" charset="0"/>
              </a:rPr>
              <a:t> </a:t>
            </a:r>
            <a:r>
              <a:rPr kumimoji="0" lang="en-US" altLang="zh-CN" sz="1600" b="0" i="0" u="none" strike="noStrike" kern="0" cap="none" spc="0" normalizeH="0" baseline="0" noProof="0" dirty="0" smtClean="0">
                <a:ln>
                  <a:noFill/>
                </a:ln>
                <a:solidFill>
                  <a:srgbClr val="000000"/>
                </a:solidFill>
                <a:effectLst/>
                <a:uLnTx/>
                <a:uFillTx/>
                <a:latin typeface="Times New Roman" pitchFamily="18" charset="0"/>
                <a:ea typeface="微软雅黑" pitchFamily="34" charset="-122"/>
                <a:cs typeface="Times New Roman" pitchFamily="18" charset="0"/>
              </a:rPr>
              <a:t>Doctoral Candidate Department of History University of California, Berkeley</a:t>
            </a:r>
          </a:p>
          <a:p>
            <a:pPr marL="742950" marR="0" lvl="1" indent="-285750" algn="l"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endParaRPr kumimoji="0" lang="en-US" altLang="zh-TW"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r>
              <a:rPr kumimoji="0" lang="zh-TW"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我們是</a:t>
            </a:r>
            <a:r>
              <a:rPr kumimoji="0" lang="zh-TW" altLang="en-US"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臺灣</a:t>
            </a:r>
            <a:r>
              <a:rPr kumimoji="0" lang="en-US" altLang="zh-CN"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a:t>
            </a:r>
            <a:r>
              <a:rPr kumimoji="0" lang="zh-TW" altLang="en-US"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中央研究院</a:t>
            </a:r>
            <a:r>
              <a:rPr kumimoji="0" lang="en-US" altLang="zh-CN"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a:t>
            </a:r>
            <a:r>
              <a:rPr kumimoji="0" lang="zh-TW" altLang="en-US"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中國文哲研究所</a:t>
            </a:r>
            <a:r>
              <a:rPr kumimoji="0" lang="en-US" altLang="zh-CN"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a:t>
            </a:r>
            <a:r>
              <a:rPr kumimoji="0" lang="zh-TW" altLang="en-US"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經學文獻組</a:t>
            </a:r>
            <a:r>
              <a:rPr kumimoji="0" lang="zh-TW"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目前正在執行「民國以來經學研究計畫」，以研究民國以來的經學家的學術文獻思想為重心。而貴校所開發之「高等學校中英文圖書數字化國際合作計劃」資料庫，其中「古籍」、「民國圖書」、「民國期刊」，對我們研究民國時期的學術大有助益。希望能夠透過交流合作或收費入會的方式，獲得其中資料，達成兩岸學術交流的目的。藉由學術的交流使兩岸的情感更加緊密。靜侯回音。耑此  敬頌</a:t>
            </a:r>
            <a:r>
              <a:rPr kumimoji="0" lang="zh-TW"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 </a:t>
            </a:r>
            <a:r>
              <a:rPr kumimoji="0" lang="zh-TW"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文安 臺灣</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TW"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中央研究院</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TW"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中國文哲研究所</a:t>
            </a:r>
            <a:r>
              <a:rPr kumimoji="0" lang="en-US" altLang="zh-CN"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TW"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經學文獻組   </a:t>
            </a:r>
            <a:r>
              <a:rPr kumimoji="0" lang="zh-TW" altLang="en-US" sz="16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研究員  林慶彰</a:t>
            </a:r>
            <a:r>
              <a:rPr kumimoji="0" lang="zh-TW" altLang="en-US" sz="160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  </a:t>
            </a:r>
            <a:r>
              <a:rPr kumimoji="0" lang="zh-TW"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敬上</a:t>
            </a:r>
            <a:endParaRPr kumimoji="0" lang="zh-CN" altLang="en-US" sz="16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fade">
                                      <p:cBhvr>
                                        <p:cTn id="18" dur="500"/>
                                        <p:tgtEl>
                                          <p:spTgt spid="6">
                                            <p:txEl>
                                              <p:pRg st="6" end="6"/>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bwMode="auto">
          <a:xfrm>
            <a:off x="785786" y="5214950"/>
            <a:ext cx="7858180" cy="500066"/>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14" name="圆角矩形 13"/>
          <p:cNvSpPr/>
          <p:nvPr/>
        </p:nvSpPr>
        <p:spPr bwMode="auto">
          <a:xfrm>
            <a:off x="785786" y="4500570"/>
            <a:ext cx="7858180" cy="571504"/>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13" name="圆角矩形 12"/>
          <p:cNvSpPr/>
          <p:nvPr/>
        </p:nvSpPr>
        <p:spPr bwMode="auto">
          <a:xfrm>
            <a:off x="785786" y="3643314"/>
            <a:ext cx="7858180" cy="714380"/>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12" name="圆角矩形 11"/>
          <p:cNvSpPr/>
          <p:nvPr/>
        </p:nvSpPr>
        <p:spPr bwMode="auto">
          <a:xfrm>
            <a:off x="785786" y="2786058"/>
            <a:ext cx="7858180" cy="714380"/>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11" name="圆角矩形 10"/>
          <p:cNvSpPr/>
          <p:nvPr/>
        </p:nvSpPr>
        <p:spPr bwMode="auto">
          <a:xfrm>
            <a:off x="785786" y="1785926"/>
            <a:ext cx="7858180" cy="857256"/>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一期建设成效</a:t>
            </a:r>
            <a:endParaRPr lang="zh-CN" altLang="en-US" dirty="0"/>
          </a:p>
        </p:txBody>
      </p:sp>
      <p:sp>
        <p:nvSpPr>
          <p:cNvPr id="10" name="Rectangle 3"/>
          <p:cNvSpPr txBox="1">
            <a:spLocks noChangeArrowheads="1"/>
          </p:cNvSpPr>
          <p:nvPr/>
        </p:nvSpPr>
        <p:spPr bwMode="auto">
          <a:xfrm>
            <a:off x="446088" y="1196975"/>
            <a:ext cx="8055002" cy="4660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0" fontAlgn="base" latinLnBrk="0" hangingPunct="0">
              <a:lnSpc>
                <a:spcPct val="90000"/>
              </a:lnSpc>
              <a:spcBef>
                <a:spcPct val="20000"/>
              </a:spcBef>
              <a:spcAft>
                <a:spcPct val="0"/>
              </a:spcAft>
              <a:buClr>
                <a:srgbClr val="FF0000"/>
              </a:buClr>
              <a:buSzTx/>
              <a:buFont typeface="Wingdings" pitchFamily="2" charset="2"/>
              <a:buChar char="p"/>
              <a:tabLst/>
              <a:defRPr/>
            </a:pPr>
            <a:r>
              <a:rPr kumimoji="0" lang="zh-CN" altLang="en-US" sz="2400" b="0" i="0" u="none" strike="noStrike" kern="0" cap="none" spc="0" normalizeH="0" baseline="0" noProof="0" dirty="0" smtClean="0">
                <a:ln>
                  <a:noFill/>
                </a:ln>
                <a:solidFill>
                  <a:schemeClr val="tx1"/>
                </a:solidFill>
                <a:effectLst/>
                <a:uLnTx/>
                <a:uFillTx/>
                <a:latin typeface="微软雅黑" pitchFamily="34" charset="-122"/>
                <a:ea typeface="微软雅黑" pitchFamily="34" charset="-122"/>
              </a:rPr>
              <a:t>国内读者反馈意见</a:t>
            </a: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endPar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合作计划的组织者和书刊编辑者：高等学校中英文图书数字化国际合作计划是一个功德无量的伟业！感谢你们对学术研究资料的巨大贡献。我在这个网上图书馆找到了许多难以查阅的古籍和民国图书，至少不用耗费大量时间和金钱到外地查阅资料，交通和住宿费是一笔很大的开支。祝计划开展顺利！   </a:t>
            </a:r>
            <a:r>
              <a:rPr kumimoji="0" lang="zh-CN" altLang="en-US" sz="14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四川大学道教与宗教文化研究所 陈建明</a:t>
            </a: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endPar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贵计划功德无量，我的研究需要使用大量的民国期刊和图书，目前，只有上海、北京图书馆藏书较全，</a:t>
            </a:r>
            <a:r>
              <a:rPr kumimoji="0" lang="zh-CN" altLang="en-US" sz="14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“计划”真正做到了资源共享</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。通过贵网足不出户就可查阅到资料，否则就要到京沪奔波，费时费钱。十分感谢。</a:t>
            </a: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endPar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r>
              <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CADAL</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将许多</a:t>
            </a:r>
            <a:r>
              <a:rPr kumimoji="0" lang="zh-CN" altLang="en-US" sz="14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难以一见的民国以前的数学书籍</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集中在一起，使研究中国数学史的我大大受益，在家中可以看到许多想看，而限于精力和财力不能看到书籍，</a:t>
            </a:r>
            <a:r>
              <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CADAL</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为天下的读书人办了一件好事！希望和各个大学的图书馆合作，将封存于书库中的书早和广大读书人见面！</a:t>
            </a: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endPar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目前的服务项目做得不错，至少在国内居于</a:t>
            </a:r>
            <a:r>
              <a:rPr kumimoji="0" lang="zh-CN" altLang="en-US" sz="14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一流</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中的首位。若能再适当</a:t>
            </a:r>
            <a:r>
              <a:rPr kumimoji="0" lang="zh-CN" altLang="en-US" sz="14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开放一些现代图书</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那就是功德无量啦！</a:t>
            </a: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endPar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defTabSz="914400" rtl="0" eaLnBrk="0" fontAlgn="base" latinLnBrk="0" hangingPunct="0">
              <a:lnSpc>
                <a:spcPct val="90000"/>
              </a:lnSpc>
              <a:spcBef>
                <a:spcPct val="20000"/>
              </a:spcBef>
              <a:spcAft>
                <a:spcPct val="0"/>
              </a:spcAft>
              <a:buClr>
                <a:srgbClr val="FF0000"/>
              </a:buClr>
              <a:buSzTx/>
              <a:buFont typeface="Wingdings" pitchFamily="2" charset="2"/>
              <a:buChar char="n"/>
              <a:tabLst/>
              <a:defRPr/>
            </a:pP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我是南开大学的</a:t>
            </a:r>
            <a:r>
              <a:rPr kumimoji="0" lang="zh-CN" altLang="en-US" sz="14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一名博士研究生</a:t>
            </a:r>
            <a:r>
              <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研究近代经济史</a:t>
            </a:r>
            <a:r>
              <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CN" altLang="en-US" sz="140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这个文库很好</a:t>
            </a:r>
            <a:r>
              <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希望能收集更多中国近代经济方面的图书和期刊</a:t>
            </a:r>
            <a:r>
              <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因为这方面的图书资料查找很困难</a:t>
            </a:r>
            <a:r>
              <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感谢你们 </a:t>
            </a:r>
            <a:r>
              <a:rPr kumimoji="0" lang="en-US" altLang="zh-CN"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endPar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6" end="6"/>
                                            </p:txEl>
                                          </p:spTgt>
                                        </p:tgtEl>
                                        <p:attrNameLst>
                                          <p:attrName>style.visibility</p:attrName>
                                        </p:attrNameLst>
                                      </p:cBhvr>
                                      <p:to>
                                        <p:strVal val="visible"/>
                                      </p:to>
                                    </p:set>
                                    <p:animEffect transition="in" filter="fade">
                                      <p:cBhvr>
                                        <p:cTn id="18" dur="500"/>
                                        <p:tgtEl>
                                          <p:spTgt spid="10">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animEffect transition="in" filter="fade">
                                      <p:cBhvr>
                                        <p:cTn id="21" dur="500"/>
                                        <p:tgtEl>
                                          <p:spTgt spid="10">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10" end="10"/>
                                            </p:txEl>
                                          </p:spTgt>
                                        </p:tgtEl>
                                        <p:attrNameLst>
                                          <p:attrName>style.visibility</p:attrName>
                                        </p:attrNameLst>
                                      </p:cBhvr>
                                      <p:to>
                                        <p:strVal val="visible"/>
                                      </p:to>
                                    </p:set>
                                    <p:animEffect transition="in" filter="fade">
                                      <p:cBhvr>
                                        <p:cTn id="24" dur="500"/>
                                        <p:tgtEl>
                                          <p:spTgt spid="10">
                                            <p:txEl>
                                              <p:pRg st="10" end="1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9"/>
          <p:cNvSpPr/>
          <p:nvPr/>
        </p:nvSpPr>
        <p:spPr bwMode="auto">
          <a:xfrm>
            <a:off x="571472" y="3143248"/>
            <a:ext cx="8001056" cy="571504"/>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lnSpc>
                <a:spcPct val="125000"/>
              </a:lnSpc>
              <a:defRPr/>
            </a:pPr>
            <a:r>
              <a:rPr lang="en-US" altLang="zh-CN" sz="2400" dirty="0" smtClean="0">
                <a:latin typeface="Times New Roman" pitchFamily="18" charset="0"/>
                <a:ea typeface="微软雅黑" pitchFamily="34" charset="-122"/>
                <a:cs typeface="Times New Roman" pitchFamily="18" charset="0"/>
              </a:rPr>
              <a:t>Anyone, Anytime, Anywhere, Access to Any Knowledge</a:t>
            </a:r>
            <a:endParaRPr lang="zh-CN" altLang="en-US" sz="2400" dirty="0">
              <a:latin typeface="Times New Roman" pitchFamily="18" charset="0"/>
              <a:ea typeface="微软雅黑" pitchFamily="34" charset="-122"/>
              <a:cs typeface="Times New Roman" pitchFamily="18" charset="0"/>
            </a:endParaRPr>
          </a:p>
        </p:txBody>
      </p:sp>
      <p:sp>
        <p:nvSpPr>
          <p:cNvPr id="2" name="标题 1"/>
          <p:cNvSpPr>
            <a:spLocks noGrp="1"/>
          </p:cNvSpPr>
          <p:nvPr>
            <p:ph type="title"/>
          </p:nvPr>
        </p:nvSpPr>
        <p:spPr/>
        <p:txBody>
          <a:bodyPr/>
          <a:lstStyle/>
          <a:p>
            <a:r>
              <a:rPr lang="zh-CN" altLang="en-US" dirty="0" smtClean="0"/>
              <a:t>国内外数字图书馆现状</a:t>
            </a:r>
            <a:endParaRPr lang="zh-CN" altLang="en-US" dirty="0"/>
          </a:p>
        </p:txBody>
      </p:sp>
      <p:sp>
        <p:nvSpPr>
          <p:cNvPr id="4" name="圆角矩形 3"/>
          <p:cNvSpPr/>
          <p:nvPr/>
        </p:nvSpPr>
        <p:spPr bwMode="auto">
          <a:xfrm>
            <a:off x="571472" y="2214554"/>
            <a:ext cx="8001056" cy="571500"/>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r>
              <a:rPr lang="zh-CN" altLang="en-US" sz="24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     数 字 图 书 馆</a:t>
            </a: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6" name="圆角矩形 5"/>
          <p:cNvSpPr/>
          <p:nvPr/>
        </p:nvSpPr>
        <p:spPr bwMode="auto">
          <a:xfrm>
            <a:off x="285720" y="1285860"/>
            <a:ext cx="1428760" cy="571500"/>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lnSpc>
                <a:spcPct val="125000"/>
              </a:lnSpc>
              <a:defRPr/>
            </a:pPr>
            <a:r>
              <a:rPr lang="zh-CN" altLang="en-US" sz="2000" b="0" dirty="0" smtClean="0">
                <a:latin typeface="微软雅黑" pitchFamily="34" charset="-122"/>
                <a:ea typeface="微软雅黑" pitchFamily="34" charset="-122"/>
              </a:rPr>
              <a:t>  数字</a:t>
            </a:r>
            <a:r>
              <a:rPr lang="zh-CN" altLang="en-US" sz="2000" b="0" dirty="0">
                <a:latin typeface="微软雅黑" pitchFamily="34" charset="-122"/>
                <a:ea typeface="微软雅黑" pitchFamily="34" charset="-122"/>
              </a:rPr>
              <a:t>资源</a:t>
            </a:r>
          </a:p>
        </p:txBody>
      </p:sp>
      <p:sp>
        <p:nvSpPr>
          <p:cNvPr id="7" name="圆角矩形 6"/>
          <p:cNvSpPr/>
          <p:nvPr/>
        </p:nvSpPr>
        <p:spPr bwMode="auto">
          <a:xfrm>
            <a:off x="2357422" y="1285860"/>
            <a:ext cx="1643074" cy="571500"/>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lnSpc>
                <a:spcPct val="125000"/>
              </a:lnSpc>
              <a:defRPr/>
            </a:pPr>
            <a:r>
              <a:rPr lang="zh-CN" altLang="en-US" sz="2000" b="0" dirty="0" smtClean="0">
                <a:latin typeface="微软雅黑" pitchFamily="34" charset="-122"/>
                <a:ea typeface="微软雅黑" pitchFamily="34" charset="-122"/>
              </a:rPr>
              <a:t>   存储</a:t>
            </a:r>
            <a:r>
              <a:rPr lang="zh-CN" altLang="en-US" sz="2000" b="0" dirty="0">
                <a:latin typeface="微软雅黑" pitchFamily="34" charset="-122"/>
                <a:ea typeface="微软雅黑" pitchFamily="34" charset="-122"/>
              </a:rPr>
              <a:t>、网络</a:t>
            </a:r>
          </a:p>
        </p:txBody>
      </p:sp>
      <p:sp>
        <p:nvSpPr>
          <p:cNvPr id="8" name="加号 7"/>
          <p:cNvSpPr/>
          <p:nvPr/>
        </p:nvSpPr>
        <p:spPr bwMode="auto">
          <a:xfrm>
            <a:off x="1785918" y="1357298"/>
            <a:ext cx="357188" cy="357188"/>
          </a:xfrm>
          <a:prstGeom prst="mathPlu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5400000" scaled="1"/>
            <a:tileRect/>
          </a:gra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9" name="圆角矩形 8"/>
          <p:cNvSpPr/>
          <p:nvPr/>
        </p:nvSpPr>
        <p:spPr bwMode="auto">
          <a:xfrm>
            <a:off x="4614815" y="1285860"/>
            <a:ext cx="1714500" cy="571500"/>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lnSpc>
                <a:spcPct val="125000"/>
              </a:lnSpc>
              <a:defRPr/>
            </a:pPr>
            <a:r>
              <a:rPr lang="zh-CN" altLang="en-US" sz="2000" b="0" dirty="0" smtClean="0">
                <a:latin typeface="微软雅黑" pitchFamily="34" charset="-122"/>
                <a:ea typeface="微软雅黑" pitchFamily="34" charset="-122"/>
              </a:rPr>
              <a:t>    计算机技术</a:t>
            </a:r>
            <a:endParaRPr lang="zh-CN" altLang="en-US" sz="2000" b="0" dirty="0">
              <a:latin typeface="微软雅黑" pitchFamily="34" charset="-122"/>
              <a:ea typeface="微软雅黑" pitchFamily="34" charset="-122"/>
            </a:endParaRPr>
          </a:p>
        </p:txBody>
      </p:sp>
      <p:sp>
        <p:nvSpPr>
          <p:cNvPr id="10" name="加号 9"/>
          <p:cNvSpPr/>
          <p:nvPr/>
        </p:nvSpPr>
        <p:spPr bwMode="auto">
          <a:xfrm>
            <a:off x="4071934" y="1357298"/>
            <a:ext cx="357188" cy="357187"/>
          </a:xfrm>
          <a:prstGeom prst="mathPlu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5400000" scaled="1"/>
            <a:tileRect/>
          </a:gra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11" name="加号 10"/>
          <p:cNvSpPr/>
          <p:nvPr/>
        </p:nvSpPr>
        <p:spPr bwMode="auto">
          <a:xfrm>
            <a:off x="6429390" y="1357298"/>
            <a:ext cx="357188" cy="357188"/>
          </a:xfrm>
          <a:prstGeom prst="mathPlus">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5400000" scaled="1"/>
            <a:tileRect/>
          </a:gra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pic>
        <p:nvPicPr>
          <p:cNvPr id="14" name="图片 20" descr="W020080214405179747337.jpg"/>
          <p:cNvPicPr>
            <a:picLocks noChangeAspect="1"/>
          </p:cNvPicPr>
          <p:nvPr/>
        </p:nvPicPr>
        <p:blipFill>
          <a:blip r:embed="rId2" cstate="print"/>
          <a:srcRect/>
          <a:stretch>
            <a:fillRect/>
          </a:stretch>
        </p:blipFill>
        <p:spPr bwMode="auto">
          <a:xfrm>
            <a:off x="142844" y="1357298"/>
            <a:ext cx="338136" cy="451964"/>
          </a:xfrm>
          <a:prstGeom prst="rect">
            <a:avLst/>
          </a:prstGeom>
          <a:noFill/>
          <a:ln w="6350">
            <a:solidFill>
              <a:schemeClr val="tx1"/>
            </a:solidFill>
            <a:miter lim="800000"/>
            <a:headEnd/>
            <a:tailEnd/>
          </a:ln>
        </p:spPr>
      </p:pic>
      <p:sp>
        <p:nvSpPr>
          <p:cNvPr id="16" name="TextBox 25"/>
          <p:cNvSpPr txBox="1">
            <a:spLocks noChangeArrowheads="1"/>
          </p:cNvSpPr>
          <p:nvPr/>
        </p:nvSpPr>
        <p:spPr bwMode="auto">
          <a:xfrm>
            <a:off x="8458200" y="1357298"/>
            <a:ext cx="685800" cy="369887"/>
          </a:xfrm>
          <a:prstGeom prst="rect">
            <a:avLst/>
          </a:prstGeom>
          <a:noFill/>
          <a:ln w="9525">
            <a:noFill/>
            <a:miter lim="800000"/>
            <a:headEnd/>
            <a:tailEnd/>
          </a:ln>
        </p:spPr>
        <p:txBody>
          <a:bodyPr wrap="none">
            <a:spAutoFit/>
          </a:bodyPr>
          <a:lstStyle/>
          <a:p>
            <a:r>
              <a:rPr lang="en-US" altLang="zh-CN" dirty="0"/>
              <a:t>......</a:t>
            </a:r>
            <a:endParaRPr lang="zh-CN" altLang="en-US" dirty="0"/>
          </a:p>
        </p:txBody>
      </p:sp>
      <p:sp>
        <p:nvSpPr>
          <p:cNvPr id="17" name="圆角矩形 16"/>
          <p:cNvSpPr/>
          <p:nvPr/>
        </p:nvSpPr>
        <p:spPr bwMode="auto">
          <a:xfrm>
            <a:off x="7000892" y="1285860"/>
            <a:ext cx="1428760" cy="571500"/>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lnSpc>
                <a:spcPct val="125000"/>
              </a:lnSpc>
              <a:defRPr/>
            </a:pPr>
            <a:r>
              <a:rPr lang="zh-CN" altLang="en-US" sz="2000" b="0" dirty="0" smtClean="0">
                <a:latin typeface="微软雅黑" pitchFamily="34" charset="-122"/>
                <a:ea typeface="微软雅黑" pitchFamily="34" charset="-122"/>
              </a:rPr>
              <a:t>  服务</a:t>
            </a:r>
            <a:r>
              <a:rPr lang="zh-CN" altLang="en-US" sz="2000" b="0" dirty="0">
                <a:latin typeface="微软雅黑" pitchFamily="34" charset="-122"/>
                <a:ea typeface="微软雅黑" pitchFamily="34" charset="-122"/>
              </a:rPr>
              <a:t>手段</a:t>
            </a:r>
          </a:p>
        </p:txBody>
      </p:sp>
      <p:sp>
        <p:nvSpPr>
          <p:cNvPr id="19" name="右箭头 18"/>
          <p:cNvSpPr/>
          <p:nvPr/>
        </p:nvSpPr>
        <p:spPr bwMode="auto">
          <a:xfrm rot="5400000">
            <a:off x="4143367" y="2714625"/>
            <a:ext cx="357191" cy="642937"/>
          </a:xfrm>
          <a:prstGeom prst="rightArrow">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5400000" scaled="1"/>
            <a:tileRect/>
          </a:gra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宋体" pitchFamily="2" charset="-122"/>
            </a:endParaRPr>
          </a:p>
        </p:txBody>
      </p:sp>
      <p:pic>
        <p:nvPicPr>
          <p:cNvPr id="43010" name="Picture 2" descr="E:\Resources\Design\Icon\Screen_Icon_Final_V1\png\desktop.png"/>
          <p:cNvPicPr>
            <a:picLocks noChangeAspect="1" noChangeArrowheads="1"/>
          </p:cNvPicPr>
          <p:nvPr/>
        </p:nvPicPr>
        <p:blipFill>
          <a:blip r:embed="rId3" cstate="print"/>
          <a:srcRect/>
          <a:stretch>
            <a:fillRect/>
          </a:stretch>
        </p:blipFill>
        <p:spPr bwMode="auto">
          <a:xfrm>
            <a:off x="4357686" y="1214422"/>
            <a:ext cx="661945" cy="661945"/>
          </a:xfrm>
          <a:prstGeom prst="rect">
            <a:avLst/>
          </a:prstGeom>
          <a:noFill/>
        </p:spPr>
      </p:pic>
      <p:pic>
        <p:nvPicPr>
          <p:cNvPr id="43012" name="Picture 4" descr="E:\Resources\Design\Icon\Soft_Icons_Pack\PNG\Book.png"/>
          <p:cNvPicPr>
            <a:picLocks noChangeAspect="1" noChangeArrowheads="1"/>
          </p:cNvPicPr>
          <p:nvPr/>
        </p:nvPicPr>
        <p:blipFill>
          <a:blip r:embed="rId4" cstate="print"/>
          <a:srcRect/>
          <a:stretch>
            <a:fillRect/>
          </a:stretch>
        </p:blipFill>
        <p:spPr bwMode="auto">
          <a:xfrm>
            <a:off x="2857488" y="2103429"/>
            <a:ext cx="754067" cy="754067"/>
          </a:xfrm>
          <a:prstGeom prst="rect">
            <a:avLst/>
          </a:prstGeom>
          <a:noFill/>
        </p:spPr>
      </p:pic>
      <p:pic>
        <p:nvPicPr>
          <p:cNvPr id="43013" name="Picture 5" descr="E:\Resources\Design\Icon\project_icons\PNG\User - Resource.png"/>
          <p:cNvPicPr>
            <a:picLocks noChangeAspect="1" noChangeArrowheads="1"/>
          </p:cNvPicPr>
          <p:nvPr/>
        </p:nvPicPr>
        <p:blipFill>
          <a:blip r:embed="rId5" cstate="print"/>
          <a:srcRect/>
          <a:stretch>
            <a:fillRect/>
          </a:stretch>
        </p:blipFill>
        <p:spPr bwMode="auto">
          <a:xfrm>
            <a:off x="6786578" y="1285860"/>
            <a:ext cx="528629" cy="528629"/>
          </a:xfrm>
          <a:prstGeom prst="rect">
            <a:avLst/>
          </a:prstGeom>
          <a:noFill/>
        </p:spPr>
      </p:pic>
      <p:pic>
        <p:nvPicPr>
          <p:cNvPr id="43014" name="Picture 6" descr="E:\Resources\Design\Icon\misto\hardware\network drive.png"/>
          <p:cNvPicPr>
            <a:picLocks noChangeAspect="1" noChangeArrowheads="1"/>
          </p:cNvPicPr>
          <p:nvPr/>
        </p:nvPicPr>
        <p:blipFill>
          <a:blip r:embed="rId6" cstate="print"/>
          <a:srcRect/>
          <a:stretch>
            <a:fillRect/>
          </a:stretch>
        </p:blipFill>
        <p:spPr bwMode="auto">
          <a:xfrm>
            <a:off x="2143108" y="1285860"/>
            <a:ext cx="500066" cy="500066"/>
          </a:xfrm>
          <a:prstGeom prst="rect">
            <a:avLst/>
          </a:prstGeom>
          <a:noFill/>
        </p:spPr>
      </p:pic>
      <p:sp>
        <p:nvSpPr>
          <p:cNvPr id="26" name="右箭头 25"/>
          <p:cNvSpPr/>
          <p:nvPr/>
        </p:nvSpPr>
        <p:spPr bwMode="auto">
          <a:xfrm rot="5400000">
            <a:off x="4143368" y="1785929"/>
            <a:ext cx="357191" cy="642937"/>
          </a:xfrm>
          <a:prstGeom prst="rightArrow">
            <a:avLst/>
          </a:prstGeom>
          <a:gradFill flip="none"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5400000" scaled="1"/>
            <a:tileRect/>
          </a:gra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a typeface="宋体" pitchFamily="2" charset="-122"/>
            </a:endParaRPr>
          </a:p>
        </p:txBody>
      </p:sp>
      <p:sp>
        <p:nvSpPr>
          <p:cNvPr id="27" name="圆角矩形 26"/>
          <p:cNvSpPr/>
          <p:nvPr/>
        </p:nvSpPr>
        <p:spPr bwMode="auto">
          <a:xfrm>
            <a:off x="571472" y="4000504"/>
            <a:ext cx="8001000" cy="642945"/>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lnSpc>
                <a:spcPct val="125000"/>
              </a:lnSpc>
              <a:defRPr/>
            </a:pPr>
            <a:r>
              <a:rPr lang="zh-CN" altLang="en-US" sz="2000" b="0" dirty="0" smtClean="0">
                <a:latin typeface="微软雅黑" pitchFamily="34" charset="-122"/>
                <a:ea typeface="微软雅黑" pitchFamily="34" charset="-122"/>
              </a:rPr>
              <a:t>数字</a:t>
            </a:r>
            <a:r>
              <a:rPr lang="zh-CN" altLang="en-US" sz="2000" b="0" dirty="0">
                <a:latin typeface="微软雅黑" pitchFamily="34" charset="-122"/>
                <a:ea typeface="微软雅黑" pitchFamily="34" charset="-122"/>
              </a:rPr>
              <a:t>图书馆已成为世界各国</a:t>
            </a:r>
            <a:r>
              <a:rPr lang="en-US" altLang="zh-CN" sz="2000" b="0" dirty="0">
                <a:latin typeface="微软雅黑" pitchFamily="34" charset="-122"/>
                <a:ea typeface="微软雅黑" pitchFamily="34" charset="-122"/>
              </a:rPr>
              <a:t>21</a:t>
            </a:r>
            <a:r>
              <a:rPr lang="zh-CN" altLang="en-US" sz="2000" b="0" dirty="0">
                <a:latin typeface="微软雅黑" pitchFamily="34" charset="-122"/>
                <a:ea typeface="微软雅黑" pitchFamily="34" charset="-122"/>
              </a:rPr>
              <a:t>世纪文化、科技竞争的新焦点之一。</a:t>
            </a:r>
            <a:endParaRPr lang="zh-CN" altLang="en-US" sz="2400" b="0" dirty="0">
              <a:latin typeface="微软雅黑" pitchFamily="34" charset="-122"/>
              <a:ea typeface="微软雅黑" pitchFamily="34" charset="-122"/>
            </a:endParaRPr>
          </a:p>
        </p:txBody>
      </p:sp>
      <p:pic>
        <p:nvPicPr>
          <p:cNvPr id="28" name="Picture 7" descr="http://www.ssyzx.net/PowerEasy/Article/UploadFiles/200605/20065983550914.jpg"/>
          <p:cNvPicPr>
            <a:picLocks noChangeAspect="1" noChangeArrowheads="1"/>
          </p:cNvPicPr>
          <p:nvPr/>
        </p:nvPicPr>
        <p:blipFill>
          <a:blip r:embed="rId7" cstate="print"/>
          <a:srcRect/>
          <a:stretch>
            <a:fillRect/>
          </a:stretch>
        </p:blipFill>
        <p:spPr bwMode="auto">
          <a:xfrm>
            <a:off x="700087" y="4929210"/>
            <a:ext cx="1357312" cy="1298575"/>
          </a:xfrm>
          <a:prstGeom prst="rect">
            <a:avLst/>
          </a:prstGeom>
          <a:noFill/>
          <a:ln w="9525">
            <a:noFill/>
            <a:miter lim="800000"/>
            <a:headEnd/>
            <a:tailEnd/>
          </a:ln>
        </p:spPr>
      </p:pic>
      <p:pic>
        <p:nvPicPr>
          <p:cNvPr id="29" name="Picture 2"/>
          <p:cNvPicPr>
            <a:picLocks noChangeAspect="1" noChangeArrowheads="1"/>
          </p:cNvPicPr>
          <p:nvPr/>
        </p:nvPicPr>
        <p:blipFill>
          <a:blip r:embed="rId8" cstate="print"/>
          <a:srcRect/>
          <a:stretch>
            <a:fillRect/>
          </a:stretch>
        </p:blipFill>
        <p:spPr bwMode="auto">
          <a:xfrm>
            <a:off x="2057399" y="4786335"/>
            <a:ext cx="2305050" cy="642937"/>
          </a:xfrm>
          <a:prstGeom prst="rect">
            <a:avLst/>
          </a:prstGeom>
          <a:noFill/>
          <a:ln w="9525">
            <a:noFill/>
            <a:miter lim="800000"/>
            <a:headEnd/>
            <a:tailEnd/>
          </a:ln>
        </p:spPr>
      </p:pic>
      <p:pic>
        <p:nvPicPr>
          <p:cNvPr id="30" name="Picture 3"/>
          <p:cNvPicPr>
            <a:picLocks noChangeAspect="1" noChangeArrowheads="1"/>
          </p:cNvPicPr>
          <p:nvPr/>
        </p:nvPicPr>
        <p:blipFill>
          <a:blip r:embed="rId9" cstate="print"/>
          <a:srcRect/>
          <a:stretch>
            <a:fillRect/>
          </a:stretch>
        </p:blipFill>
        <p:spPr bwMode="auto">
          <a:xfrm>
            <a:off x="2200274" y="5500710"/>
            <a:ext cx="1928813" cy="808037"/>
          </a:xfrm>
          <a:prstGeom prst="rect">
            <a:avLst/>
          </a:prstGeom>
          <a:noFill/>
          <a:ln w="9525">
            <a:noFill/>
            <a:miter lim="800000"/>
            <a:headEnd/>
            <a:tailEnd/>
          </a:ln>
        </p:spPr>
      </p:pic>
      <p:pic>
        <p:nvPicPr>
          <p:cNvPr id="31" name="Picture 4"/>
          <p:cNvPicPr>
            <a:picLocks noChangeAspect="1" noChangeArrowheads="1"/>
          </p:cNvPicPr>
          <p:nvPr/>
        </p:nvPicPr>
        <p:blipFill>
          <a:blip r:embed="rId10" cstate="print"/>
          <a:srcRect/>
          <a:stretch>
            <a:fillRect/>
          </a:stretch>
        </p:blipFill>
        <p:spPr bwMode="auto">
          <a:xfrm>
            <a:off x="4271962" y="4857772"/>
            <a:ext cx="1116012" cy="1714500"/>
          </a:xfrm>
          <a:prstGeom prst="rect">
            <a:avLst/>
          </a:prstGeom>
          <a:noFill/>
          <a:ln w="9525">
            <a:noFill/>
            <a:miter lim="800000"/>
            <a:headEnd/>
            <a:tailEnd/>
          </a:ln>
        </p:spPr>
      </p:pic>
      <p:pic>
        <p:nvPicPr>
          <p:cNvPr id="32" name="Picture 5"/>
          <p:cNvPicPr>
            <a:picLocks noChangeAspect="1" noChangeArrowheads="1"/>
          </p:cNvPicPr>
          <p:nvPr/>
        </p:nvPicPr>
        <p:blipFill>
          <a:blip r:embed="rId11" cstate="print"/>
          <a:srcRect/>
          <a:stretch>
            <a:fillRect/>
          </a:stretch>
        </p:blipFill>
        <p:spPr bwMode="auto">
          <a:xfrm>
            <a:off x="5705463" y="4786335"/>
            <a:ext cx="1081087" cy="928687"/>
          </a:xfrm>
          <a:prstGeom prst="rect">
            <a:avLst/>
          </a:prstGeom>
          <a:noFill/>
          <a:ln w="9525">
            <a:noFill/>
            <a:miter lim="800000"/>
            <a:headEnd/>
            <a:tailEnd/>
          </a:ln>
        </p:spPr>
      </p:pic>
      <p:pic>
        <p:nvPicPr>
          <p:cNvPr id="33" name="Picture 6"/>
          <p:cNvPicPr>
            <a:picLocks noChangeAspect="1" noChangeArrowheads="1"/>
          </p:cNvPicPr>
          <p:nvPr/>
        </p:nvPicPr>
        <p:blipFill>
          <a:blip r:embed="rId12" cstate="print"/>
          <a:srcRect/>
          <a:stretch>
            <a:fillRect/>
          </a:stretch>
        </p:blipFill>
        <p:spPr bwMode="auto">
          <a:xfrm>
            <a:off x="7200899" y="4786335"/>
            <a:ext cx="1228725" cy="1214437"/>
          </a:xfrm>
          <a:prstGeom prst="rect">
            <a:avLst/>
          </a:prstGeom>
          <a:noFill/>
          <a:ln w="9525">
            <a:noFill/>
            <a:miter lim="800000"/>
            <a:headEnd/>
            <a:tailEnd/>
          </a:ln>
        </p:spPr>
      </p:pic>
      <p:pic>
        <p:nvPicPr>
          <p:cNvPr id="34" name="Picture 1"/>
          <p:cNvPicPr>
            <a:picLocks noChangeAspect="1" noChangeArrowheads="1"/>
          </p:cNvPicPr>
          <p:nvPr/>
        </p:nvPicPr>
        <p:blipFill>
          <a:blip r:embed="rId13" cstate="print"/>
          <a:srcRect/>
          <a:stretch>
            <a:fillRect/>
          </a:stretch>
        </p:blipFill>
        <p:spPr bwMode="auto">
          <a:xfrm>
            <a:off x="5714988" y="5778522"/>
            <a:ext cx="1143000" cy="793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3012"/>
                                        </p:tgtEl>
                                        <p:attrNameLst>
                                          <p:attrName>style.visibility</p:attrName>
                                        </p:attrNameLst>
                                      </p:cBhvr>
                                      <p:to>
                                        <p:strVal val="visible"/>
                                      </p:to>
                                    </p:set>
                                    <p:animEffect transition="in" filter="fade">
                                      <p:cBhvr>
                                        <p:cTn id="10" dur="500"/>
                                        <p:tgtEl>
                                          <p:spTgt spid="430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43014"/>
                                        </p:tgtEl>
                                        <p:attrNameLst>
                                          <p:attrName>style.visibility</p:attrName>
                                        </p:attrNameLst>
                                      </p:cBhvr>
                                      <p:to>
                                        <p:strVal val="visible"/>
                                      </p:to>
                                    </p:set>
                                    <p:animEffect transition="in" filter="fade">
                                      <p:cBhvr>
                                        <p:cTn id="24" dur="500"/>
                                        <p:tgtEl>
                                          <p:spTgt spid="430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43010"/>
                                        </p:tgtEl>
                                        <p:attrNameLst>
                                          <p:attrName>style.visibility</p:attrName>
                                        </p:attrNameLst>
                                      </p:cBhvr>
                                      <p:to>
                                        <p:strVal val="visible"/>
                                      </p:to>
                                    </p:set>
                                    <p:animEffect transition="in" filter="fade">
                                      <p:cBhvr>
                                        <p:cTn id="33" dur="500"/>
                                        <p:tgtEl>
                                          <p:spTgt spid="430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43013"/>
                                        </p:tgtEl>
                                        <p:attrNameLst>
                                          <p:attrName>style.visibility</p:attrName>
                                        </p:attrNameLst>
                                      </p:cBhvr>
                                      <p:to>
                                        <p:strVal val="visible"/>
                                      </p:to>
                                    </p:set>
                                    <p:animEffect transition="in" filter="fade">
                                      <p:cBhvr>
                                        <p:cTn id="42" dur="500"/>
                                        <p:tgtEl>
                                          <p:spTgt spid="430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000"/>
                                        <p:tgtEl>
                                          <p:spTgt spid="27"/>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par>
                          <p:cTn id="71" fill="hold">
                            <p:stCondLst>
                              <p:cond delay="1500"/>
                            </p:stCondLst>
                            <p:childTnLst>
                              <p:par>
                                <p:cTn id="72" presetID="10" presetClass="entr" presetSubtype="0"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par>
                                <p:cTn id="75" presetID="10"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par>
                          <p:cTn id="82" fill="hold">
                            <p:stCondLst>
                              <p:cond delay="2500"/>
                            </p:stCondLst>
                            <p:childTnLst>
                              <p:par>
                                <p:cTn id="83" presetID="10" presetClass="entr" presetSubtype="0" fill="hold"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par>
                          <p:cTn id="89" fill="hold">
                            <p:stCondLst>
                              <p:cond delay="3000"/>
                            </p:stCondLst>
                            <p:childTnLst>
                              <p:par>
                                <p:cTn id="90" presetID="10" presetClass="entr" presetSubtype="0" fill="hold" nodeType="after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6" grpId="0"/>
      <p:bldP spid="17" grpId="0" animBg="1"/>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2913" y="123808"/>
            <a:ext cx="8243887" cy="804862"/>
          </a:xfrm>
        </p:spPr>
        <p:txBody>
          <a:bodyPr/>
          <a:lstStyle/>
          <a:p>
            <a:pPr>
              <a:defRPr/>
            </a:pPr>
            <a:r>
              <a:rPr lang="zh-CN" altLang="en-US" dirty="0" smtClean="0"/>
              <a:t>提 纲</a:t>
            </a:r>
            <a:endParaRPr lang="zh-CN" altLang="en-US" dirty="0"/>
          </a:p>
        </p:txBody>
      </p:sp>
      <p:sp>
        <p:nvSpPr>
          <p:cNvPr id="5123" name="内容占位符 2"/>
          <p:cNvSpPr>
            <a:spLocks noGrp="1"/>
          </p:cNvSpPr>
          <p:nvPr>
            <p:ph idx="1"/>
          </p:nvPr>
        </p:nvSpPr>
        <p:spPr>
          <a:xfrm>
            <a:off x="446088" y="1196975"/>
            <a:ext cx="8229600" cy="5184775"/>
          </a:xfrm>
        </p:spPr>
        <p:txBody>
          <a:bodyPr/>
          <a:lstStyle/>
          <a:p>
            <a:pPr>
              <a:lnSpc>
                <a:spcPct val="150000"/>
              </a:lnSpc>
            </a:pPr>
            <a:r>
              <a:rPr lang="zh-CN" altLang="en-US" sz="3600" dirty="0" smtClean="0">
                <a:solidFill>
                  <a:schemeClr val="tx1"/>
                </a:solidFill>
              </a:rPr>
              <a:t>国内外数字图书馆现状</a:t>
            </a:r>
            <a:endParaRPr lang="en-US" altLang="zh-CN" sz="3600" dirty="0" smtClean="0">
              <a:solidFill>
                <a:schemeClr val="tx1"/>
              </a:solidFill>
            </a:endParaRPr>
          </a:p>
          <a:p>
            <a:pPr>
              <a:lnSpc>
                <a:spcPct val="150000"/>
              </a:lnSpc>
            </a:pPr>
            <a:r>
              <a:rPr lang="en-US" altLang="zh-CN" sz="3600" b="1" dirty="0" smtClean="0">
                <a:latin typeface="Times New Roman" pitchFamily="18" charset="0"/>
                <a:cs typeface="Times New Roman" pitchFamily="18" charset="0"/>
              </a:rPr>
              <a:t>CADAL</a:t>
            </a:r>
            <a:r>
              <a:rPr lang="zh-CN" altLang="en-US" sz="3600" dirty="0" smtClean="0"/>
              <a:t>一期建设成效</a:t>
            </a:r>
            <a:endParaRPr lang="en-US" altLang="zh-CN" sz="3600" dirty="0" smtClean="0"/>
          </a:p>
          <a:p>
            <a:pPr>
              <a:lnSpc>
                <a:spcPct val="150000"/>
              </a:lnSpc>
            </a:pPr>
            <a:r>
              <a:rPr lang="en-US" altLang="zh-CN" sz="3600" b="1" dirty="0" smtClean="0">
                <a:latin typeface="Times New Roman" pitchFamily="18" charset="0"/>
                <a:cs typeface="Times New Roman" pitchFamily="18" charset="0"/>
              </a:rPr>
              <a:t>CADAL</a:t>
            </a:r>
            <a:r>
              <a:rPr lang="zh-CN" altLang="en-US" sz="3600" dirty="0" smtClean="0"/>
              <a:t>二期建设目标和内容</a:t>
            </a:r>
            <a:endParaRPr lang="en-US" altLang="zh-CN" sz="3600" dirty="0" smtClean="0"/>
          </a:p>
          <a:p>
            <a:pPr>
              <a:lnSpc>
                <a:spcPct val="150000"/>
              </a:lnSpc>
            </a:pPr>
            <a:r>
              <a:rPr lang="zh-CN" altLang="en-US" sz="3600" dirty="0" smtClean="0"/>
              <a:t>未来展望</a:t>
            </a:r>
            <a:endParaRPr lang="en-US" altLang="zh-CN"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500" fill="hold"/>
                                        <p:tgtEl>
                                          <p:spTgt spid="5123">
                                            <p:txEl>
                                              <p:pRg st="2" end="2"/>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5123">
                                            <p:txEl>
                                              <p:pRg st="0" end="0"/>
                                            </p:txEl>
                                          </p:spTgt>
                                        </p:tgtEl>
                                        <p:attrNameLst>
                                          <p:attrName>style.color</p:attrName>
                                        </p:attrNameLst>
                                      </p:cBhvr>
                                      <p:to>
                                        <a:srgbClr val="B2B2B2"/>
                                      </p:to>
                                    </p:animClr>
                                  </p:childTnLst>
                                </p:cTn>
                              </p:par>
                              <p:par>
                                <p:cTn id="9" presetID="3" presetClass="emph" presetSubtype="2" fill="hold" nodeType="withEffect">
                                  <p:stCondLst>
                                    <p:cond delay="0"/>
                                  </p:stCondLst>
                                  <p:childTnLst>
                                    <p:animClr clrSpc="rgb" dir="cw">
                                      <p:cBhvr override="childStyle">
                                        <p:cTn id="10" dur="500" fill="hold"/>
                                        <p:tgtEl>
                                          <p:spTgt spid="5123">
                                            <p:txEl>
                                              <p:pRg st="1" end="1"/>
                                            </p:txEl>
                                          </p:spTgt>
                                        </p:tgtEl>
                                        <p:attrNameLst>
                                          <p:attrName>style.color</p:attrName>
                                        </p:attrNameLst>
                                      </p:cBhvr>
                                      <p:to>
                                        <a:srgbClr val="B2B2B2"/>
                                      </p:to>
                                    </p:animClr>
                                  </p:childTnLst>
                                </p:cTn>
                              </p:par>
                              <p:par>
                                <p:cTn id="11" presetID="3" presetClass="emph" presetSubtype="2" fill="hold" nodeType="withEffect">
                                  <p:stCondLst>
                                    <p:cond delay="0"/>
                                  </p:stCondLst>
                                  <p:childTnLst>
                                    <p:animClr clrSpc="rgb" dir="cw">
                                      <p:cBhvr override="childStyle">
                                        <p:cTn id="12" dur="500" fill="hold"/>
                                        <p:tgtEl>
                                          <p:spTgt spid="5123">
                                            <p:txEl>
                                              <p:pRg st="3" end="3"/>
                                            </p:txEl>
                                          </p:spTgt>
                                        </p:tgtEl>
                                        <p:attrNameLst>
                                          <p:attrName>style.color</p:attrName>
                                        </p:attrNameLst>
                                      </p:cBhvr>
                                      <p:to>
                                        <a:srgbClr val="B2B2B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nvSpPr>
        <p:spPr bwMode="auto">
          <a:xfrm>
            <a:off x="571472" y="3357562"/>
            <a:ext cx="7929618" cy="2357454"/>
          </a:xfrm>
          <a:prstGeom prst="roundRect">
            <a:avLst>
              <a:gd name="adj" fmla="val 104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3" name="内容占位符 2"/>
          <p:cNvSpPr>
            <a:spLocks noGrp="1"/>
          </p:cNvSpPr>
          <p:nvPr>
            <p:ph idx="1"/>
          </p:nvPr>
        </p:nvSpPr>
        <p:spPr>
          <a:xfrm>
            <a:off x="785786" y="3643314"/>
            <a:ext cx="7500990" cy="1785950"/>
          </a:xfrm>
        </p:spPr>
        <p:txBody>
          <a:bodyPr/>
          <a:lstStyle/>
          <a:p>
            <a:pPr marL="0" indent="0" algn="ctr" eaLnBrk="1" hangingPunct="1">
              <a:buFont typeface="Wingdings" pitchFamily="2" charset="2"/>
              <a:buNone/>
              <a:defRPr/>
            </a:pPr>
            <a:r>
              <a:rPr lang="zh-CN" altLang="en-US" sz="2800" b="1" dirty="0" smtClean="0"/>
              <a:t>建 设 总 目 标</a:t>
            </a:r>
            <a:endParaRPr lang="en-US" altLang="zh-CN" sz="2400" b="1" dirty="0" smtClean="0"/>
          </a:p>
          <a:p>
            <a:pPr marL="0" indent="0" eaLnBrk="1" hangingPunct="1">
              <a:buFont typeface="Wingdings" pitchFamily="2" charset="2"/>
              <a:buNone/>
              <a:defRPr/>
            </a:pPr>
            <a:r>
              <a:rPr lang="zh-CN" altLang="en-US" sz="2400" dirty="0" smtClean="0"/>
              <a:t>       构建拥有多学科、多类型、多语种海量数字资源，由国内外图书馆、学术组织、学科专业人员广泛参与的，提供高技术水平的学术数字图书馆。</a:t>
            </a:r>
            <a:endParaRPr lang="en-US" altLang="zh-CN" sz="2400" dirty="0" smtClean="0"/>
          </a:p>
        </p:txBody>
      </p:sp>
      <p:sp>
        <p:nvSpPr>
          <p:cNvPr id="5" name="圆角矩形 4"/>
          <p:cNvSpPr/>
          <p:nvPr/>
        </p:nvSpPr>
        <p:spPr bwMode="auto">
          <a:xfrm>
            <a:off x="571472" y="1324261"/>
            <a:ext cx="7929618" cy="107157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rPr>
              <a:t>大学数字图书馆国际合作计划</a:t>
            </a:r>
          </a:p>
        </p:txBody>
      </p:sp>
      <p:sp>
        <p:nvSpPr>
          <p:cNvPr id="7" name="TextBox 6"/>
          <p:cNvSpPr txBox="1"/>
          <p:nvPr/>
        </p:nvSpPr>
        <p:spPr>
          <a:xfrm>
            <a:off x="3450136" y="2467269"/>
            <a:ext cx="407484" cy="461665"/>
          </a:xfrm>
          <a:prstGeom prst="rect">
            <a:avLst/>
          </a:prstGeom>
          <a:noFill/>
        </p:spPr>
        <p:txBody>
          <a:bodyPr wrap="none" rtlCol="0">
            <a:spAutoFit/>
          </a:bodyPr>
          <a:lstStyle/>
          <a:p>
            <a:r>
              <a:rPr lang="en-US" altLang="zh-CN" sz="2400" dirty="0" smtClean="0">
                <a:latin typeface="Times New Roman" pitchFamily="18" charset="0"/>
                <a:cs typeface="Times New Roman" pitchFamily="18" charset="0"/>
              </a:rPr>
              <a:t>C</a:t>
            </a:r>
            <a:endParaRPr lang="zh-CN" altLang="en-US" sz="2400" dirty="0">
              <a:latin typeface="Times New Roman" pitchFamily="18" charset="0"/>
              <a:cs typeface="Times New Roman" pitchFamily="18" charset="0"/>
            </a:endParaRPr>
          </a:p>
        </p:txBody>
      </p:sp>
      <p:sp>
        <p:nvSpPr>
          <p:cNvPr id="8" name="TextBox 7"/>
          <p:cNvSpPr txBox="1"/>
          <p:nvPr/>
        </p:nvSpPr>
        <p:spPr>
          <a:xfrm>
            <a:off x="3802040" y="2467269"/>
            <a:ext cx="407484" cy="461665"/>
          </a:xfrm>
          <a:prstGeom prst="rect">
            <a:avLst/>
          </a:prstGeom>
          <a:noFill/>
        </p:spPr>
        <p:txBody>
          <a:bodyPr wrap="none" rtlCol="0">
            <a:spAutoFit/>
          </a:bodyPr>
          <a:lstStyle/>
          <a:p>
            <a:r>
              <a:rPr lang="en-US" altLang="zh-CN" sz="2400" dirty="0" smtClean="0">
                <a:latin typeface="Times New Roman" pitchFamily="18" charset="0"/>
                <a:cs typeface="Times New Roman" pitchFamily="18" charset="0"/>
              </a:rPr>
              <a:t>A</a:t>
            </a:r>
            <a:endParaRPr lang="zh-CN" altLang="en-US" sz="2400" dirty="0">
              <a:latin typeface="Times New Roman" pitchFamily="18" charset="0"/>
              <a:cs typeface="Times New Roman" pitchFamily="18" charset="0"/>
            </a:endParaRPr>
          </a:p>
        </p:txBody>
      </p:sp>
      <p:sp>
        <p:nvSpPr>
          <p:cNvPr id="9" name="TextBox 8"/>
          <p:cNvSpPr txBox="1"/>
          <p:nvPr/>
        </p:nvSpPr>
        <p:spPr>
          <a:xfrm>
            <a:off x="4153944" y="2467269"/>
            <a:ext cx="407484" cy="461665"/>
          </a:xfrm>
          <a:prstGeom prst="rect">
            <a:avLst/>
          </a:prstGeom>
          <a:noFill/>
        </p:spPr>
        <p:txBody>
          <a:bodyPr wrap="none" rtlCol="0">
            <a:spAutoFit/>
          </a:bodyPr>
          <a:lstStyle/>
          <a:p>
            <a:r>
              <a:rPr lang="en-US" altLang="zh-CN" sz="2400" dirty="0" smtClean="0">
                <a:latin typeface="Times New Roman" pitchFamily="18" charset="0"/>
                <a:cs typeface="Times New Roman" pitchFamily="18" charset="0"/>
              </a:rPr>
              <a:t>D</a:t>
            </a:r>
            <a:endParaRPr lang="zh-CN" altLang="en-US" sz="2400" dirty="0">
              <a:latin typeface="Times New Roman" pitchFamily="18" charset="0"/>
              <a:cs typeface="Times New Roman" pitchFamily="18" charset="0"/>
            </a:endParaRPr>
          </a:p>
        </p:txBody>
      </p:sp>
      <p:sp>
        <p:nvSpPr>
          <p:cNvPr id="10" name="TextBox 9"/>
          <p:cNvSpPr txBox="1"/>
          <p:nvPr/>
        </p:nvSpPr>
        <p:spPr>
          <a:xfrm>
            <a:off x="4505848" y="2467269"/>
            <a:ext cx="407484" cy="461665"/>
          </a:xfrm>
          <a:prstGeom prst="rect">
            <a:avLst/>
          </a:prstGeom>
          <a:noFill/>
        </p:spPr>
        <p:txBody>
          <a:bodyPr wrap="none" rtlCol="0">
            <a:spAutoFit/>
          </a:bodyPr>
          <a:lstStyle/>
          <a:p>
            <a:r>
              <a:rPr lang="en-US" altLang="zh-CN" sz="2400" dirty="0" smtClean="0">
                <a:latin typeface="Times New Roman" pitchFamily="18" charset="0"/>
                <a:cs typeface="Times New Roman" pitchFamily="18" charset="0"/>
              </a:rPr>
              <a:t>A</a:t>
            </a:r>
            <a:endParaRPr lang="zh-CN" altLang="en-US" sz="2400" dirty="0">
              <a:latin typeface="Times New Roman" pitchFamily="18" charset="0"/>
              <a:cs typeface="Times New Roman" pitchFamily="18" charset="0"/>
            </a:endParaRPr>
          </a:p>
        </p:txBody>
      </p:sp>
      <p:sp>
        <p:nvSpPr>
          <p:cNvPr id="11" name="TextBox 10"/>
          <p:cNvSpPr txBox="1"/>
          <p:nvPr/>
        </p:nvSpPr>
        <p:spPr>
          <a:xfrm>
            <a:off x="4857752" y="2467269"/>
            <a:ext cx="389850" cy="461665"/>
          </a:xfrm>
          <a:prstGeom prst="rect">
            <a:avLst/>
          </a:prstGeom>
          <a:noFill/>
        </p:spPr>
        <p:txBody>
          <a:bodyPr wrap="none" rtlCol="0">
            <a:spAutoFit/>
          </a:bodyPr>
          <a:lstStyle/>
          <a:p>
            <a:r>
              <a:rPr lang="en-US" altLang="zh-CN" sz="2400" dirty="0" smtClean="0">
                <a:latin typeface="Times New Roman" pitchFamily="18" charset="0"/>
                <a:cs typeface="Times New Roman" pitchFamily="18" charset="0"/>
              </a:rPr>
              <a:t>L</a:t>
            </a:r>
            <a:endParaRPr lang="zh-CN" altLang="en-US" sz="2400" dirty="0">
              <a:latin typeface="Times New Roman" pitchFamily="18" charset="0"/>
              <a:cs typeface="Times New Roman" pitchFamily="18" charset="0"/>
            </a:endParaRPr>
          </a:p>
        </p:txBody>
      </p:sp>
      <p:sp>
        <p:nvSpPr>
          <p:cNvPr id="12" name="TextBox 11"/>
          <p:cNvSpPr txBox="1"/>
          <p:nvPr/>
        </p:nvSpPr>
        <p:spPr>
          <a:xfrm>
            <a:off x="1857356" y="2467269"/>
            <a:ext cx="766557" cy="461665"/>
          </a:xfrm>
          <a:prstGeom prst="rect">
            <a:avLst/>
          </a:prstGeom>
          <a:noFill/>
        </p:spPr>
        <p:txBody>
          <a:bodyPr wrap="none" rtlCol="0">
            <a:spAutoFit/>
          </a:bodyPr>
          <a:lstStyle/>
          <a:p>
            <a:r>
              <a:rPr lang="en-US" altLang="zh-CN" sz="2400" dirty="0" err="1" smtClean="0">
                <a:latin typeface="Times New Roman" pitchFamily="18" charset="0"/>
                <a:cs typeface="Times New Roman" pitchFamily="18" charset="0"/>
              </a:rPr>
              <a:t>hina</a:t>
            </a:r>
            <a:endParaRPr lang="zh-CN" altLang="en-US" sz="2400" dirty="0">
              <a:latin typeface="Times New Roman" pitchFamily="18" charset="0"/>
              <a:cs typeface="Times New Roman" pitchFamily="18" charset="0"/>
            </a:endParaRPr>
          </a:p>
        </p:txBody>
      </p:sp>
      <p:sp>
        <p:nvSpPr>
          <p:cNvPr id="13" name="TextBox 12"/>
          <p:cNvSpPr txBox="1"/>
          <p:nvPr/>
        </p:nvSpPr>
        <p:spPr>
          <a:xfrm>
            <a:off x="2714612" y="2467269"/>
            <a:ext cx="1260281" cy="461665"/>
          </a:xfrm>
          <a:prstGeom prst="rect">
            <a:avLst/>
          </a:prstGeom>
          <a:noFill/>
        </p:spPr>
        <p:txBody>
          <a:bodyPr wrap="none" rtlCol="0">
            <a:spAutoFit/>
          </a:bodyPr>
          <a:lstStyle/>
          <a:p>
            <a:r>
              <a:rPr lang="en-US" altLang="zh-CN" sz="2400" dirty="0" err="1" smtClean="0">
                <a:latin typeface="Times New Roman" pitchFamily="18" charset="0"/>
                <a:cs typeface="Times New Roman" pitchFamily="18" charset="0"/>
              </a:rPr>
              <a:t>cademic</a:t>
            </a:r>
            <a:endParaRPr lang="zh-CN" altLang="en-US" sz="2400" dirty="0">
              <a:latin typeface="Times New Roman" pitchFamily="18" charset="0"/>
              <a:cs typeface="Times New Roman" pitchFamily="18" charset="0"/>
            </a:endParaRPr>
          </a:p>
        </p:txBody>
      </p:sp>
      <p:sp>
        <p:nvSpPr>
          <p:cNvPr id="14" name="TextBox 13"/>
          <p:cNvSpPr txBox="1"/>
          <p:nvPr/>
        </p:nvSpPr>
        <p:spPr>
          <a:xfrm>
            <a:off x="4000496" y="2467269"/>
            <a:ext cx="849913" cy="461665"/>
          </a:xfrm>
          <a:prstGeom prst="rect">
            <a:avLst/>
          </a:prstGeom>
          <a:noFill/>
        </p:spPr>
        <p:txBody>
          <a:bodyPr wrap="none" rtlCol="0">
            <a:spAutoFit/>
          </a:bodyPr>
          <a:lstStyle/>
          <a:p>
            <a:r>
              <a:rPr lang="en-US" altLang="zh-CN" sz="2400" dirty="0" err="1" smtClean="0">
                <a:latin typeface="Times New Roman" pitchFamily="18" charset="0"/>
                <a:cs typeface="Times New Roman" pitchFamily="18" charset="0"/>
              </a:rPr>
              <a:t>igital</a:t>
            </a:r>
            <a:endParaRPr lang="zh-CN" altLang="en-US" sz="2400" dirty="0">
              <a:latin typeface="Times New Roman" pitchFamily="18" charset="0"/>
              <a:cs typeface="Times New Roman" pitchFamily="18" charset="0"/>
            </a:endParaRPr>
          </a:p>
        </p:txBody>
      </p:sp>
      <p:sp>
        <p:nvSpPr>
          <p:cNvPr id="15" name="TextBox 14"/>
          <p:cNvSpPr txBox="1"/>
          <p:nvPr/>
        </p:nvSpPr>
        <p:spPr>
          <a:xfrm>
            <a:off x="5000628" y="2467269"/>
            <a:ext cx="1431802" cy="461665"/>
          </a:xfrm>
          <a:prstGeom prst="rect">
            <a:avLst/>
          </a:prstGeom>
          <a:noFill/>
        </p:spPr>
        <p:txBody>
          <a:bodyPr wrap="none" rtlCol="0">
            <a:spAutoFit/>
          </a:bodyPr>
          <a:lstStyle/>
          <a:p>
            <a:r>
              <a:rPr lang="en-US" altLang="zh-CN" sz="2400" dirty="0" err="1" smtClean="0">
                <a:latin typeface="Times New Roman" pitchFamily="18" charset="0"/>
                <a:cs typeface="Times New Roman" pitchFamily="18" charset="0"/>
              </a:rPr>
              <a:t>ssociative</a:t>
            </a:r>
            <a:endParaRPr lang="zh-CN" altLang="en-US" sz="2400" dirty="0">
              <a:latin typeface="Times New Roman" pitchFamily="18" charset="0"/>
              <a:cs typeface="Times New Roman" pitchFamily="18" charset="0"/>
            </a:endParaRPr>
          </a:p>
        </p:txBody>
      </p:sp>
      <p:sp>
        <p:nvSpPr>
          <p:cNvPr id="16" name="TextBox 15"/>
          <p:cNvSpPr txBox="1"/>
          <p:nvPr/>
        </p:nvSpPr>
        <p:spPr>
          <a:xfrm>
            <a:off x="6500826" y="2467269"/>
            <a:ext cx="1021433" cy="461665"/>
          </a:xfrm>
          <a:prstGeom prst="rect">
            <a:avLst/>
          </a:prstGeom>
          <a:noFill/>
        </p:spPr>
        <p:txBody>
          <a:bodyPr wrap="none" rtlCol="0">
            <a:spAutoFit/>
          </a:bodyPr>
          <a:lstStyle/>
          <a:p>
            <a:r>
              <a:rPr lang="en-US" altLang="zh-CN" sz="2400" dirty="0" err="1" smtClean="0">
                <a:latin typeface="Times New Roman" pitchFamily="18" charset="0"/>
                <a:cs typeface="Times New Roman" pitchFamily="18" charset="0"/>
              </a:rPr>
              <a:t>ibrary</a:t>
            </a:r>
            <a:endParaRPr lang="zh-CN" alt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path" presetSubtype="0" accel="50000" decel="50000" fill="hold" grpId="1" nodeType="clickEffect">
                                  <p:stCondLst>
                                    <p:cond delay="0"/>
                                  </p:stCondLst>
                                  <p:childTnLst>
                                    <p:animMotion origin="layout" path="M 8.33333E-7 1.85185E-6 L -0.19879 1.85185E-6 " pathEditMode="relative" rAng="0" ptsTypes="AA">
                                      <p:cBhvr>
                                        <p:cTn id="31" dur="1000" fill="hold"/>
                                        <p:tgtEl>
                                          <p:spTgt spid="7"/>
                                        </p:tgtEl>
                                        <p:attrNameLst>
                                          <p:attrName>ppt_x</p:attrName>
                                          <p:attrName>ppt_y</p:attrName>
                                        </p:attrNameLst>
                                      </p:cBhvr>
                                      <p:rCtr x="-99" y="0"/>
                                    </p:animMotion>
                                  </p:childTnLst>
                                </p:cTn>
                              </p:par>
                              <p:par>
                                <p:cTn id="32" presetID="35" presetClass="path" presetSubtype="0" accel="50000" decel="50000" fill="hold" grpId="1" nodeType="withEffect">
                                  <p:stCondLst>
                                    <p:cond delay="0"/>
                                  </p:stCondLst>
                                  <p:childTnLst>
                                    <p:animMotion origin="layout" path="M -8.33333E-7 1.85185E-6 L -0.14271 1.85185E-6 " pathEditMode="relative" rAng="0" ptsTypes="AA">
                                      <p:cBhvr>
                                        <p:cTn id="33" dur="1000" fill="hold"/>
                                        <p:tgtEl>
                                          <p:spTgt spid="8"/>
                                        </p:tgtEl>
                                        <p:attrNameLst>
                                          <p:attrName>ppt_x</p:attrName>
                                          <p:attrName>ppt_y</p:attrName>
                                        </p:attrNameLst>
                                      </p:cBhvr>
                                      <p:rCtr x="-71" y="0"/>
                                    </p:animMotion>
                                  </p:childTnLst>
                                </p:cTn>
                              </p:par>
                              <p:par>
                                <p:cTn id="34" presetID="35" presetClass="path" presetSubtype="0" accel="50000" decel="50000" fill="hold" grpId="1" nodeType="withEffect">
                                  <p:stCondLst>
                                    <p:cond delay="0"/>
                                  </p:stCondLst>
                                  <p:childTnLst>
                                    <p:animMotion origin="layout" path="M -0.00677 1.85185E-6 L -0.03854 1.85185E-6 " pathEditMode="relative" rAng="0" ptsTypes="AA">
                                      <p:cBhvr>
                                        <p:cTn id="35" dur="1000" fill="hold"/>
                                        <p:tgtEl>
                                          <p:spTgt spid="9"/>
                                        </p:tgtEl>
                                        <p:attrNameLst>
                                          <p:attrName>ppt_x</p:attrName>
                                          <p:attrName>ppt_y</p:attrName>
                                        </p:attrNameLst>
                                      </p:cBhvr>
                                      <p:rCtr x="-16" y="0"/>
                                    </p:animMotion>
                                  </p:childTnLst>
                                </p:cTn>
                              </p:par>
                              <p:par>
                                <p:cTn id="36" presetID="63" presetClass="path" presetSubtype="0" accel="50000" decel="50000" fill="hold" grpId="1" nodeType="withEffect">
                                  <p:stCondLst>
                                    <p:cond delay="0"/>
                                  </p:stCondLst>
                                  <p:childTnLst>
                                    <p:animMotion origin="layout" path="M -5.55556E-7 1.85185E-6 L 0.03229 1.85185E-6 " pathEditMode="relative" rAng="0" ptsTypes="AA">
                                      <p:cBhvr>
                                        <p:cTn id="37" dur="1000" fill="hold"/>
                                        <p:tgtEl>
                                          <p:spTgt spid="10"/>
                                        </p:tgtEl>
                                        <p:attrNameLst>
                                          <p:attrName>ppt_x</p:attrName>
                                          <p:attrName>ppt_y</p:attrName>
                                        </p:attrNameLst>
                                      </p:cBhvr>
                                      <p:rCtr x="16" y="0"/>
                                    </p:animMotion>
                                  </p:childTnLst>
                                </p:cTn>
                              </p:par>
                              <p:par>
                                <p:cTn id="38" presetID="63" presetClass="path" presetSubtype="0" accel="50000" decel="50000" fill="hold" grpId="1" nodeType="withEffect">
                                  <p:stCondLst>
                                    <p:cond delay="0"/>
                                  </p:stCondLst>
                                  <p:childTnLst>
                                    <p:animMotion origin="layout" path="M -4.16667E-6 1.85185E-6 L 0.16007 1.85185E-6 " pathEditMode="relative" rAng="0" ptsTypes="AA">
                                      <p:cBhvr>
                                        <p:cTn id="39" dur="1000" fill="hold"/>
                                        <p:tgtEl>
                                          <p:spTgt spid="11"/>
                                        </p:tgtEl>
                                        <p:attrNameLst>
                                          <p:attrName>ppt_x</p:attrName>
                                          <p:attrName>ppt_y</p:attrName>
                                        </p:attrNameLst>
                                      </p:cBhvr>
                                      <p:rCtr x="80" y="0"/>
                                    </p:animMotion>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1500"/>
                            </p:stCondLst>
                            <p:childTnLst>
                              <p:par>
                                <p:cTn id="57" presetID="3" presetClass="emph" presetSubtype="2" fill="hold" grpId="2" nodeType="afterEffect">
                                  <p:stCondLst>
                                    <p:cond delay="0"/>
                                  </p:stCondLst>
                                  <p:childTnLst>
                                    <p:animClr clrSpc="rgb" dir="cw">
                                      <p:cBhvr override="childStyle">
                                        <p:cTn id="58" dur="500" fill="hold"/>
                                        <p:tgtEl>
                                          <p:spTgt spid="7"/>
                                        </p:tgtEl>
                                        <p:attrNameLst>
                                          <p:attrName>style.color</p:attrName>
                                        </p:attrNameLst>
                                      </p:cBhvr>
                                      <p:to>
                                        <a:srgbClr val="FF0B0B"/>
                                      </p:to>
                                    </p:animClr>
                                  </p:childTnLst>
                                </p:cTn>
                              </p:par>
                              <p:par>
                                <p:cTn id="59" presetID="3" presetClass="emph" presetSubtype="2" fill="hold" grpId="2" nodeType="withEffect">
                                  <p:stCondLst>
                                    <p:cond delay="0"/>
                                  </p:stCondLst>
                                  <p:childTnLst>
                                    <p:animClr clrSpc="rgb" dir="cw">
                                      <p:cBhvr override="childStyle">
                                        <p:cTn id="60" dur="500" fill="hold"/>
                                        <p:tgtEl>
                                          <p:spTgt spid="8"/>
                                        </p:tgtEl>
                                        <p:attrNameLst>
                                          <p:attrName>style.color</p:attrName>
                                        </p:attrNameLst>
                                      </p:cBhvr>
                                      <p:to>
                                        <a:srgbClr val="FF0B0B"/>
                                      </p:to>
                                    </p:animClr>
                                  </p:childTnLst>
                                </p:cTn>
                              </p:par>
                              <p:par>
                                <p:cTn id="61" presetID="3" presetClass="emph" presetSubtype="2" fill="hold" grpId="2" nodeType="withEffect">
                                  <p:stCondLst>
                                    <p:cond delay="0"/>
                                  </p:stCondLst>
                                  <p:childTnLst>
                                    <p:animClr clrSpc="rgb" dir="cw">
                                      <p:cBhvr override="childStyle">
                                        <p:cTn id="62" dur="500" fill="hold"/>
                                        <p:tgtEl>
                                          <p:spTgt spid="9"/>
                                        </p:tgtEl>
                                        <p:attrNameLst>
                                          <p:attrName>style.color</p:attrName>
                                        </p:attrNameLst>
                                      </p:cBhvr>
                                      <p:to>
                                        <a:srgbClr val="FF0B0B"/>
                                      </p:to>
                                    </p:animClr>
                                  </p:childTnLst>
                                </p:cTn>
                              </p:par>
                              <p:par>
                                <p:cTn id="63" presetID="3" presetClass="emph" presetSubtype="2" fill="hold" grpId="2" nodeType="withEffect">
                                  <p:stCondLst>
                                    <p:cond delay="0"/>
                                  </p:stCondLst>
                                  <p:childTnLst>
                                    <p:animClr clrSpc="rgb" dir="cw">
                                      <p:cBhvr override="childStyle">
                                        <p:cTn id="64" dur="500" fill="hold"/>
                                        <p:tgtEl>
                                          <p:spTgt spid="10"/>
                                        </p:tgtEl>
                                        <p:attrNameLst>
                                          <p:attrName>style.color</p:attrName>
                                        </p:attrNameLst>
                                      </p:cBhvr>
                                      <p:to>
                                        <a:srgbClr val="FF0B0B"/>
                                      </p:to>
                                    </p:animClr>
                                  </p:childTnLst>
                                </p:cTn>
                              </p:par>
                              <p:par>
                                <p:cTn id="65" presetID="3" presetClass="emph" presetSubtype="2" fill="hold" grpId="2" nodeType="withEffect">
                                  <p:stCondLst>
                                    <p:cond delay="0"/>
                                  </p:stCondLst>
                                  <p:childTnLst>
                                    <p:animClr clrSpc="rgb" dir="cw">
                                      <p:cBhvr override="childStyle">
                                        <p:cTn id="66" dur="500" fill="hold"/>
                                        <p:tgtEl>
                                          <p:spTgt spid="11"/>
                                        </p:tgtEl>
                                        <p:attrNameLst>
                                          <p:attrName>style.color</p:attrName>
                                        </p:attrNameLst>
                                      </p:cBhvr>
                                      <p:to>
                                        <a:srgbClr val="FF0B0B"/>
                                      </p:to>
                                    </p:animClr>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animEffect transition="in" filter="fade">
                                      <p:cBhvr>
                                        <p:cTn id="75" dur="500"/>
                                        <p:tgtEl>
                                          <p:spTgt spid="3">
                                            <p:txEl>
                                              <p:pRg st="0" end="0"/>
                                            </p:txEl>
                                          </p:spTgt>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3">
                                            <p:txEl>
                                              <p:pRg st="1" end="1"/>
                                            </p:txEl>
                                          </p:spTgt>
                                        </p:tgtEl>
                                        <p:attrNameLst>
                                          <p:attrName>style.visibility</p:attrName>
                                        </p:attrNameLst>
                                      </p:cBhvr>
                                      <p:to>
                                        <p:strVal val="visible"/>
                                      </p:to>
                                    </p:set>
                                    <p:animEffect transition="in" filter="fade">
                                      <p:cBhvr>
                                        <p:cTn id="7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build="p"/>
      <p:bldP spid="5"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3"/>
          <p:cNvSpPr/>
          <p:nvPr/>
        </p:nvSpPr>
        <p:spPr bwMode="auto">
          <a:xfrm>
            <a:off x="642910" y="5072074"/>
            <a:ext cx="6500858" cy="642942"/>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3" name="圆角矩形 22"/>
          <p:cNvSpPr/>
          <p:nvPr/>
        </p:nvSpPr>
        <p:spPr bwMode="auto">
          <a:xfrm>
            <a:off x="642910" y="4268397"/>
            <a:ext cx="6500858" cy="642942"/>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2" name="圆角矩形 21"/>
          <p:cNvSpPr/>
          <p:nvPr/>
        </p:nvSpPr>
        <p:spPr bwMode="auto">
          <a:xfrm>
            <a:off x="642910" y="3464720"/>
            <a:ext cx="6500858" cy="642942"/>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1" name="圆角矩形 20"/>
          <p:cNvSpPr/>
          <p:nvPr/>
        </p:nvSpPr>
        <p:spPr bwMode="auto">
          <a:xfrm>
            <a:off x="642910" y="2661042"/>
            <a:ext cx="6500858" cy="642942"/>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0" name="圆角矩形 19"/>
          <p:cNvSpPr/>
          <p:nvPr/>
        </p:nvSpPr>
        <p:spPr bwMode="auto">
          <a:xfrm>
            <a:off x="642910" y="1857364"/>
            <a:ext cx="6500858" cy="642942"/>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9" name="内容占位符 2"/>
          <p:cNvSpPr>
            <a:spLocks noGrp="1"/>
          </p:cNvSpPr>
          <p:nvPr>
            <p:ph idx="1"/>
          </p:nvPr>
        </p:nvSpPr>
        <p:spPr>
          <a:xfrm>
            <a:off x="446088" y="1196975"/>
            <a:ext cx="8229600" cy="4752975"/>
          </a:xfrm>
        </p:spPr>
        <p:txBody>
          <a:bodyPr/>
          <a:lstStyle/>
          <a:p>
            <a:pPr marL="0" lvl="1" indent="0" eaLnBrk="1" hangingPunct="1">
              <a:buFont typeface="Wingdings" pitchFamily="2" charset="2"/>
              <a:buNone/>
              <a:defRPr/>
            </a:pPr>
            <a:r>
              <a:rPr lang="zh-CN" altLang="en-US" b="1" dirty="0" smtClean="0">
                <a:cs typeface="+mn-cs"/>
              </a:rPr>
              <a:t>二期目标</a:t>
            </a:r>
            <a:endParaRPr lang="en-US" altLang="zh-CN" b="1" dirty="0" smtClean="0">
              <a:cs typeface="+mn-cs"/>
            </a:endParaRPr>
          </a:p>
          <a:p>
            <a:pPr marL="762000" indent="-439738" eaLnBrk="1" hangingPunct="1">
              <a:lnSpc>
                <a:spcPct val="200000"/>
              </a:lnSpc>
              <a:defRPr/>
            </a:pPr>
            <a:r>
              <a:rPr lang="zh-CN" altLang="en-US" sz="2400" dirty="0" smtClean="0"/>
              <a:t>进一步扩大</a:t>
            </a:r>
            <a:r>
              <a:rPr lang="zh-CN" altLang="en-US" sz="2400" dirty="0" smtClean="0">
                <a:solidFill>
                  <a:schemeClr val="tx1"/>
                </a:solidFill>
              </a:rPr>
              <a:t>数字</a:t>
            </a:r>
            <a:r>
              <a:rPr lang="zh-CN" altLang="en-US" sz="2400" dirty="0" smtClean="0">
                <a:solidFill>
                  <a:srgbClr val="FF0000"/>
                </a:solidFill>
              </a:rPr>
              <a:t>资源建设</a:t>
            </a:r>
            <a:r>
              <a:rPr lang="zh-CN" altLang="en-US" sz="2400" dirty="0" smtClean="0"/>
              <a:t>的范围和数量</a:t>
            </a:r>
            <a:endParaRPr lang="en-US" altLang="zh-CN" sz="2400" dirty="0" smtClean="0"/>
          </a:p>
          <a:p>
            <a:pPr marL="762000" indent="-439738" eaLnBrk="1" hangingPunct="1">
              <a:lnSpc>
                <a:spcPct val="200000"/>
              </a:lnSpc>
              <a:defRPr/>
            </a:pPr>
            <a:r>
              <a:rPr lang="zh-CN" altLang="en-US" sz="2400" dirty="0" smtClean="0"/>
              <a:t>强化数字资源</a:t>
            </a:r>
            <a:r>
              <a:rPr lang="zh-CN" altLang="en-US" sz="2400" dirty="0" smtClean="0">
                <a:solidFill>
                  <a:srgbClr val="FF0000"/>
                </a:solidFill>
              </a:rPr>
              <a:t>服务体系建设</a:t>
            </a:r>
            <a:endParaRPr lang="en-US" altLang="zh-CN" sz="2400" dirty="0" smtClean="0">
              <a:solidFill>
                <a:srgbClr val="FF0000"/>
              </a:solidFill>
            </a:endParaRPr>
          </a:p>
          <a:p>
            <a:pPr marL="762000" indent="-439738" eaLnBrk="1" hangingPunct="1">
              <a:lnSpc>
                <a:spcPct val="200000"/>
              </a:lnSpc>
              <a:defRPr/>
            </a:pPr>
            <a:r>
              <a:rPr lang="zh-CN" altLang="en-US" sz="2400" dirty="0" smtClean="0"/>
              <a:t>深化</a:t>
            </a:r>
            <a:r>
              <a:rPr lang="zh-CN" altLang="en-US" sz="2400" dirty="0" smtClean="0">
                <a:solidFill>
                  <a:srgbClr val="FF0000"/>
                </a:solidFill>
              </a:rPr>
              <a:t>技术支撑环境建设</a:t>
            </a:r>
            <a:endParaRPr lang="en-US" altLang="zh-CN" sz="2400" dirty="0" smtClean="0">
              <a:solidFill>
                <a:srgbClr val="FF0000"/>
              </a:solidFill>
            </a:endParaRPr>
          </a:p>
          <a:p>
            <a:pPr marL="762000" indent="-439738" eaLnBrk="1" hangingPunct="1">
              <a:lnSpc>
                <a:spcPct val="200000"/>
              </a:lnSpc>
              <a:defRPr/>
            </a:pPr>
            <a:r>
              <a:rPr lang="zh-CN" altLang="en-US" sz="2400" dirty="0" smtClean="0"/>
              <a:t>加强数字图书馆领域的</a:t>
            </a:r>
            <a:r>
              <a:rPr lang="zh-CN" altLang="en-US" sz="2400" dirty="0" smtClean="0">
                <a:solidFill>
                  <a:srgbClr val="FF0000"/>
                </a:solidFill>
              </a:rPr>
              <a:t>对外合作与交流</a:t>
            </a:r>
            <a:endParaRPr lang="en-US" altLang="zh-CN" sz="2400" dirty="0" smtClean="0">
              <a:solidFill>
                <a:srgbClr val="FF0000"/>
              </a:solidFill>
            </a:endParaRPr>
          </a:p>
          <a:p>
            <a:pPr marL="762000" indent="-439738" eaLnBrk="1" hangingPunct="1">
              <a:lnSpc>
                <a:spcPct val="200000"/>
              </a:lnSpc>
              <a:defRPr/>
            </a:pPr>
            <a:r>
              <a:rPr lang="zh-CN" altLang="en-US" sz="2400" dirty="0" smtClean="0"/>
              <a:t>制定和完</a:t>
            </a:r>
            <a:r>
              <a:rPr lang="zh-CN" altLang="en-US" sz="2400" dirty="0" smtClean="0">
                <a:solidFill>
                  <a:schemeClr val="tx1"/>
                </a:solidFill>
              </a:rPr>
              <a:t>善数字图书馆</a:t>
            </a:r>
            <a:r>
              <a:rPr lang="zh-CN" altLang="en-US" sz="2400" dirty="0" smtClean="0">
                <a:solidFill>
                  <a:srgbClr val="FF0000"/>
                </a:solidFill>
              </a:rPr>
              <a:t>标准规范</a:t>
            </a:r>
            <a:endParaRPr lang="zh-CN" altLang="en-US" sz="2400" dirty="0" smtClean="0"/>
          </a:p>
          <a:p>
            <a:pPr marL="762000" indent="-439738" eaLnBrk="1" hangingPunct="1">
              <a:defRPr/>
            </a:pPr>
            <a:endParaRPr lang="en-US" altLang="zh-CN" sz="2400" dirty="0" smtClean="0">
              <a:solidFill>
                <a:srgbClr val="FF0000"/>
              </a:solidFill>
            </a:endParaRPr>
          </a:p>
          <a:p>
            <a:pPr marL="762000" indent="-439738" eaLnBrk="1" hangingPunct="1">
              <a:defRPr/>
            </a:pPr>
            <a:endParaRPr lang="zh-CN" altLang="en-US" sz="2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xEl>
                                              <p:pRg st="3" end="3"/>
                                            </p:txEl>
                                          </p:spTgt>
                                        </p:tgtEl>
                                        <p:attrNameLst>
                                          <p:attrName>style.visibility</p:attrName>
                                        </p:attrNameLst>
                                      </p:cBhvr>
                                      <p:to>
                                        <p:strVal val="visible"/>
                                      </p:to>
                                    </p:set>
                                    <p:animEffect transition="in" filter="fade">
                                      <p:cBhvr>
                                        <p:cTn id="18" dur="500"/>
                                        <p:tgtEl>
                                          <p:spTgt spid="1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animEffect transition="in" filter="fade">
                                      <p:cBhvr>
                                        <p:cTn id="21" dur="500"/>
                                        <p:tgtEl>
                                          <p:spTgt spid="1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xEl>
                                              <p:pRg st="5" end="5"/>
                                            </p:txEl>
                                          </p:spTgt>
                                        </p:tgtEl>
                                        <p:attrNameLst>
                                          <p:attrName>style.visibility</p:attrName>
                                        </p:attrNameLst>
                                      </p:cBhvr>
                                      <p:to>
                                        <p:strVal val="visible"/>
                                      </p:to>
                                    </p:set>
                                    <p:animEffect transition="in" filter="fade">
                                      <p:cBhvr>
                                        <p:cTn id="24" dur="500"/>
                                        <p:tgtEl>
                                          <p:spTgt spid="19">
                                            <p:txEl>
                                              <p:pRg st="5" end="5"/>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2" grpId="0" animBg="1"/>
      <p:bldP spid="21"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bwMode="auto">
          <a:xfrm>
            <a:off x="571472" y="2143116"/>
            <a:ext cx="7929618" cy="3643338"/>
          </a:xfrm>
          <a:prstGeom prst="roundRect">
            <a:avLst>
              <a:gd name="adj" fmla="val 559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3" name="圆角矩形 12"/>
          <p:cNvSpPr/>
          <p:nvPr/>
        </p:nvSpPr>
        <p:spPr bwMode="auto">
          <a:xfrm>
            <a:off x="1285820" y="3286124"/>
            <a:ext cx="7000956" cy="571504"/>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14" name="圆角矩形 13"/>
          <p:cNvSpPr/>
          <p:nvPr/>
        </p:nvSpPr>
        <p:spPr bwMode="auto">
          <a:xfrm>
            <a:off x="1285852" y="4286256"/>
            <a:ext cx="7000956" cy="1071570"/>
          </a:xfrm>
          <a:prstGeom prst="roundRect">
            <a:avLst>
              <a:gd name="adj" fmla="val 874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36000" tIns="36000" rIns="36000" bIns="36000" anchor="ctr"/>
          <a:lstStyle/>
          <a:p>
            <a:pPr algn="ctr">
              <a:lnSpc>
                <a:spcPct val="125000"/>
              </a:lnSpc>
              <a:defRPr/>
            </a:pPr>
            <a:endParaRPr lang="zh-CN" altLang="en-US" sz="2400" b="0" dirty="0">
              <a:latin typeface="微软雅黑" pitchFamily="34" charset="-122"/>
              <a:ea typeface="微软雅黑" pitchFamily="34" charset="-122"/>
            </a:endParaRPr>
          </a:p>
        </p:txBody>
      </p:sp>
      <p:sp>
        <p:nvSpPr>
          <p:cNvPr id="10" name="Rectangle 3"/>
          <p:cNvSpPr txBox="1">
            <a:spLocks noChangeArrowheads="1"/>
          </p:cNvSpPr>
          <p:nvPr/>
        </p:nvSpPr>
        <p:spPr bwMode="auto">
          <a:xfrm>
            <a:off x="857224" y="2278063"/>
            <a:ext cx="7500990" cy="3238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50000"/>
              </a:lnSpc>
              <a:spcBef>
                <a:spcPct val="20000"/>
              </a:spcBef>
              <a:spcAft>
                <a:spcPct val="0"/>
              </a:spcAft>
              <a:buClr>
                <a:srgbClr val="FF0000"/>
              </a:buClr>
              <a:buSzTx/>
              <a:buFont typeface="Wingdings" pitchFamily="2" charset="2"/>
              <a:buChar char="p"/>
              <a:tabLst/>
              <a:defRPr/>
            </a:pP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在一期十六所参建单位基础上，</a:t>
            </a:r>
            <a:r>
              <a:rPr kumimoji="0" lang="zh-CN" altLang="en-US" sz="2000" b="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扩大参建高校和单位范围</a:t>
            </a: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，组织更多的文献资源进行数字化共建共享。 </a:t>
            </a:r>
            <a:endParaRPr kumimoji="0" lang="en-US" altLang="zh-CN"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685800" lvl="1" indent="-228600" eaLnBrk="0" hangingPunct="0">
              <a:lnSpc>
                <a:spcPct val="150000"/>
              </a:lnSpc>
              <a:spcBef>
                <a:spcPct val="20000"/>
              </a:spcBef>
              <a:buClr>
                <a:srgbClr val="FF0000"/>
              </a:buClr>
              <a:buFont typeface="Wingdings" pitchFamily="2" charset="2"/>
              <a:buChar char="n"/>
            </a:pP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争取参建高校总数达到</a:t>
            </a:r>
            <a:r>
              <a:rPr kumimoji="0" lang="en-US" altLang="zh-CN" sz="2000" b="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50</a:t>
            </a:r>
            <a:r>
              <a:rPr kumimoji="0" lang="zh-CN" altLang="en-US" sz="2000" b="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至</a:t>
            </a:r>
            <a:r>
              <a:rPr kumimoji="0" lang="en-US" altLang="zh-CN" sz="2000" b="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55</a:t>
            </a: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所；</a:t>
            </a:r>
          </a:p>
          <a:p>
            <a:pPr marL="685800" lvl="1" indent="-228600" eaLnBrk="0" hangingPunct="0">
              <a:lnSpc>
                <a:spcPct val="150000"/>
              </a:lnSpc>
              <a:spcBef>
                <a:spcPct val="20000"/>
              </a:spcBef>
              <a:buClr>
                <a:srgbClr val="FF0000"/>
              </a:buClr>
              <a:buFont typeface="Wingdings" pitchFamily="2" charset="2"/>
              <a:buChar char="n"/>
            </a:pPr>
            <a:endParaRPr kumimoji="0" lang="en-US" altLang="zh-CN"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685800" lvl="1" indent="-228600" eaLnBrk="0" hangingPunct="0">
              <a:lnSpc>
                <a:spcPct val="150000"/>
              </a:lnSpc>
              <a:spcBef>
                <a:spcPct val="20000"/>
              </a:spcBef>
              <a:buClr>
                <a:srgbClr val="FF0000"/>
              </a:buClr>
              <a:buFont typeface="Wingdings" pitchFamily="2" charset="2"/>
              <a:buChar char="n"/>
            </a:pP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以参建单位为中心，进一步扩大在</a:t>
            </a:r>
            <a:r>
              <a:rPr kumimoji="0" lang="zh-CN" altLang="en-US" sz="2000" b="0"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rPr>
              <a:t>该省</a:t>
            </a: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（自治区、直辖市）范围内的共建共享高校及其他学术和文化机构</a:t>
            </a:r>
            <a:r>
              <a:rPr kumimoji="0" lang="zh-CN" altLang="en-US" sz="2000" b="1"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a:t>
            </a:r>
          </a:p>
        </p:txBody>
      </p:sp>
      <p:sp>
        <p:nvSpPr>
          <p:cNvPr id="11" name="Rectangle 6"/>
          <p:cNvSpPr>
            <a:spLocks noChangeArrowheads="1"/>
          </p:cNvSpPr>
          <p:nvPr/>
        </p:nvSpPr>
        <p:spPr bwMode="auto">
          <a:xfrm>
            <a:off x="446088" y="1270000"/>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1</a:t>
            </a:r>
            <a:r>
              <a:rPr lang="en-US" altLang="zh-CN" sz="2800" dirty="0">
                <a:solidFill>
                  <a:srgbClr val="000000"/>
                </a:solidFill>
                <a:latin typeface="微软雅黑" pitchFamily="34" charset="-122"/>
                <a:ea typeface="微软雅黑" pitchFamily="34" charset="-122"/>
              </a:rPr>
              <a:t>. </a:t>
            </a:r>
            <a:r>
              <a:rPr lang="en-US" altLang="zh-CN" sz="2800" dirty="0" smtClean="0">
                <a:solidFill>
                  <a:srgbClr val="000000"/>
                </a:solidFill>
                <a:latin typeface="微软雅黑" pitchFamily="34" charset="-122"/>
                <a:ea typeface="微软雅黑" pitchFamily="34" charset="-122"/>
              </a:rPr>
              <a:t> </a:t>
            </a:r>
            <a:r>
              <a:rPr lang="zh-CN" altLang="en-US" sz="2800" dirty="0" smtClean="0">
                <a:solidFill>
                  <a:srgbClr val="000000"/>
                </a:solidFill>
                <a:latin typeface="微软雅黑" pitchFamily="34" charset="-122"/>
                <a:ea typeface="微软雅黑" pitchFamily="34" charset="-122"/>
              </a:rPr>
              <a:t>拓展</a:t>
            </a:r>
            <a:r>
              <a:rPr lang="zh-CN" altLang="en-US" sz="2800" dirty="0">
                <a:solidFill>
                  <a:srgbClr val="000000"/>
                </a:solidFill>
                <a:latin typeface="微软雅黑" pitchFamily="34" charset="-122"/>
                <a:ea typeface="微软雅黑" pitchFamily="34" charset="-122"/>
              </a:rPr>
              <a:t>资源建设</a:t>
            </a:r>
            <a:endParaRPr lang="zh-CN" altLang="en-US" b="0" dirty="0">
              <a:solidFill>
                <a:srgbClr val="00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142984"/>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1</a:t>
            </a:r>
            <a:r>
              <a:rPr lang="en-US" altLang="zh-CN" sz="2800" dirty="0">
                <a:solidFill>
                  <a:srgbClr val="000000"/>
                </a:solidFill>
                <a:latin typeface="微软雅黑" pitchFamily="34" charset="-122"/>
                <a:ea typeface="微软雅黑" pitchFamily="34" charset="-122"/>
              </a:rPr>
              <a:t>. </a:t>
            </a:r>
            <a:r>
              <a:rPr lang="en-US" altLang="zh-CN" sz="2800" dirty="0" smtClean="0">
                <a:solidFill>
                  <a:srgbClr val="000000"/>
                </a:solidFill>
                <a:latin typeface="微软雅黑" pitchFamily="34" charset="-122"/>
                <a:ea typeface="微软雅黑" pitchFamily="34" charset="-122"/>
              </a:rPr>
              <a:t> </a:t>
            </a:r>
            <a:r>
              <a:rPr lang="zh-CN" altLang="en-US" sz="2800" dirty="0" smtClean="0">
                <a:solidFill>
                  <a:srgbClr val="000000"/>
                </a:solidFill>
                <a:latin typeface="微软雅黑" pitchFamily="34" charset="-122"/>
                <a:ea typeface="微软雅黑" pitchFamily="34" charset="-122"/>
              </a:rPr>
              <a:t>拓展</a:t>
            </a:r>
            <a:r>
              <a:rPr lang="zh-CN" altLang="en-US" sz="2800" dirty="0">
                <a:solidFill>
                  <a:srgbClr val="000000"/>
                </a:solidFill>
                <a:latin typeface="微软雅黑" pitchFamily="34" charset="-122"/>
                <a:ea typeface="微软雅黑" pitchFamily="34" charset="-122"/>
              </a:rPr>
              <a:t>资源建设</a:t>
            </a:r>
            <a:endParaRPr lang="zh-CN" altLang="en-US" b="0" dirty="0">
              <a:solidFill>
                <a:srgbClr val="000000"/>
              </a:solidFill>
              <a:latin typeface="微软雅黑" pitchFamily="34" charset="-122"/>
              <a:ea typeface="微软雅黑" pitchFamily="34" charset="-122"/>
            </a:endParaRPr>
          </a:p>
        </p:txBody>
      </p:sp>
      <p:pic>
        <p:nvPicPr>
          <p:cNvPr id="9" name="Picture 38"/>
          <p:cNvPicPr>
            <a:picLocks noChangeAspect="1" noChangeArrowheads="1"/>
          </p:cNvPicPr>
          <p:nvPr/>
        </p:nvPicPr>
        <p:blipFill>
          <a:blip r:embed="rId2" cstate="print"/>
          <a:srcRect/>
          <a:stretch>
            <a:fillRect/>
          </a:stretch>
        </p:blipFill>
        <p:spPr bwMode="auto">
          <a:xfrm>
            <a:off x="1357290" y="2468722"/>
            <a:ext cx="6439459" cy="3674922"/>
          </a:xfrm>
          <a:prstGeom prst="rect">
            <a:avLst/>
          </a:prstGeom>
          <a:noFill/>
          <a:ln w="9525">
            <a:noFill/>
            <a:miter lim="800000"/>
            <a:headEnd/>
            <a:tailEnd/>
          </a:ln>
        </p:spPr>
      </p:pic>
      <p:sp>
        <p:nvSpPr>
          <p:cNvPr id="24" name="圆角矩形标注 23"/>
          <p:cNvSpPr/>
          <p:nvPr/>
        </p:nvSpPr>
        <p:spPr bwMode="auto">
          <a:xfrm>
            <a:off x="1357290" y="2214554"/>
            <a:ext cx="1428760" cy="642942"/>
          </a:xfrm>
          <a:prstGeom prst="wedgeRoundRectCallout">
            <a:avLst>
              <a:gd name="adj1" fmla="val 50019"/>
              <a:gd name="adj2" fmla="val 78230"/>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图形图像</a:t>
            </a:r>
            <a:endParaRPr kumimoji="0" lang="en-US" altLang="zh-CN" sz="1600" b="0" i="0" u="none" strike="noStrike" cap="none" normalizeH="0" baseline="0" dirty="0" smtClean="0">
              <a:ln>
                <a:noFill/>
              </a:ln>
              <a:solidFill>
                <a:srgbClr val="00B050"/>
              </a:solidFill>
              <a:effectLst/>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FF0000"/>
                </a:solidFill>
                <a:effectLst/>
                <a:latin typeface="微软雅黑" pitchFamily="34" charset="-122"/>
                <a:ea typeface="微软雅黑" pitchFamily="34" charset="-122"/>
              </a:rPr>
              <a:t>25</a:t>
            </a:r>
            <a:r>
              <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rPr>
              <a:t>万件</a:t>
            </a:r>
          </a:p>
        </p:txBody>
      </p:sp>
      <p:sp>
        <p:nvSpPr>
          <p:cNvPr id="25" name="圆角矩形标注 24"/>
          <p:cNvSpPr/>
          <p:nvPr/>
        </p:nvSpPr>
        <p:spPr bwMode="auto">
          <a:xfrm>
            <a:off x="3000364" y="1857364"/>
            <a:ext cx="1428760" cy="642942"/>
          </a:xfrm>
          <a:prstGeom prst="wedgeRoundRectCallout">
            <a:avLst>
              <a:gd name="adj1" fmla="val 42793"/>
              <a:gd name="adj2" fmla="val 85111"/>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b="0" dirty="0" smtClean="0">
                <a:solidFill>
                  <a:srgbClr val="00B050"/>
                </a:solidFill>
                <a:latin typeface="微软雅黑" pitchFamily="34" charset="-122"/>
                <a:ea typeface="微软雅黑" pitchFamily="34" charset="-122"/>
              </a:rPr>
              <a:t>声像资料</a:t>
            </a:r>
            <a:endParaRPr lang="en-US" altLang="zh-CN" sz="1600" b="0" dirty="0" smtClean="0">
              <a:solidFill>
                <a:srgbClr val="00B050"/>
              </a:solidFill>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FF0000"/>
                </a:solidFill>
                <a:effectLst/>
                <a:latin typeface="微软雅黑" pitchFamily="34" charset="-122"/>
                <a:ea typeface="微软雅黑" pitchFamily="34" charset="-122"/>
              </a:rPr>
              <a:t>5</a:t>
            </a:r>
            <a:r>
              <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rPr>
              <a:t>万件</a:t>
            </a:r>
          </a:p>
        </p:txBody>
      </p:sp>
      <p:sp>
        <p:nvSpPr>
          <p:cNvPr id="26" name="圆角矩形标注 25"/>
          <p:cNvSpPr/>
          <p:nvPr/>
        </p:nvSpPr>
        <p:spPr bwMode="auto">
          <a:xfrm>
            <a:off x="357158" y="3857628"/>
            <a:ext cx="1714512" cy="642942"/>
          </a:xfrm>
          <a:prstGeom prst="wedgeRoundRectCallout">
            <a:avLst>
              <a:gd name="adj1" fmla="val 87180"/>
              <a:gd name="adj2" fmla="val -31877"/>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地方文史资料</a:t>
            </a:r>
            <a:endParaRPr kumimoji="0" lang="en-US" altLang="zh-CN" sz="1600" b="0" i="0" u="none" strike="noStrike" cap="none" normalizeH="0" baseline="0" dirty="0" smtClean="0">
              <a:ln>
                <a:noFill/>
              </a:ln>
              <a:solidFill>
                <a:srgbClr val="00B050"/>
              </a:solidFill>
              <a:effectLst/>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FF0000"/>
                </a:solidFill>
                <a:effectLst/>
                <a:latin typeface="微软雅黑" pitchFamily="34" charset="-122"/>
                <a:ea typeface="微软雅黑" pitchFamily="34" charset="-122"/>
              </a:rPr>
              <a:t>30</a:t>
            </a:r>
            <a:r>
              <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rPr>
              <a:t>万件</a:t>
            </a:r>
          </a:p>
        </p:txBody>
      </p:sp>
      <p:sp>
        <p:nvSpPr>
          <p:cNvPr id="27" name="圆角矩形标注 26"/>
          <p:cNvSpPr/>
          <p:nvPr/>
        </p:nvSpPr>
        <p:spPr bwMode="auto">
          <a:xfrm>
            <a:off x="1357290" y="5500702"/>
            <a:ext cx="1714512" cy="642942"/>
          </a:xfrm>
          <a:prstGeom prst="wedgeRoundRectCallout">
            <a:avLst>
              <a:gd name="adj1" fmla="val 69545"/>
              <a:gd name="adj2" fmla="val -121339"/>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外文技术报告</a:t>
            </a:r>
            <a:endParaRPr kumimoji="0" lang="en-US" altLang="zh-CN" sz="1600" b="0" i="0" u="none" strike="noStrike" cap="none" normalizeH="0" baseline="0" dirty="0" smtClean="0">
              <a:ln>
                <a:noFill/>
              </a:ln>
              <a:solidFill>
                <a:srgbClr val="00B050"/>
              </a:solidFill>
              <a:effectLst/>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FF0000"/>
                </a:solidFill>
                <a:effectLst/>
                <a:latin typeface="微软雅黑" pitchFamily="34" charset="-122"/>
                <a:ea typeface="微软雅黑" pitchFamily="34" charset="-122"/>
              </a:rPr>
              <a:t>10</a:t>
            </a:r>
            <a:r>
              <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rPr>
              <a:t>万篇</a:t>
            </a:r>
          </a:p>
        </p:txBody>
      </p:sp>
      <p:sp>
        <p:nvSpPr>
          <p:cNvPr id="28" name="圆角矩形标注 27"/>
          <p:cNvSpPr/>
          <p:nvPr/>
        </p:nvSpPr>
        <p:spPr bwMode="auto">
          <a:xfrm>
            <a:off x="4500562" y="6000768"/>
            <a:ext cx="1714512" cy="642942"/>
          </a:xfrm>
          <a:prstGeom prst="wedgeRoundRectCallout">
            <a:avLst>
              <a:gd name="adj1" fmla="val -23787"/>
              <a:gd name="adj2" fmla="val -199331"/>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外文图书</a:t>
            </a:r>
            <a:endParaRPr kumimoji="0" lang="en-US" altLang="zh-CN" sz="1600" b="0" i="0" u="none" strike="noStrike" cap="none" normalizeH="0" baseline="0" dirty="0" smtClean="0">
              <a:ln>
                <a:noFill/>
              </a:ln>
              <a:solidFill>
                <a:srgbClr val="00B050"/>
              </a:solidFill>
              <a:effectLst/>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FF0000"/>
                </a:solidFill>
                <a:effectLst/>
                <a:latin typeface="微软雅黑" pitchFamily="34" charset="-122"/>
                <a:ea typeface="微软雅黑" pitchFamily="34" charset="-122"/>
              </a:rPr>
              <a:t>20</a:t>
            </a:r>
            <a:r>
              <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rPr>
              <a:t>万册</a:t>
            </a:r>
          </a:p>
        </p:txBody>
      </p:sp>
      <p:sp>
        <p:nvSpPr>
          <p:cNvPr id="29" name="圆角矩形标注 28"/>
          <p:cNvSpPr/>
          <p:nvPr/>
        </p:nvSpPr>
        <p:spPr bwMode="auto">
          <a:xfrm>
            <a:off x="7000892" y="5143512"/>
            <a:ext cx="1714512" cy="642942"/>
          </a:xfrm>
          <a:prstGeom prst="wedgeRoundRectCallout">
            <a:avLst>
              <a:gd name="adj1" fmla="val -56475"/>
              <a:gd name="adj2" fmla="val -138543"/>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中文报纸</a:t>
            </a:r>
            <a:endParaRPr kumimoji="0" lang="en-US" altLang="zh-CN" sz="1600" b="0" i="0" u="none" strike="noStrike" cap="none" normalizeH="0" baseline="0" dirty="0" smtClean="0">
              <a:ln>
                <a:noFill/>
              </a:ln>
              <a:solidFill>
                <a:srgbClr val="00B050"/>
              </a:solidFill>
              <a:effectLst/>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FF0000"/>
                </a:solidFill>
                <a:effectLst/>
                <a:latin typeface="微软雅黑" pitchFamily="34" charset="-122"/>
                <a:ea typeface="微软雅黑" pitchFamily="34" charset="-122"/>
              </a:rPr>
              <a:t>20</a:t>
            </a:r>
            <a:r>
              <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rPr>
              <a:t>万</a:t>
            </a:r>
            <a:r>
              <a:rPr lang="zh-CN" altLang="en-US" sz="1600" b="0" dirty="0" smtClean="0">
                <a:solidFill>
                  <a:srgbClr val="FF0000"/>
                </a:solidFill>
                <a:latin typeface="微软雅黑" pitchFamily="34" charset="-122"/>
                <a:ea typeface="微软雅黑" pitchFamily="34" charset="-122"/>
              </a:rPr>
              <a:t>期</a:t>
            </a:r>
            <a:endPar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endParaRPr>
          </a:p>
        </p:txBody>
      </p:sp>
      <p:sp>
        <p:nvSpPr>
          <p:cNvPr id="30" name="圆角矩形标注 29"/>
          <p:cNvSpPr/>
          <p:nvPr/>
        </p:nvSpPr>
        <p:spPr bwMode="auto">
          <a:xfrm>
            <a:off x="7143768" y="2714620"/>
            <a:ext cx="1714512" cy="642942"/>
          </a:xfrm>
          <a:prstGeom prst="wedgeRoundRectCallout">
            <a:avLst>
              <a:gd name="adj1" fmla="val -91313"/>
              <a:gd name="adj2" fmla="val 64466"/>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中文图书</a:t>
            </a:r>
            <a:endParaRPr kumimoji="0" lang="en-US" altLang="zh-CN" sz="1600" b="0" i="0" u="none" strike="noStrike" cap="none" normalizeH="0" baseline="0" dirty="0" smtClean="0">
              <a:ln>
                <a:noFill/>
              </a:ln>
              <a:solidFill>
                <a:srgbClr val="00B050"/>
              </a:solidFill>
              <a:effectLst/>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FF0000"/>
                </a:solidFill>
                <a:effectLst/>
                <a:latin typeface="微软雅黑" pitchFamily="34" charset="-122"/>
                <a:ea typeface="微软雅黑" pitchFamily="34" charset="-122"/>
              </a:rPr>
              <a:t>20</a:t>
            </a:r>
            <a:r>
              <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rPr>
              <a:t>万</a:t>
            </a:r>
            <a:r>
              <a:rPr lang="zh-CN" altLang="en-US" sz="1600" b="0" dirty="0" smtClean="0">
                <a:solidFill>
                  <a:srgbClr val="FF0000"/>
                </a:solidFill>
                <a:latin typeface="微软雅黑" pitchFamily="34" charset="-122"/>
                <a:ea typeface="微软雅黑" pitchFamily="34" charset="-122"/>
              </a:rPr>
              <a:t>册</a:t>
            </a:r>
            <a:endPar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endParaRPr>
          </a:p>
        </p:txBody>
      </p:sp>
      <p:sp>
        <p:nvSpPr>
          <p:cNvPr id="31" name="圆角矩形标注 30"/>
          <p:cNvSpPr/>
          <p:nvPr/>
        </p:nvSpPr>
        <p:spPr bwMode="auto">
          <a:xfrm>
            <a:off x="6357950" y="1643050"/>
            <a:ext cx="1714512" cy="642942"/>
          </a:xfrm>
          <a:prstGeom prst="wedgeRoundRectCallout">
            <a:avLst>
              <a:gd name="adj1" fmla="val -78840"/>
              <a:gd name="adj2" fmla="val 147046"/>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民国文献</a:t>
            </a:r>
            <a:endParaRPr kumimoji="0" lang="en-US" altLang="zh-CN" sz="1600" b="0" i="0" u="none" strike="noStrike" cap="none" normalizeH="0" baseline="0" dirty="0" smtClean="0">
              <a:ln>
                <a:noFill/>
              </a:ln>
              <a:solidFill>
                <a:srgbClr val="00B050"/>
              </a:solidFill>
              <a:effectLst/>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FF0000"/>
                </a:solidFill>
                <a:effectLst/>
                <a:latin typeface="微软雅黑" pitchFamily="34" charset="-122"/>
                <a:ea typeface="微软雅黑" pitchFamily="34" charset="-122"/>
              </a:rPr>
              <a:t>10</a:t>
            </a:r>
            <a:r>
              <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rPr>
              <a:t>万</a:t>
            </a:r>
            <a:r>
              <a:rPr lang="zh-CN" altLang="en-US" sz="1600" b="0" dirty="0" smtClean="0">
                <a:solidFill>
                  <a:srgbClr val="FF0000"/>
                </a:solidFill>
                <a:latin typeface="微软雅黑" pitchFamily="34" charset="-122"/>
                <a:ea typeface="微软雅黑" pitchFamily="34" charset="-122"/>
              </a:rPr>
              <a:t>册</a:t>
            </a:r>
            <a:endPar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endParaRPr>
          </a:p>
        </p:txBody>
      </p:sp>
      <p:sp>
        <p:nvSpPr>
          <p:cNvPr id="32" name="圆角矩形标注 31"/>
          <p:cNvSpPr/>
          <p:nvPr/>
        </p:nvSpPr>
        <p:spPr bwMode="auto">
          <a:xfrm>
            <a:off x="4714876" y="1571612"/>
            <a:ext cx="1357322" cy="642942"/>
          </a:xfrm>
          <a:prstGeom prst="wedgeRoundRectCallout">
            <a:avLst>
              <a:gd name="adj1" fmla="val -28156"/>
              <a:gd name="adj2" fmla="val 137872"/>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rgbClr val="00B050"/>
                </a:solidFill>
                <a:effectLst/>
                <a:latin typeface="微软雅黑" pitchFamily="34" charset="-122"/>
                <a:ea typeface="微软雅黑" pitchFamily="34" charset="-122"/>
              </a:rPr>
              <a:t>中文古籍</a:t>
            </a:r>
            <a:endParaRPr kumimoji="0" lang="en-US" altLang="zh-CN" sz="1600" b="0" i="0" u="none" strike="noStrike" cap="none" normalizeH="0" baseline="0" dirty="0" smtClean="0">
              <a:ln>
                <a:noFill/>
              </a:ln>
              <a:solidFill>
                <a:srgbClr val="00B050"/>
              </a:solidFill>
              <a:effectLst/>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FF0000"/>
                </a:solidFill>
                <a:effectLst/>
                <a:latin typeface="微软雅黑" pitchFamily="34" charset="-122"/>
                <a:ea typeface="微软雅黑" pitchFamily="34" charset="-122"/>
              </a:rPr>
              <a:t>10</a:t>
            </a:r>
            <a:r>
              <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rPr>
              <a:t>万</a:t>
            </a:r>
            <a:r>
              <a:rPr lang="zh-CN" altLang="en-US" sz="1600" b="0" dirty="0" smtClean="0">
                <a:solidFill>
                  <a:srgbClr val="FF0000"/>
                </a:solidFill>
                <a:latin typeface="微软雅黑" pitchFamily="34" charset="-122"/>
                <a:ea typeface="微软雅黑" pitchFamily="34" charset="-122"/>
              </a:rPr>
              <a:t>卷</a:t>
            </a:r>
            <a:endParaRPr kumimoji="0" lang="zh-CN" altLang="en-US" sz="1600" b="0" i="0" u="none" strike="noStrike" cap="none" normalizeH="0" baseline="0" dirty="0" smtClean="0">
              <a:ln>
                <a:noFill/>
              </a:ln>
              <a:solidFill>
                <a:srgbClr val="FF0000"/>
              </a:solidFill>
              <a:effectLst/>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270000"/>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1</a:t>
            </a:r>
            <a:r>
              <a:rPr lang="en-US" altLang="zh-CN" sz="2800" dirty="0">
                <a:solidFill>
                  <a:srgbClr val="000000"/>
                </a:solidFill>
                <a:latin typeface="微软雅黑" pitchFamily="34" charset="-122"/>
                <a:ea typeface="微软雅黑" pitchFamily="34" charset="-122"/>
              </a:rPr>
              <a:t>. </a:t>
            </a:r>
            <a:r>
              <a:rPr lang="en-US" altLang="zh-CN" sz="2800" dirty="0" smtClean="0">
                <a:solidFill>
                  <a:srgbClr val="000000"/>
                </a:solidFill>
                <a:latin typeface="微软雅黑" pitchFamily="34" charset="-122"/>
                <a:ea typeface="微软雅黑" pitchFamily="34" charset="-122"/>
              </a:rPr>
              <a:t> </a:t>
            </a:r>
            <a:r>
              <a:rPr lang="zh-CN" altLang="en-US" sz="2800" dirty="0" smtClean="0">
                <a:solidFill>
                  <a:srgbClr val="000000"/>
                </a:solidFill>
                <a:latin typeface="微软雅黑" pitchFamily="34" charset="-122"/>
                <a:ea typeface="微软雅黑" pitchFamily="34" charset="-122"/>
              </a:rPr>
              <a:t>拓展</a:t>
            </a:r>
            <a:r>
              <a:rPr lang="zh-CN" altLang="en-US" sz="2800" dirty="0">
                <a:solidFill>
                  <a:srgbClr val="000000"/>
                </a:solidFill>
                <a:latin typeface="微软雅黑" pitchFamily="34" charset="-122"/>
                <a:ea typeface="微软雅黑" pitchFamily="34" charset="-122"/>
              </a:rPr>
              <a:t>资源建设</a:t>
            </a:r>
            <a:endParaRPr lang="zh-CN" altLang="en-US" b="0" dirty="0">
              <a:solidFill>
                <a:srgbClr val="000000"/>
              </a:solidFill>
              <a:latin typeface="微软雅黑" pitchFamily="34" charset="-122"/>
              <a:ea typeface="微软雅黑" pitchFamily="34" charset="-122"/>
            </a:endParaRPr>
          </a:p>
        </p:txBody>
      </p:sp>
      <p:graphicFrame>
        <p:nvGraphicFramePr>
          <p:cNvPr id="9" name="Group 346"/>
          <p:cNvGraphicFramePr>
            <a:graphicFrameLocks noGrp="1"/>
          </p:cNvGraphicFramePr>
          <p:nvPr/>
        </p:nvGraphicFramePr>
        <p:xfrm>
          <a:off x="714348" y="2000250"/>
          <a:ext cx="7777162" cy="4464052"/>
        </p:xfrm>
        <a:graphic>
          <a:graphicData uri="http://schemas.openxmlformats.org/drawingml/2006/table">
            <a:tbl>
              <a:tblPr>
                <a:tableStyleId>{08FB837D-C827-4EFA-A057-4D05807E0F7C}</a:tableStyleId>
              </a:tblPr>
              <a:tblGrid>
                <a:gridCol w="1728787">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2879725">
                  <a:extLst>
                    <a:ext uri="{9D8B030D-6E8A-4147-A177-3AD203B41FA5}">
                      <a16:colId xmlns:a16="http://schemas.microsoft.com/office/drawing/2014/main" val="20002"/>
                    </a:ext>
                  </a:extLst>
                </a:gridCol>
                <a:gridCol w="1728787">
                  <a:extLst>
                    <a:ext uri="{9D8B030D-6E8A-4147-A177-3AD203B41FA5}">
                      <a16:colId xmlns:a16="http://schemas.microsoft.com/office/drawing/2014/main" val="20003"/>
                    </a:ext>
                  </a:extLst>
                </a:gridCol>
              </a:tblGrid>
              <a:tr h="4095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smtClean="0">
                          <a:ln>
                            <a:noFill/>
                          </a:ln>
                          <a:solidFill>
                            <a:schemeClr val="bg1"/>
                          </a:solidFill>
                          <a:effectLst/>
                          <a:latin typeface="微软雅黑" pitchFamily="34" charset="-122"/>
                          <a:ea typeface="微软雅黑" pitchFamily="34" charset="-122"/>
                        </a:rPr>
                        <a:t>资源类型</a:t>
                      </a: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endParaRPr>
                    </a:p>
                  </a:txBody>
                  <a:tcPr anchor="ctr" horzOverflow="overflow">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smtClean="0">
                          <a:ln>
                            <a:noFill/>
                          </a:ln>
                          <a:solidFill>
                            <a:schemeClr val="bg1"/>
                          </a:solidFill>
                          <a:effectLst/>
                          <a:latin typeface="微软雅黑" pitchFamily="34" charset="-122"/>
                          <a:ea typeface="微软雅黑" pitchFamily="34" charset="-122"/>
                        </a:rPr>
                        <a:t>一期资源</a:t>
                      </a: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endParaRPr>
                    </a:p>
                  </a:txBody>
                  <a:tcPr anchor="ctr" horzOverflow="overflow">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smtClean="0">
                          <a:ln>
                            <a:noFill/>
                          </a:ln>
                          <a:solidFill>
                            <a:schemeClr val="bg1"/>
                          </a:solidFill>
                          <a:effectLst/>
                          <a:latin typeface="微软雅黑" pitchFamily="34" charset="-122"/>
                          <a:ea typeface="微软雅黑" pitchFamily="34" charset="-122"/>
                        </a:rPr>
                        <a:t>二期增加资源</a:t>
                      </a: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endParaRPr>
                    </a:p>
                  </a:txBody>
                  <a:tcPr anchor="ctr" horzOverflow="overflow">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smtClean="0">
                          <a:ln>
                            <a:noFill/>
                          </a:ln>
                          <a:solidFill>
                            <a:schemeClr val="bg1"/>
                          </a:solidFill>
                          <a:effectLst/>
                          <a:latin typeface="微软雅黑" pitchFamily="34" charset="-122"/>
                          <a:ea typeface="微软雅黑" pitchFamily="34" charset="-122"/>
                        </a:rPr>
                        <a:t>总计</a:t>
                      </a:r>
                      <a:endParaRPr kumimoji="0" lang="zh-CN" altLang="en-US" sz="18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endParaRPr>
                    </a:p>
                  </a:txBody>
                  <a:tcPr anchor="ctr" horzOverflow="overflow">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tcPr>
                </a:tc>
                <a:extLst>
                  <a:ext uri="{0D108BD9-81ED-4DB2-BD59-A6C34878D82A}">
                    <a16:rowId xmlns:a16="http://schemas.microsoft.com/office/drawing/2014/main" val="10000"/>
                  </a:ext>
                </a:extLst>
              </a:tr>
              <a:tr h="5064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smtClean="0">
                          <a:ln>
                            <a:noFill/>
                          </a:ln>
                          <a:effectLst/>
                          <a:latin typeface="微软雅黑" pitchFamily="34" charset="-122"/>
                          <a:ea typeface="微软雅黑" pitchFamily="34" charset="-122"/>
                        </a:rPr>
                        <a:t>中文古籍</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155,910</a:t>
                      </a:r>
                      <a:r>
                        <a:rPr kumimoji="0" lang="zh-CN" altLang="en-US" sz="1800" u="none" strike="noStrike" cap="none" normalizeH="0" baseline="0" smtClean="0">
                          <a:ln>
                            <a:noFill/>
                          </a:ln>
                          <a:effectLst/>
                          <a:latin typeface="微软雅黑" pitchFamily="34" charset="-122"/>
                          <a:ea typeface="微软雅黑" pitchFamily="34" charset="-122"/>
                        </a:rPr>
                        <a:t>册</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dirty="0" smtClean="0">
                          <a:ln>
                            <a:noFill/>
                          </a:ln>
                          <a:solidFill>
                            <a:srgbClr val="FF0000"/>
                          </a:solidFill>
                          <a:effectLst/>
                          <a:latin typeface="微软雅黑" pitchFamily="34" charset="-122"/>
                          <a:ea typeface="微软雅黑" pitchFamily="34" charset="-122"/>
                        </a:rPr>
                        <a:t>100,000</a:t>
                      </a:r>
                      <a:r>
                        <a:rPr kumimoji="0" lang="zh-CN" altLang="en-US" sz="1800" u="none" strike="noStrike" cap="none" normalizeH="0" baseline="0" dirty="0" smtClean="0">
                          <a:ln>
                            <a:noFill/>
                          </a:ln>
                          <a:solidFill>
                            <a:srgbClr val="FF0000"/>
                          </a:solidFill>
                          <a:effectLst/>
                          <a:latin typeface="微软雅黑" pitchFamily="34" charset="-122"/>
                          <a:ea typeface="微软雅黑" pitchFamily="34" charset="-122"/>
                        </a:rPr>
                        <a:t>卷</a:t>
                      </a:r>
                      <a:endParaRPr kumimoji="0" lang="zh-CN" altLang="en-US" sz="1800" b="0" i="0" u="none" strike="noStrike" cap="none" normalizeH="0" baseline="0" dirty="0" smtClean="0">
                        <a:ln>
                          <a:noFill/>
                        </a:ln>
                        <a:solidFill>
                          <a:srgbClr val="FF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255,910</a:t>
                      </a:r>
                      <a:r>
                        <a:rPr kumimoji="0" lang="zh-CN" altLang="en-US" sz="1800" u="none" strike="noStrike" cap="none" normalizeH="0" baseline="0" smtClean="0">
                          <a:ln>
                            <a:noFill/>
                          </a:ln>
                          <a:effectLst/>
                          <a:latin typeface="微软雅黑" pitchFamily="34" charset="-122"/>
                          <a:ea typeface="微软雅黑" pitchFamily="34" charset="-122"/>
                        </a:rPr>
                        <a:t>册</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extLst>
                  <a:ext uri="{0D108BD9-81ED-4DB2-BD59-A6C34878D82A}">
                    <a16:rowId xmlns:a16="http://schemas.microsoft.com/office/drawing/2014/main" val="10001"/>
                  </a:ext>
                </a:extLst>
              </a:tr>
              <a:tr h="4476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smtClean="0">
                          <a:ln>
                            <a:noFill/>
                          </a:ln>
                          <a:effectLst/>
                          <a:latin typeface="微软雅黑" pitchFamily="34" charset="-122"/>
                          <a:ea typeface="微软雅黑" pitchFamily="34" charset="-122"/>
                        </a:rPr>
                        <a:t>民国书刊</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236,594</a:t>
                      </a:r>
                      <a:r>
                        <a:rPr kumimoji="0" lang="zh-CN" altLang="en-US" sz="1800" u="none" strike="noStrike" cap="none" normalizeH="0" baseline="0" smtClean="0">
                          <a:ln>
                            <a:noFill/>
                          </a:ln>
                          <a:effectLst/>
                          <a:latin typeface="微软雅黑" pitchFamily="34" charset="-122"/>
                          <a:ea typeface="微软雅黑" pitchFamily="34" charset="-122"/>
                        </a:rPr>
                        <a:t>册</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dirty="0" smtClean="0">
                          <a:ln>
                            <a:noFill/>
                          </a:ln>
                          <a:solidFill>
                            <a:srgbClr val="FF0000"/>
                          </a:solidFill>
                          <a:effectLst/>
                          <a:latin typeface="微软雅黑" pitchFamily="34" charset="-122"/>
                          <a:ea typeface="微软雅黑" pitchFamily="34" charset="-122"/>
                        </a:rPr>
                        <a:t>100,000</a:t>
                      </a:r>
                      <a:r>
                        <a:rPr kumimoji="0" lang="zh-CN" altLang="en-US" sz="1800" u="none" strike="noStrike" cap="none" normalizeH="0" baseline="0" dirty="0" smtClean="0">
                          <a:ln>
                            <a:noFill/>
                          </a:ln>
                          <a:solidFill>
                            <a:srgbClr val="FF0000"/>
                          </a:solidFill>
                          <a:effectLst/>
                          <a:latin typeface="微软雅黑" pitchFamily="34" charset="-122"/>
                          <a:ea typeface="微软雅黑" pitchFamily="34" charset="-122"/>
                        </a:rPr>
                        <a:t>册</a:t>
                      </a:r>
                      <a:endParaRPr kumimoji="0" lang="zh-CN" altLang="en-US" sz="1800" b="0" i="0" u="none" strike="noStrike" cap="none" normalizeH="0" baseline="0" dirty="0" smtClean="0">
                        <a:ln>
                          <a:noFill/>
                        </a:ln>
                        <a:solidFill>
                          <a:srgbClr val="FF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336,594</a:t>
                      </a:r>
                      <a:r>
                        <a:rPr kumimoji="0" lang="zh-CN" altLang="en-US" sz="1800" u="none" strike="noStrike" cap="none" normalizeH="0" baseline="0" smtClean="0">
                          <a:ln>
                            <a:noFill/>
                          </a:ln>
                          <a:effectLst/>
                          <a:latin typeface="微软雅黑" pitchFamily="34" charset="-122"/>
                          <a:ea typeface="微软雅黑" pitchFamily="34" charset="-122"/>
                        </a:rPr>
                        <a:t>册</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extLst>
                  <a:ext uri="{0D108BD9-81ED-4DB2-BD59-A6C34878D82A}">
                    <a16:rowId xmlns:a16="http://schemas.microsoft.com/office/drawing/2014/main" val="10002"/>
                  </a:ext>
                </a:extLst>
              </a:tr>
              <a:tr h="5048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smtClean="0">
                          <a:ln>
                            <a:noFill/>
                          </a:ln>
                          <a:effectLst/>
                          <a:latin typeface="微软雅黑" pitchFamily="34" charset="-122"/>
                          <a:ea typeface="微软雅黑" pitchFamily="34" charset="-122"/>
                        </a:rPr>
                        <a:t>中文现代图书</a:t>
                      </a:r>
                      <a:endParaRPr kumimoji="0" lang="zh-CN" altLang="en-US" sz="18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latin typeface="微软雅黑" pitchFamily="34" charset="-122"/>
                          <a:ea typeface="微软雅黑" pitchFamily="34" charset="-122"/>
                        </a:rPr>
                        <a:t>298,869</a:t>
                      </a:r>
                      <a:r>
                        <a:rPr kumimoji="0" lang="zh-CN" altLang="en-US" sz="1800" u="none" strike="noStrike" cap="none" normalizeH="0" baseline="0" dirty="0" smtClean="0">
                          <a:ln>
                            <a:noFill/>
                          </a:ln>
                          <a:effectLst/>
                          <a:latin typeface="微软雅黑" pitchFamily="34" charset="-122"/>
                          <a:ea typeface="微软雅黑" pitchFamily="34" charset="-122"/>
                        </a:rPr>
                        <a:t>册</a:t>
                      </a:r>
                      <a:endParaRPr kumimoji="0" lang="zh-CN" altLang="en-US" sz="18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dirty="0" smtClean="0">
                          <a:ln>
                            <a:noFill/>
                          </a:ln>
                          <a:solidFill>
                            <a:srgbClr val="FF0000"/>
                          </a:solidFill>
                          <a:effectLst/>
                          <a:latin typeface="微软雅黑" pitchFamily="34" charset="-122"/>
                          <a:ea typeface="微软雅黑" pitchFamily="34" charset="-122"/>
                        </a:rPr>
                        <a:t>200,000</a:t>
                      </a:r>
                      <a:r>
                        <a:rPr kumimoji="0" lang="zh-CN" altLang="en-US" sz="1800" u="none" strike="noStrike" cap="none" normalizeH="0" baseline="0" dirty="0" smtClean="0">
                          <a:ln>
                            <a:noFill/>
                          </a:ln>
                          <a:solidFill>
                            <a:srgbClr val="FF0000"/>
                          </a:solidFill>
                          <a:effectLst/>
                          <a:latin typeface="微软雅黑" pitchFamily="34" charset="-122"/>
                          <a:ea typeface="微软雅黑" pitchFamily="34" charset="-122"/>
                        </a:rPr>
                        <a:t>册</a:t>
                      </a:r>
                      <a:endParaRPr kumimoji="0" lang="zh-CN" altLang="en-US" sz="1800" b="0" i="0" u="none" strike="noStrike" cap="none" normalizeH="0" baseline="0" dirty="0" smtClean="0">
                        <a:ln>
                          <a:noFill/>
                        </a:ln>
                        <a:solidFill>
                          <a:srgbClr val="FF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498,869</a:t>
                      </a:r>
                      <a:r>
                        <a:rPr kumimoji="0" lang="zh-CN" altLang="en-US" sz="1800" u="none" strike="noStrike" cap="none" normalizeH="0" baseline="0" smtClean="0">
                          <a:ln>
                            <a:noFill/>
                          </a:ln>
                          <a:effectLst/>
                          <a:latin typeface="微软雅黑" pitchFamily="34" charset="-122"/>
                          <a:ea typeface="微软雅黑" pitchFamily="34" charset="-122"/>
                        </a:rPr>
                        <a:t>册</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extLst>
                  <a:ext uri="{0D108BD9-81ED-4DB2-BD59-A6C34878D82A}">
                    <a16:rowId xmlns:a16="http://schemas.microsoft.com/office/drawing/2014/main" val="10003"/>
                  </a:ext>
                </a:extLst>
              </a:tr>
              <a:tr h="5064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smtClean="0">
                          <a:ln>
                            <a:noFill/>
                          </a:ln>
                          <a:effectLst/>
                          <a:latin typeface="微软雅黑" pitchFamily="34" charset="-122"/>
                          <a:ea typeface="微软雅黑" pitchFamily="34" charset="-122"/>
                        </a:rPr>
                        <a:t>外文图书</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151,107</a:t>
                      </a:r>
                      <a:r>
                        <a:rPr kumimoji="0" lang="zh-CN" altLang="en-US" sz="1800" u="none" strike="noStrike" cap="none" normalizeH="0" baseline="0" smtClean="0">
                          <a:ln>
                            <a:noFill/>
                          </a:ln>
                          <a:effectLst/>
                          <a:latin typeface="微软雅黑" pitchFamily="34" charset="-122"/>
                          <a:ea typeface="微软雅黑" pitchFamily="34" charset="-122"/>
                        </a:rPr>
                        <a:t>册</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dirty="0" smtClean="0">
                          <a:ln>
                            <a:noFill/>
                          </a:ln>
                          <a:solidFill>
                            <a:srgbClr val="FF0000"/>
                          </a:solidFill>
                          <a:effectLst/>
                          <a:latin typeface="微软雅黑" pitchFamily="34" charset="-122"/>
                          <a:ea typeface="微软雅黑" pitchFamily="34" charset="-122"/>
                        </a:rPr>
                        <a:t>300,000</a:t>
                      </a:r>
                      <a:r>
                        <a:rPr kumimoji="0" lang="zh-CN" altLang="en-US" sz="1800" u="none" strike="noStrike" cap="none" normalizeH="0" baseline="0" dirty="0" smtClean="0">
                          <a:ln>
                            <a:noFill/>
                          </a:ln>
                          <a:solidFill>
                            <a:srgbClr val="FF0000"/>
                          </a:solidFill>
                          <a:effectLst/>
                          <a:latin typeface="微软雅黑" pitchFamily="34" charset="-122"/>
                          <a:ea typeface="微软雅黑" pitchFamily="34" charset="-122"/>
                        </a:rPr>
                        <a:t>册</a:t>
                      </a:r>
                      <a:r>
                        <a:rPr kumimoji="0" lang="en-US" altLang="zh-CN" sz="1800" u="none" strike="noStrike" cap="none" normalizeH="0" baseline="0" dirty="0" smtClean="0">
                          <a:ln>
                            <a:noFill/>
                          </a:ln>
                          <a:solidFill>
                            <a:srgbClr val="FF0000"/>
                          </a:solidFill>
                          <a:effectLst/>
                          <a:latin typeface="微软雅黑" pitchFamily="34" charset="-122"/>
                          <a:ea typeface="微软雅黑" pitchFamily="34" charset="-122"/>
                        </a:rPr>
                        <a:t>/</a:t>
                      </a:r>
                      <a:r>
                        <a:rPr kumimoji="0" lang="zh-CN" altLang="en-US" sz="1800" u="none" strike="noStrike" cap="none" normalizeH="0" baseline="0" dirty="0" smtClean="0">
                          <a:ln>
                            <a:noFill/>
                          </a:ln>
                          <a:solidFill>
                            <a:srgbClr val="FF0000"/>
                          </a:solidFill>
                          <a:effectLst/>
                          <a:latin typeface="微软雅黑" pitchFamily="34" charset="-122"/>
                          <a:ea typeface="微软雅黑" pitchFamily="34" charset="-122"/>
                        </a:rPr>
                        <a:t>篇</a:t>
                      </a:r>
                      <a:endParaRPr kumimoji="0" lang="zh-CN" altLang="en-US" sz="1800" b="0" i="0" u="none" strike="noStrike" cap="none" normalizeH="0" baseline="0" dirty="0" smtClean="0">
                        <a:ln>
                          <a:noFill/>
                        </a:ln>
                        <a:solidFill>
                          <a:srgbClr val="FF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451,107</a:t>
                      </a:r>
                      <a:r>
                        <a:rPr kumimoji="0" lang="zh-CN" altLang="en-US" sz="1800" u="none" strike="noStrike" cap="none" normalizeH="0" baseline="0" smtClean="0">
                          <a:ln>
                            <a:noFill/>
                          </a:ln>
                          <a:effectLst/>
                          <a:latin typeface="微软雅黑" pitchFamily="34" charset="-122"/>
                          <a:ea typeface="微软雅黑" pitchFamily="34" charset="-122"/>
                        </a:rPr>
                        <a:t>册</a:t>
                      </a:r>
                      <a:r>
                        <a:rPr kumimoji="0" lang="en-US" altLang="zh-CN" sz="1800" u="none" strike="noStrike" cap="none" normalizeH="0" baseline="0" smtClean="0">
                          <a:ln>
                            <a:noFill/>
                          </a:ln>
                          <a:effectLst/>
                          <a:latin typeface="微软雅黑" pitchFamily="34" charset="-122"/>
                          <a:ea typeface="微软雅黑" pitchFamily="34" charset="-122"/>
                        </a:rPr>
                        <a:t>/</a:t>
                      </a:r>
                      <a:r>
                        <a:rPr kumimoji="0" lang="zh-CN" altLang="en-US" sz="1800" u="none" strike="noStrike" cap="none" normalizeH="0" baseline="0" smtClean="0">
                          <a:ln>
                            <a:noFill/>
                          </a:ln>
                          <a:effectLst/>
                          <a:latin typeface="微软雅黑" pitchFamily="34" charset="-122"/>
                          <a:ea typeface="微软雅黑" pitchFamily="34" charset="-122"/>
                        </a:rPr>
                        <a:t>篇</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extLst>
                  <a:ext uri="{0D108BD9-81ED-4DB2-BD59-A6C34878D82A}">
                    <a16:rowId xmlns:a16="http://schemas.microsoft.com/office/drawing/2014/main" val="10004"/>
                  </a:ext>
                </a:extLst>
              </a:tr>
              <a:tr h="5048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smtClean="0">
                          <a:ln>
                            <a:noFill/>
                          </a:ln>
                          <a:effectLst/>
                          <a:latin typeface="微软雅黑" pitchFamily="34" charset="-122"/>
                          <a:ea typeface="微软雅黑" pitchFamily="34" charset="-122"/>
                        </a:rPr>
                        <a:t>中文学位论文</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178,159</a:t>
                      </a:r>
                      <a:r>
                        <a:rPr kumimoji="0" lang="zh-CN" altLang="en-US" sz="1800" u="none" strike="noStrike" cap="none" normalizeH="0" baseline="0" smtClean="0">
                          <a:ln>
                            <a:noFill/>
                          </a:ln>
                          <a:effectLst/>
                          <a:latin typeface="微软雅黑" pitchFamily="34" charset="-122"/>
                          <a:ea typeface="微软雅黑" pitchFamily="34" charset="-122"/>
                        </a:rPr>
                        <a:t>篇</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dirty="0" smtClean="0">
                          <a:ln>
                            <a:noFill/>
                          </a:ln>
                          <a:solidFill>
                            <a:srgbClr val="FF0000"/>
                          </a:solidFill>
                          <a:effectLst/>
                          <a:latin typeface="微软雅黑" pitchFamily="34" charset="-122"/>
                          <a:ea typeface="微软雅黑" pitchFamily="34" charset="-122"/>
                        </a:rPr>
                        <a:t>　</a:t>
                      </a:r>
                      <a:endParaRPr kumimoji="0" lang="zh-CN" altLang="en-US" sz="1800" b="0" i="0" u="none" strike="noStrike" cap="none" normalizeH="0" baseline="0" dirty="0" smtClean="0">
                        <a:ln>
                          <a:noFill/>
                        </a:ln>
                        <a:solidFill>
                          <a:srgbClr val="FF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178,159</a:t>
                      </a:r>
                      <a:r>
                        <a:rPr kumimoji="0" lang="zh-CN" altLang="en-US" sz="1800" u="none" strike="noStrike" cap="none" normalizeH="0" baseline="0" smtClean="0">
                          <a:ln>
                            <a:noFill/>
                          </a:ln>
                          <a:effectLst/>
                          <a:latin typeface="微软雅黑" pitchFamily="34" charset="-122"/>
                          <a:ea typeface="微软雅黑" pitchFamily="34" charset="-122"/>
                        </a:rPr>
                        <a:t>篇</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extLst>
                  <a:ext uri="{0D108BD9-81ED-4DB2-BD59-A6C34878D82A}">
                    <a16:rowId xmlns:a16="http://schemas.microsoft.com/office/drawing/2014/main" val="10005"/>
                  </a:ext>
                </a:extLst>
              </a:tr>
              <a:tr h="506413">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smtClean="0">
                          <a:ln>
                            <a:noFill/>
                          </a:ln>
                          <a:effectLst/>
                          <a:latin typeface="微软雅黑" pitchFamily="34" charset="-122"/>
                          <a:ea typeface="微软雅黑" pitchFamily="34" charset="-122"/>
                        </a:rPr>
                        <a:t>其他中文资源</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2786</a:t>
                      </a:r>
                      <a:r>
                        <a:rPr kumimoji="0" lang="zh-CN" altLang="en-US" sz="1800" u="none" strike="noStrike" cap="none" normalizeH="0" baseline="0" smtClean="0">
                          <a:ln>
                            <a:noFill/>
                          </a:ln>
                          <a:effectLst/>
                          <a:latin typeface="微软雅黑" pitchFamily="34" charset="-122"/>
                          <a:ea typeface="微软雅黑" pitchFamily="34" charset="-122"/>
                        </a:rPr>
                        <a:t>册</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dirty="0" smtClean="0">
                          <a:ln>
                            <a:noFill/>
                          </a:ln>
                          <a:solidFill>
                            <a:srgbClr val="FF0000"/>
                          </a:solidFill>
                          <a:effectLst/>
                          <a:latin typeface="微软雅黑" pitchFamily="34" charset="-122"/>
                          <a:ea typeface="微软雅黑" pitchFamily="34" charset="-122"/>
                        </a:rPr>
                        <a:t>300,000</a:t>
                      </a:r>
                      <a:r>
                        <a:rPr kumimoji="0" lang="zh-CN" altLang="en-US" sz="1800" u="none" strike="noStrike" cap="none" normalizeH="0" baseline="0" dirty="0" smtClean="0">
                          <a:ln>
                            <a:noFill/>
                          </a:ln>
                          <a:solidFill>
                            <a:srgbClr val="FF0000"/>
                          </a:solidFill>
                          <a:effectLst/>
                          <a:latin typeface="微软雅黑" pitchFamily="34" charset="-122"/>
                          <a:ea typeface="微软雅黑" pitchFamily="34" charset="-122"/>
                        </a:rPr>
                        <a:t>件地方文史资料</a:t>
                      </a:r>
                      <a:endParaRPr kumimoji="0" lang="zh-CN" altLang="en-US" sz="1800" b="0" i="0" u="none" strike="noStrike" cap="none" normalizeH="0" baseline="0" dirty="0" smtClean="0">
                        <a:ln>
                          <a:noFill/>
                        </a:ln>
                        <a:solidFill>
                          <a:srgbClr val="FF0000"/>
                        </a:solidFill>
                        <a:effectLst/>
                        <a:latin typeface="微软雅黑" pitchFamily="34" charset="-122"/>
                        <a:ea typeface="微软雅黑" pitchFamily="34" charset="-122"/>
                        <a:cs typeface="Times New Roman" pitchFamily="18" charset="0"/>
                      </a:endParaRPr>
                    </a:p>
                  </a:txBody>
                  <a:tcPr anchor="ctr" horzOverflow="overflow"/>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smtClean="0">
                          <a:ln>
                            <a:noFill/>
                          </a:ln>
                          <a:effectLst/>
                          <a:latin typeface="微软雅黑" pitchFamily="34" charset="-122"/>
                          <a:ea typeface="微软雅黑" pitchFamily="34" charset="-122"/>
                        </a:rPr>
                        <a:t>502,786</a:t>
                      </a:r>
                      <a:r>
                        <a:rPr kumimoji="0" lang="zh-CN" altLang="en-US" sz="1800" u="none" strike="noStrike" cap="none" normalizeH="0" baseline="0" smtClean="0">
                          <a:ln>
                            <a:noFill/>
                          </a:ln>
                          <a:effectLst/>
                          <a:latin typeface="微软雅黑" pitchFamily="34" charset="-122"/>
                          <a:ea typeface="微软雅黑" pitchFamily="34" charset="-122"/>
                        </a:rPr>
                        <a:t>册</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extLst>
                  <a:ext uri="{0D108BD9-81ED-4DB2-BD59-A6C34878D82A}">
                    <a16:rowId xmlns:a16="http://schemas.microsoft.com/office/drawing/2014/main" val="10006"/>
                  </a:ext>
                </a:extLst>
              </a:tr>
              <a:tr h="509588">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dirty="0" smtClean="0">
                          <a:ln>
                            <a:noFill/>
                          </a:ln>
                          <a:solidFill>
                            <a:srgbClr val="FF0000"/>
                          </a:solidFill>
                          <a:effectLst/>
                          <a:latin typeface="微软雅黑" pitchFamily="34" charset="-122"/>
                          <a:ea typeface="微软雅黑" pitchFamily="34" charset="-122"/>
                        </a:rPr>
                        <a:t>200,000</a:t>
                      </a:r>
                      <a:r>
                        <a:rPr kumimoji="0" lang="zh-CN" altLang="en-US" sz="1800" u="none" strike="noStrike" cap="none" normalizeH="0" baseline="0" dirty="0" smtClean="0">
                          <a:ln>
                            <a:noFill/>
                          </a:ln>
                          <a:solidFill>
                            <a:srgbClr val="FF0000"/>
                          </a:solidFill>
                          <a:effectLst/>
                          <a:latin typeface="微软雅黑" pitchFamily="34" charset="-122"/>
                          <a:ea typeface="微软雅黑" pitchFamily="34" charset="-122"/>
                        </a:rPr>
                        <a:t>期中文报纸</a:t>
                      </a:r>
                      <a:endParaRPr kumimoji="0" lang="zh-CN" altLang="en-US" sz="1800" b="0" i="0" u="none" strike="noStrike" cap="none" normalizeH="0" baseline="0" dirty="0" smtClean="0">
                        <a:ln>
                          <a:noFill/>
                        </a:ln>
                        <a:solidFill>
                          <a:srgbClr val="FF0000"/>
                        </a:solidFill>
                        <a:effectLst/>
                        <a:latin typeface="微软雅黑" pitchFamily="34" charset="-122"/>
                        <a:ea typeface="微软雅黑" pitchFamily="34" charset="-122"/>
                        <a:cs typeface="Times New Roman" pitchFamily="18" charset="0"/>
                      </a:endParaRPr>
                    </a:p>
                  </a:txBody>
                  <a:tcPr anchor="ctr" horzOverflow="overflow"/>
                </a:tc>
                <a:tc vMerge="1">
                  <a:txBody>
                    <a:bodyPr/>
                    <a:lstStyle/>
                    <a:p>
                      <a:endParaRPr lang="zh-CN" altLang="en-US"/>
                    </a:p>
                  </a:txBody>
                  <a:tcPr/>
                </a:tc>
                <a:extLst>
                  <a:ext uri="{0D108BD9-81ED-4DB2-BD59-A6C34878D82A}">
                    <a16:rowId xmlns:a16="http://schemas.microsoft.com/office/drawing/2014/main" val="10007"/>
                  </a:ext>
                </a:extLst>
              </a:tr>
              <a:tr h="568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u="none" strike="noStrike" cap="none" normalizeH="0" baseline="0" smtClean="0">
                          <a:ln>
                            <a:noFill/>
                          </a:ln>
                          <a:effectLst/>
                          <a:latin typeface="微软雅黑" pitchFamily="34" charset="-122"/>
                          <a:ea typeface="微软雅黑" pitchFamily="34" charset="-122"/>
                        </a:rPr>
                        <a:t>多媒体资源</a:t>
                      </a: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1800" b="0" i="0" u="none" strike="noStrike" cap="none" normalizeH="0" baseline="0" smtClean="0">
                        <a:ln>
                          <a:noFill/>
                        </a:ln>
                        <a:solidFill>
                          <a:srgbClr val="000000"/>
                        </a:solidFill>
                        <a:effectLst/>
                        <a:latin typeface="微软雅黑" pitchFamily="34" charset="-122"/>
                        <a:ea typeface="微软雅黑" pitchFamily="34" charset="-122"/>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dirty="0" smtClean="0">
                          <a:ln>
                            <a:noFill/>
                          </a:ln>
                          <a:solidFill>
                            <a:srgbClr val="FF0000"/>
                          </a:solidFill>
                          <a:effectLst/>
                          <a:latin typeface="微软雅黑" pitchFamily="34" charset="-122"/>
                          <a:ea typeface="微软雅黑" pitchFamily="34" charset="-122"/>
                        </a:rPr>
                        <a:t>300,000</a:t>
                      </a:r>
                      <a:r>
                        <a:rPr kumimoji="0" lang="zh-CN" altLang="en-US" sz="1800" u="none" strike="noStrike" cap="none" normalizeH="0" baseline="0" dirty="0" smtClean="0">
                          <a:ln>
                            <a:noFill/>
                          </a:ln>
                          <a:solidFill>
                            <a:srgbClr val="FF0000"/>
                          </a:solidFill>
                          <a:effectLst/>
                          <a:latin typeface="微软雅黑" pitchFamily="34" charset="-122"/>
                          <a:ea typeface="微软雅黑" pitchFamily="34" charset="-122"/>
                        </a:rPr>
                        <a:t>件</a:t>
                      </a:r>
                      <a:endParaRPr kumimoji="0" lang="zh-CN" altLang="en-US" sz="1800" b="0" i="0" u="none" strike="noStrike" cap="none" normalizeH="0" baseline="0" dirty="0" smtClean="0">
                        <a:ln>
                          <a:noFill/>
                        </a:ln>
                        <a:solidFill>
                          <a:srgbClr val="FF0000"/>
                        </a:solidFill>
                        <a:effectLst/>
                        <a:latin typeface="微软雅黑" pitchFamily="34" charset="-122"/>
                        <a:ea typeface="微软雅黑" pitchFamily="34" charset="-122"/>
                        <a:cs typeface="Times New Roman" pitchFamily="18"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latin typeface="微软雅黑" pitchFamily="34" charset="-122"/>
                          <a:ea typeface="微软雅黑" pitchFamily="34" charset="-122"/>
                        </a:rPr>
                        <a:t>300,000</a:t>
                      </a:r>
                      <a:r>
                        <a:rPr kumimoji="0" lang="zh-CN" altLang="en-US" sz="1800" u="none" strike="noStrike" cap="none" normalizeH="0" baseline="0" dirty="0" smtClean="0">
                          <a:ln>
                            <a:noFill/>
                          </a:ln>
                          <a:effectLst/>
                          <a:latin typeface="微软雅黑" pitchFamily="34" charset="-122"/>
                          <a:ea typeface="微软雅黑" pitchFamily="34" charset="-122"/>
                        </a:rPr>
                        <a:t>件</a:t>
                      </a:r>
                      <a:endParaRPr kumimoji="0" lang="zh-CN" altLang="en-US" sz="1800" b="0" i="0" u="none" strike="noStrike" cap="none" normalizeH="0" baseline="0" dirty="0" smtClean="0">
                        <a:ln>
                          <a:noFill/>
                        </a:ln>
                        <a:solidFill>
                          <a:srgbClr val="000000"/>
                        </a:solidFill>
                        <a:effectLst/>
                        <a:latin typeface="微软雅黑" pitchFamily="34" charset="-122"/>
                        <a:ea typeface="微软雅黑" pitchFamily="34" charset="-122"/>
                        <a:cs typeface="Times New Roman" pitchFamily="18" charset="0"/>
                      </a:endParaRPr>
                    </a:p>
                  </a:txBody>
                  <a:tcPr anchor="ctr" horzOverflow="overflow"/>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bwMode="auto">
          <a:xfrm>
            <a:off x="5072066" y="2143116"/>
            <a:ext cx="3857652" cy="3857652"/>
          </a:xfrm>
          <a:prstGeom prst="roundRect">
            <a:avLst>
              <a:gd name="adj" fmla="val 559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270000"/>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2.  </a:t>
            </a:r>
            <a:r>
              <a:rPr lang="zh-CN" altLang="en-US" sz="2800" dirty="0" smtClean="0">
                <a:solidFill>
                  <a:srgbClr val="000000"/>
                </a:solidFill>
                <a:latin typeface="微软雅黑" pitchFamily="34" charset="-122"/>
                <a:ea typeface="微软雅黑" pitchFamily="34" charset="-122"/>
              </a:rPr>
              <a:t>推广服务体系</a:t>
            </a:r>
            <a:endParaRPr lang="zh-CN" altLang="en-US" b="0" dirty="0">
              <a:solidFill>
                <a:srgbClr val="000000"/>
              </a:solidFill>
              <a:latin typeface="微软雅黑" pitchFamily="34" charset="-122"/>
              <a:ea typeface="微软雅黑" pitchFamily="34" charset="-122"/>
            </a:endParaRPr>
          </a:p>
        </p:txBody>
      </p:sp>
      <p:graphicFrame>
        <p:nvGraphicFramePr>
          <p:cNvPr id="8" name="内容占位符 4"/>
          <p:cNvGraphicFramePr>
            <a:graphicFrameLocks noGrp="1"/>
          </p:cNvGraphicFramePr>
          <p:nvPr>
            <p:ph idx="4294967295"/>
          </p:nvPr>
        </p:nvGraphicFramePr>
        <p:xfrm>
          <a:off x="357158" y="2214554"/>
          <a:ext cx="3840701" cy="371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内容占位符 2"/>
          <p:cNvSpPr txBox="1">
            <a:spLocks/>
          </p:cNvSpPr>
          <p:nvPr/>
        </p:nvSpPr>
        <p:spPr bwMode="auto">
          <a:xfrm>
            <a:off x="5286380" y="2357430"/>
            <a:ext cx="3483001" cy="3538553"/>
          </a:xfrm>
          <a:prstGeom prst="rect">
            <a:avLst/>
          </a:prstGeom>
          <a:noFill/>
          <a:ln w="9525">
            <a:noFill/>
            <a:miter lim="800000"/>
            <a:headEnd/>
            <a:tailEnd/>
          </a:ln>
        </p:spPr>
        <p:txBody>
          <a:bodyPr/>
          <a:lstStyle/>
          <a:p>
            <a:pPr marL="0" lvl="1">
              <a:spcBef>
                <a:spcPct val="20000"/>
              </a:spcBef>
              <a:buClr>
                <a:srgbClr val="FF0000"/>
              </a:buClr>
              <a:buFont typeface="Wingdings" pitchFamily="2" charset="2"/>
              <a:buChar char="n"/>
              <a:defRPr/>
            </a:pPr>
            <a:r>
              <a:rPr lang="zh-CN" altLang="en-US" kern="0" dirty="0" smtClean="0">
                <a:solidFill>
                  <a:srgbClr val="FF0000"/>
                </a:solidFill>
                <a:latin typeface="微软雅黑" pitchFamily="34" charset="-122"/>
                <a:ea typeface="微软雅黑" pitchFamily="34" charset="-122"/>
              </a:rPr>
              <a:t>资源</a:t>
            </a:r>
            <a:r>
              <a:rPr lang="zh-CN" altLang="en-US" kern="0" dirty="0">
                <a:solidFill>
                  <a:srgbClr val="FF0000"/>
                </a:solidFill>
                <a:latin typeface="微软雅黑" pitchFamily="34" charset="-122"/>
                <a:ea typeface="微软雅黑" pitchFamily="34" charset="-122"/>
              </a:rPr>
              <a:t>发现</a:t>
            </a:r>
            <a:r>
              <a:rPr lang="zh-CN" altLang="en-US" b="0" kern="0" dirty="0">
                <a:solidFill>
                  <a:srgbClr val="000000"/>
                </a:solidFill>
                <a:latin typeface="微软雅黑" pitchFamily="34" charset="-122"/>
                <a:ea typeface="微软雅黑" pitchFamily="34" charset="-122"/>
              </a:rPr>
              <a:t>服务：</a:t>
            </a:r>
            <a:endParaRPr lang="en-US" altLang="zh-CN" b="0" kern="0" dirty="0">
              <a:solidFill>
                <a:srgbClr val="000000"/>
              </a:solidFill>
              <a:latin typeface="微软雅黑" pitchFamily="34" charset="-122"/>
              <a:ea typeface="微软雅黑" pitchFamily="34" charset="-122"/>
            </a:endParaRPr>
          </a:p>
          <a:p>
            <a:pPr marL="457200" lvl="2">
              <a:spcBef>
                <a:spcPct val="20000"/>
              </a:spcBef>
              <a:buClr>
                <a:srgbClr val="FF0000"/>
              </a:buClr>
              <a:buFont typeface="Wingdings" pitchFamily="2" charset="2"/>
              <a:buChar char="p"/>
              <a:defRPr/>
            </a:pPr>
            <a:r>
              <a:rPr lang="zh-CN" altLang="en-US" sz="1600" b="0" kern="0" dirty="0">
                <a:solidFill>
                  <a:srgbClr val="000000"/>
                </a:solidFill>
                <a:latin typeface="微软雅黑" pitchFamily="34" charset="-122"/>
                <a:ea typeface="微软雅黑" pitchFamily="34" charset="-122"/>
              </a:rPr>
              <a:t>通过开放接口实现共享</a:t>
            </a:r>
          </a:p>
          <a:p>
            <a:pPr marL="0" lvl="1">
              <a:spcBef>
                <a:spcPct val="20000"/>
              </a:spcBef>
              <a:buClr>
                <a:srgbClr val="FF0000"/>
              </a:buClr>
              <a:buFont typeface="Wingdings" pitchFamily="2" charset="2"/>
              <a:buChar char="n"/>
              <a:defRPr/>
            </a:pPr>
            <a:r>
              <a:rPr lang="zh-CN" altLang="en-US" kern="0" dirty="0" smtClean="0">
                <a:solidFill>
                  <a:srgbClr val="FF0000"/>
                </a:solidFill>
                <a:latin typeface="微软雅黑" pitchFamily="34" charset="-122"/>
                <a:ea typeface="微软雅黑" pitchFamily="34" charset="-122"/>
              </a:rPr>
              <a:t>资源</a:t>
            </a:r>
            <a:r>
              <a:rPr lang="zh-CN" altLang="en-US" kern="0" dirty="0">
                <a:solidFill>
                  <a:srgbClr val="FF0000"/>
                </a:solidFill>
                <a:latin typeface="微软雅黑" pitchFamily="34" charset="-122"/>
                <a:ea typeface="微软雅黑" pitchFamily="34" charset="-122"/>
              </a:rPr>
              <a:t>提供</a:t>
            </a:r>
            <a:r>
              <a:rPr lang="zh-CN" altLang="en-US" b="0" kern="0" dirty="0">
                <a:solidFill>
                  <a:srgbClr val="000000"/>
                </a:solidFill>
                <a:latin typeface="微软雅黑" pitchFamily="34" charset="-122"/>
                <a:ea typeface="微软雅黑" pitchFamily="34" charset="-122"/>
              </a:rPr>
              <a:t>服务：</a:t>
            </a:r>
            <a:endParaRPr lang="en-US" altLang="zh-CN" b="0" kern="0" dirty="0">
              <a:solidFill>
                <a:srgbClr val="000000"/>
              </a:solidFill>
              <a:latin typeface="微软雅黑" pitchFamily="34" charset="-122"/>
              <a:ea typeface="微软雅黑" pitchFamily="34" charset="-122"/>
            </a:endParaRPr>
          </a:p>
          <a:p>
            <a:pPr marL="457200" lvl="2">
              <a:spcBef>
                <a:spcPct val="20000"/>
              </a:spcBef>
              <a:buClr>
                <a:srgbClr val="FF0000"/>
              </a:buClr>
              <a:buFont typeface="Wingdings" pitchFamily="2" charset="2"/>
              <a:buChar char="p"/>
              <a:defRPr/>
            </a:pPr>
            <a:r>
              <a:rPr lang="zh-CN" altLang="en-US" sz="1600" b="0" kern="0" dirty="0">
                <a:solidFill>
                  <a:srgbClr val="000000"/>
                </a:solidFill>
                <a:latin typeface="微软雅黑" pitchFamily="34" charset="-122"/>
                <a:ea typeface="微软雅黑" pitchFamily="34" charset="-122"/>
              </a:rPr>
              <a:t>与文献传递系统无缝连接</a:t>
            </a:r>
          </a:p>
          <a:p>
            <a:pPr marL="0" lvl="1">
              <a:spcBef>
                <a:spcPct val="20000"/>
              </a:spcBef>
              <a:buClr>
                <a:srgbClr val="FF0000"/>
              </a:buClr>
              <a:buFont typeface="Wingdings" pitchFamily="2" charset="2"/>
              <a:buChar char="n"/>
              <a:defRPr/>
            </a:pPr>
            <a:r>
              <a:rPr lang="zh-CN" altLang="en-US" kern="0" dirty="0" smtClean="0">
                <a:solidFill>
                  <a:srgbClr val="FF0000"/>
                </a:solidFill>
                <a:latin typeface="微软雅黑" pitchFamily="34" charset="-122"/>
                <a:ea typeface="微软雅黑" pitchFamily="34" charset="-122"/>
              </a:rPr>
              <a:t>参考</a:t>
            </a:r>
            <a:r>
              <a:rPr lang="zh-CN" altLang="en-US" kern="0" dirty="0">
                <a:solidFill>
                  <a:srgbClr val="FF0000"/>
                </a:solidFill>
                <a:latin typeface="微软雅黑" pitchFamily="34" charset="-122"/>
                <a:ea typeface="微软雅黑" pitchFamily="34" charset="-122"/>
              </a:rPr>
              <a:t>咨询</a:t>
            </a:r>
            <a:r>
              <a:rPr lang="zh-CN" altLang="en-US" b="0" kern="0" dirty="0">
                <a:solidFill>
                  <a:srgbClr val="000000"/>
                </a:solidFill>
                <a:latin typeface="微软雅黑" pitchFamily="34" charset="-122"/>
                <a:ea typeface="微软雅黑" pitchFamily="34" charset="-122"/>
              </a:rPr>
              <a:t>服务：</a:t>
            </a:r>
            <a:endParaRPr lang="en-US" altLang="zh-CN" b="0" kern="0" dirty="0">
              <a:solidFill>
                <a:srgbClr val="000000"/>
              </a:solidFill>
              <a:latin typeface="微软雅黑" pitchFamily="34" charset="-122"/>
              <a:ea typeface="微软雅黑" pitchFamily="34" charset="-122"/>
            </a:endParaRPr>
          </a:p>
          <a:p>
            <a:pPr marL="457200" lvl="2">
              <a:spcBef>
                <a:spcPct val="20000"/>
              </a:spcBef>
              <a:buClr>
                <a:srgbClr val="FF0000"/>
              </a:buClr>
              <a:buFont typeface="Wingdings" pitchFamily="2" charset="2"/>
              <a:buChar char="p"/>
              <a:defRPr/>
            </a:pPr>
            <a:r>
              <a:rPr lang="zh-CN" altLang="en-US" sz="1600" b="0" kern="0" dirty="0">
                <a:solidFill>
                  <a:srgbClr val="000000"/>
                </a:solidFill>
                <a:latin typeface="微软雅黑" pitchFamily="34" charset="-122"/>
                <a:ea typeface="微软雅黑" pitchFamily="34" charset="-122"/>
              </a:rPr>
              <a:t>在线离线结合的门户咨询</a:t>
            </a:r>
          </a:p>
          <a:p>
            <a:pPr marL="0" lvl="1">
              <a:spcBef>
                <a:spcPct val="20000"/>
              </a:spcBef>
              <a:buClr>
                <a:srgbClr val="FF0000"/>
              </a:buClr>
              <a:buFont typeface="Wingdings" pitchFamily="2" charset="2"/>
              <a:buChar char="n"/>
              <a:defRPr/>
            </a:pPr>
            <a:r>
              <a:rPr lang="zh-CN" altLang="en-US" b="0" kern="0" dirty="0" smtClean="0">
                <a:solidFill>
                  <a:srgbClr val="000000"/>
                </a:solidFill>
                <a:latin typeface="微软雅黑" pitchFamily="34" charset="-122"/>
                <a:ea typeface="微软雅黑" pitchFamily="34" charset="-122"/>
              </a:rPr>
              <a:t>非</a:t>
            </a:r>
            <a:r>
              <a:rPr lang="zh-CN" altLang="en-US" b="0" kern="0" dirty="0">
                <a:solidFill>
                  <a:srgbClr val="000000"/>
                </a:solidFill>
                <a:latin typeface="微软雅黑" pitchFamily="34" charset="-122"/>
                <a:ea typeface="微软雅黑" pitchFamily="34" charset="-122"/>
              </a:rPr>
              <a:t>盈利性</a:t>
            </a:r>
            <a:r>
              <a:rPr lang="zh-CN" altLang="en-US" kern="0" dirty="0">
                <a:solidFill>
                  <a:srgbClr val="FF0000"/>
                </a:solidFill>
                <a:latin typeface="微软雅黑" pitchFamily="34" charset="-122"/>
                <a:ea typeface="微软雅黑" pitchFamily="34" charset="-122"/>
              </a:rPr>
              <a:t>增值</a:t>
            </a:r>
            <a:r>
              <a:rPr lang="zh-CN" altLang="en-US" b="0" kern="0" dirty="0">
                <a:solidFill>
                  <a:srgbClr val="000000"/>
                </a:solidFill>
                <a:latin typeface="微软雅黑" pitchFamily="34" charset="-122"/>
                <a:ea typeface="微软雅黑" pitchFamily="34" charset="-122"/>
              </a:rPr>
              <a:t>服务：</a:t>
            </a:r>
          </a:p>
          <a:p>
            <a:pPr marL="685800" lvl="1" indent="-228600" eaLnBrk="0" hangingPunct="0">
              <a:buClr>
                <a:srgbClr val="FF0000"/>
              </a:buClr>
              <a:buFont typeface="Wingdings" pitchFamily="2" charset="2"/>
              <a:buChar char="p"/>
              <a:defRPr/>
            </a:pPr>
            <a:r>
              <a:rPr kumimoji="1" lang="en-US" altLang="zh-CN" sz="1600" b="0" kern="0" dirty="0">
                <a:solidFill>
                  <a:srgbClr val="000000"/>
                </a:solidFill>
                <a:latin typeface="微软雅黑" pitchFamily="34" charset="-122"/>
                <a:ea typeface="微软雅黑" pitchFamily="34" charset="-122"/>
              </a:rPr>
              <a:t> OCR</a:t>
            </a:r>
            <a:r>
              <a:rPr kumimoji="1" lang="zh-CN" altLang="en-US" sz="1600" b="0" kern="0" dirty="0">
                <a:solidFill>
                  <a:srgbClr val="000000"/>
                </a:solidFill>
                <a:latin typeface="微软雅黑" pitchFamily="34" charset="-122"/>
                <a:ea typeface="微软雅黑" pitchFamily="34" charset="-122"/>
              </a:rPr>
              <a:t>服务、高精度文本服务</a:t>
            </a:r>
          </a:p>
          <a:p>
            <a:pPr marL="685800" lvl="1" indent="-228600" eaLnBrk="0" hangingPunct="0">
              <a:buClr>
                <a:srgbClr val="FF0000"/>
              </a:buClr>
              <a:buFont typeface="Wingdings" pitchFamily="2" charset="2"/>
              <a:buChar char="p"/>
              <a:defRPr/>
            </a:pPr>
            <a:r>
              <a:rPr kumimoji="1" lang="zh-CN" altLang="en-US" sz="1600" b="0" kern="0" dirty="0">
                <a:solidFill>
                  <a:srgbClr val="000000"/>
                </a:solidFill>
                <a:latin typeface="微软雅黑" pitchFamily="34" charset="-122"/>
                <a:ea typeface="微软雅黑" pitchFamily="34" charset="-122"/>
              </a:rPr>
              <a:t> 格式转换服务</a:t>
            </a:r>
          </a:p>
          <a:p>
            <a:pPr marL="685800" lvl="1" indent="-228600" eaLnBrk="0" hangingPunct="0">
              <a:buClr>
                <a:srgbClr val="FF0000"/>
              </a:buClr>
              <a:buFont typeface="Wingdings" pitchFamily="2" charset="2"/>
              <a:buChar char="p"/>
              <a:defRPr/>
            </a:pPr>
            <a:r>
              <a:rPr kumimoji="1" lang="zh-CN" altLang="en-US" sz="1600" b="0" kern="0" dirty="0">
                <a:solidFill>
                  <a:srgbClr val="000000"/>
                </a:solidFill>
                <a:latin typeface="微软雅黑" pitchFamily="34" charset="-122"/>
                <a:ea typeface="微软雅黑" pitchFamily="34" charset="-122"/>
              </a:rPr>
              <a:t> 资源整合与定题服务</a:t>
            </a:r>
          </a:p>
          <a:p>
            <a:pPr marL="685800" lvl="1" indent="-228600" eaLnBrk="0" hangingPunct="0">
              <a:buClr>
                <a:srgbClr val="FF0000"/>
              </a:buClr>
              <a:buFont typeface="Wingdings" pitchFamily="2" charset="2"/>
              <a:buChar char="p"/>
              <a:defRPr/>
            </a:pPr>
            <a:r>
              <a:rPr kumimoji="1" lang="zh-CN" altLang="en-US" sz="1600" b="0" kern="0" dirty="0">
                <a:solidFill>
                  <a:srgbClr val="000000"/>
                </a:solidFill>
                <a:latin typeface="微软雅黑" pitchFamily="34" charset="-122"/>
                <a:ea typeface="微软雅黑" pitchFamily="34" charset="-122"/>
              </a:rPr>
              <a:t> 数据收集服务</a:t>
            </a:r>
          </a:p>
          <a:p>
            <a:pPr marL="685800" lvl="1" indent="-228600" eaLnBrk="0" hangingPunct="0">
              <a:buClr>
                <a:srgbClr val="FF0000"/>
              </a:buClr>
              <a:buFont typeface="Wingdings" pitchFamily="2" charset="2"/>
              <a:buChar char="p"/>
              <a:defRPr/>
            </a:pPr>
            <a:r>
              <a:rPr kumimoji="1" lang="zh-CN" altLang="en-US" sz="1600" b="0" kern="0" dirty="0">
                <a:solidFill>
                  <a:srgbClr val="000000"/>
                </a:solidFill>
                <a:latin typeface="微软雅黑" pitchFamily="34" charset="-122"/>
                <a:ea typeface="微软雅黑" pitchFamily="34" charset="-122"/>
              </a:rPr>
              <a:t> 摘要服务、翻译服务 </a:t>
            </a:r>
            <a:r>
              <a:rPr kumimoji="1" lang="en-US" altLang="zh-CN" sz="1600" b="0" kern="0" dirty="0">
                <a:solidFill>
                  <a:srgbClr val="000000"/>
                </a:solidFill>
                <a:latin typeface="微软雅黑" pitchFamily="34" charset="-122"/>
                <a:ea typeface="微软雅黑" pitchFamily="34" charset="-122"/>
              </a:rPr>
              <a:t>……</a:t>
            </a:r>
            <a:endParaRPr lang="zh-CN" altLang="en-US" sz="1600" b="0" kern="0" dirty="0">
              <a:solidFill>
                <a:srgbClr val="000000"/>
              </a:solidFill>
              <a:latin typeface="微软雅黑" pitchFamily="34" charset="-122"/>
              <a:ea typeface="微软雅黑" pitchFamily="34" charset="-122"/>
            </a:endParaRPr>
          </a:p>
        </p:txBody>
      </p:sp>
      <p:sp>
        <p:nvSpPr>
          <p:cNvPr id="17" name="右箭头 16"/>
          <p:cNvSpPr/>
          <p:nvPr/>
        </p:nvSpPr>
        <p:spPr bwMode="auto">
          <a:xfrm>
            <a:off x="4357686" y="3714752"/>
            <a:ext cx="642942" cy="642942"/>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Graphic spid="8" grpId="0">
        <p:bldAsOne/>
      </p:bldGraphic>
      <p:bldP spid="15"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2.  </a:t>
            </a:r>
            <a:r>
              <a:rPr lang="zh-CN" altLang="en-US" sz="2800" dirty="0" smtClean="0">
                <a:solidFill>
                  <a:srgbClr val="000000"/>
                </a:solidFill>
                <a:latin typeface="微软雅黑" pitchFamily="34" charset="-122"/>
                <a:ea typeface="微软雅黑" pitchFamily="34" charset="-122"/>
              </a:rPr>
              <a:t>推广服务体系 </a:t>
            </a:r>
            <a:r>
              <a:rPr lang="en-US" altLang="zh-CN" sz="2800" dirty="0" smtClean="0">
                <a:solidFill>
                  <a:srgbClr val="000000"/>
                </a:solidFill>
                <a:latin typeface="微软雅黑" pitchFamily="34" charset="-122"/>
                <a:ea typeface="微软雅黑" pitchFamily="34" charset="-122"/>
              </a:rPr>
              <a:t>—— </a:t>
            </a:r>
            <a:r>
              <a:rPr lang="zh-CN" altLang="en-US" sz="2800" dirty="0" smtClean="0">
                <a:solidFill>
                  <a:srgbClr val="000000"/>
                </a:solidFill>
                <a:latin typeface="微软雅黑" pitchFamily="34" charset="-122"/>
                <a:ea typeface="微软雅黑" pitchFamily="34" charset="-122"/>
              </a:rPr>
              <a:t>三级服务体系</a:t>
            </a:r>
            <a:endParaRPr lang="zh-CN" altLang="en-US" b="0" dirty="0">
              <a:solidFill>
                <a:srgbClr val="000000"/>
              </a:solidFill>
              <a:latin typeface="微软雅黑" pitchFamily="34" charset="-122"/>
              <a:ea typeface="微软雅黑" pitchFamily="34" charset="-122"/>
            </a:endParaRPr>
          </a:p>
        </p:txBody>
      </p:sp>
      <p:pic>
        <p:nvPicPr>
          <p:cNvPr id="9" name="Picture 7"/>
          <p:cNvPicPr>
            <a:picLocks noChangeAspect="1" noChangeArrowheads="1"/>
          </p:cNvPicPr>
          <p:nvPr/>
        </p:nvPicPr>
        <p:blipFill>
          <a:blip r:embed="rId2" cstate="print"/>
          <a:srcRect/>
          <a:stretch>
            <a:fillRect/>
          </a:stretch>
        </p:blipFill>
        <p:spPr bwMode="auto">
          <a:xfrm>
            <a:off x="1071564" y="1664788"/>
            <a:ext cx="7000898" cy="5129712"/>
          </a:xfrm>
          <a:prstGeom prst="rect">
            <a:avLst/>
          </a:prstGeom>
          <a:noFill/>
          <a:ln w="9525">
            <a:noFill/>
            <a:miter lim="800000"/>
            <a:headEnd/>
            <a:tailEnd/>
          </a:ln>
        </p:spPr>
      </p:pic>
      <p:grpSp>
        <p:nvGrpSpPr>
          <p:cNvPr id="10" name="组合 28"/>
          <p:cNvGrpSpPr>
            <a:grpSpLocks/>
          </p:cNvGrpSpPr>
          <p:nvPr/>
        </p:nvGrpSpPr>
        <p:grpSpPr bwMode="auto">
          <a:xfrm>
            <a:off x="5429251" y="4372650"/>
            <a:ext cx="1935386" cy="1081999"/>
            <a:chOff x="5286380" y="4357694"/>
            <a:chExt cx="1961381" cy="1097322"/>
          </a:xfrm>
        </p:grpSpPr>
        <p:pic>
          <p:nvPicPr>
            <p:cNvPr id="12" name="Picture 6" descr="IMG_0027"/>
            <p:cNvPicPr>
              <a:picLocks noChangeAspect="1" noChangeArrowheads="1"/>
            </p:cNvPicPr>
            <p:nvPr/>
          </p:nvPicPr>
          <p:blipFill>
            <a:blip r:embed="rId3" cstate="print"/>
            <a:srcRect/>
            <a:stretch>
              <a:fillRect/>
            </a:stretch>
          </p:blipFill>
          <p:spPr bwMode="auto">
            <a:xfrm>
              <a:off x="6357950" y="4857760"/>
              <a:ext cx="889811" cy="597256"/>
            </a:xfrm>
            <a:prstGeom prst="rect">
              <a:avLst/>
            </a:prstGeom>
            <a:noFill/>
            <a:ln w="9525">
              <a:noFill/>
              <a:miter lim="800000"/>
              <a:headEnd/>
              <a:tailEnd/>
            </a:ln>
          </p:spPr>
        </p:pic>
        <p:pic>
          <p:nvPicPr>
            <p:cNvPr id="13" name="Picture 9" descr="柯尼卡美能达力推教育行业解决方案"/>
            <p:cNvPicPr>
              <a:picLocks noChangeAspect="1" noChangeArrowheads="1"/>
            </p:cNvPicPr>
            <p:nvPr/>
          </p:nvPicPr>
          <p:blipFill>
            <a:blip r:embed="rId4" cstate="print"/>
            <a:srcRect/>
            <a:stretch>
              <a:fillRect/>
            </a:stretch>
          </p:blipFill>
          <p:spPr bwMode="auto">
            <a:xfrm>
              <a:off x="5286380" y="4357694"/>
              <a:ext cx="1071570" cy="725096"/>
            </a:xfrm>
            <a:prstGeom prst="rect">
              <a:avLst/>
            </a:prstGeom>
            <a:noFill/>
            <a:ln w="9525">
              <a:noFill/>
              <a:miter lim="800000"/>
              <a:headEnd/>
              <a:tailEnd/>
            </a:ln>
          </p:spPr>
        </p:pic>
      </p:grpSp>
      <p:grpSp>
        <p:nvGrpSpPr>
          <p:cNvPr id="14" name="组合 18"/>
          <p:cNvGrpSpPr>
            <a:grpSpLocks/>
          </p:cNvGrpSpPr>
          <p:nvPr/>
        </p:nvGrpSpPr>
        <p:grpSpPr bwMode="auto">
          <a:xfrm>
            <a:off x="5429251" y="3151044"/>
            <a:ext cx="1033459" cy="563705"/>
            <a:chOff x="5286380" y="2968473"/>
            <a:chExt cx="1047754" cy="571504"/>
          </a:xfrm>
        </p:grpSpPr>
        <p:pic>
          <p:nvPicPr>
            <p:cNvPr id="18" name="Picture 4" descr="查看原始图片"/>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86380" y="2968473"/>
              <a:ext cx="571504" cy="571504"/>
            </a:xfrm>
            <a:prstGeom prst="rect">
              <a:avLst/>
            </a:prstGeom>
            <a:noFill/>
            <a:ln w="9525">
              <a:noFill/>
              <a:miter lim="800000"/>
              <a:headEnd/>
              <a:tailEnd/>
            </a:ln>
          </p:spPr>
        </p:pic>
        <p:pic>
          <p:nvPicPr>
            <p:cNvPr id="19" name="Picture 17" descr="http://profile.ak.fbcdn.net/object3/1548/51/q111302525589_8842.jpg"/>
            <p:cNvPicPr>
              <a:picLocks noChangeAspect="1" noChangeArrowheads="1"/>
            </p:cNvPicPr>
            <p:nvPr/>
          </p:nvPicPr>
          <p:blipFill>
            <a:blip r:embed="rId6" cstate="print"/>
            <a:srcRect/>
            <a:stretch>
              <a:fillRect/>
            </a:stretch>
          </p:blipFill>
          <p:spPr bwMode="auto">
            <a:xfrm>
              <a:off x="5857884" y="3000372"/>
              <a:ext cx="476250" cy="476250"/>
            </a:xfrm>
            <a:prstGeom prst="rect">
              <a:avLst/>
            </a:prstGeom>
            <a:noFill/>
            <a:ln w="9525">
              <a:noFill/>
              <a:miter lim="800000"/>
              <a:headEnd/>
              <a:tailEnd/>
            </a:ln>
          </p:spPr>
        </p:pic>
      </p:grpSp>
      <p:grpSp>
        <p:nvGrpSpPr>
          <p:cNvPr id="20" name="组合 19"/>
          <p:cNvGrpSpPr>
            <a:grpSpLocks/>
          </p:cNvGrpSpPr>
          <p:nvPr/>
        </p:nvGrpSpPr>
        <p:grpSpPr bwMode="auto">
          <a:xfrm>
            <a:off x="3989389" y="4457557"/>
            <a:ext cx="1033459" cy="563705"/>
            <a:chOff x="5286380" y="2968473"/>
            <a:chExt cx="1047754" cy="571504"/>
          </a:xfrm>
        </p:grpSpPr>
        <p:pic>
          <p:nvPicPr>
            <p:cNvPr id="21" name="Picture 4" descr="查看原始图片"/>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86380" y="2968473"/>
              <a:ext cx="571504" cy="571504"/>
            </a:xfrm>
            <a:prstGeom prst="rect">
              <a:avLst/>
            </a:prstGeom>
            <a:noFill/>
            <a:ln w="9525">
              <a:noFill/>
              <a:miter lim="800000"/>
              <a:headEnd/>
              <a:tailEnd/>
            </a:ln>
          </p:spPr>
        </p:pic>
        <p:pic>
          <p:nvPicPr>
            <p:cNvPr id="22" name="Picture 17" descr="http://profile.ak.fbcdn.net/object3/1548/51/q111302525589_8842.jpg"/>
            <p:cNvPicPr>
              <a:picLocks noChangeAspect="1" noChangeArrowheads="1"/>
            </p:cNvPicPr>
            <p:nvPr/>
          </p:nvPicPr>
          <p:blipFill>
            <a:blip r:embed="rId6" cstate="print"/>
            <a:srcRect/>
            <a:stretch>
              <a:fillRect/>
            </a:stretch>
          </p:blipFill>
          <p:spPr bwMode="auto">
            <a:xfrm>
              <a:off x="5857884" y="3000372"/>
              <a:ext cx="476250" cy="476250"/>
            </a:xfrm>
            <a:prstGeom prst="rect">
              <a:avLst/>
            </a:prstGeom>
            <a:noFill/>
            <a:ln w="9525">
              <a:noFill/>
              <a:miter lim="800000"/>
              <a:headEnd/>
              <a:tailEnd/>
            </a:ln>
          </p:spPr>
        </p:pic>
      </p:grpSp>
      <p:grpSp>
        <p:nvGrpSpPr>
          <p:cNvPr id="23" name="组合 22"/>
          <p:cNvGrpSpPr>
            <a:grpSpLocks/>
          </p:cNvGrpSpPr>
          <p:nvPr/>
        </p:nvGrpSpPr>
        <p:grpSpPr bwMode="auto">
          <a:xfrm>
            <a:off x="5000626" y="5559282"/>
            <a:ext cx="1033459" cy="563705"/>
            <a:chOff x="5286380" y="2968473"/>
            <a:chExt cx="1047754" cy="571504"/>
          </a:xfrm>
        </p:grpSpPr>
        <p:pic>
          <p:nvPicPr>
            <p:cNvPr id="24" name="Picture 4" descr="查看原始图片"/>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86380" y="2968473"/>
              <a:ext cx="571504" cy="571504"/>
            </a:xfrm>
            <a:prstGeom prst="rect">
              <a:avLst/>
            </a:prstGeom>
            <a:noFill/>
            <a:ln w="9525">
              <a:noFill/>
              <a:miter lim="800000"/>
              <a:headEnd/>
              <a:tailEnd/>
            </a:ln>
          </p:spPr>
        </p:pic>
        <p:pic>
          <p:nvPicPr>
            <p:cNvPr id="25" name="Picture 17" descr="http://profile.ak.fbcdn.net/object3/1548/51/q111302525589_8842.jpg"/>
            <p:cNvPicPr>
              <a:picLocks noChangeAspect="1" noChangeArrowheads="1"/>
            </p:cNvPicPr>
            <p:nvPr/>
          </p:nvPicPr>
          <p:blipFill>
            <a:blip r:embed="rId6" cstate="print"/>
            <a:srcRect/>
            <a:stretch>
              <a:fillRect/>
            </a:stretch>
          </p:blipFill>
          <p:spPr bwMode="auto">
            <a:xfrm>
              <a:off x="5857884" y="3000372"/>
              <a:ext cx="476250" cy="476250"/>
            </a:xfrm>
            <a:prstGeom prst="rect">
              <a:avLst/>
            </a:prstGeom>
            <a:noFill/>
            <a:ln w="9525">
              <a:noFill/>
              <a:miter lim="800000"/>
              <a:headEnd/>
              <a:tailEnd/>
            </a:ln>
          </p:spPr>
        </p:pic>
      </p:grpSp>
      <p:grpSp>
        <p:nvGrpSpPr>
          <p:cNvPr id="26" name="组合 25"/>
          <p:cNvGrpSpPr>
            <a:grpSpLocks/>
          </p:cNvGrpSpPr>
          <p:nvPr/>
        </p:nvGrpSpPr>
        <p:grpSpPr bwMode="auto">
          <a:xfrm>
            <a:off x="6357939" y="4436919"/>
            <a:ext cx="1033459" cy="563705"/>
            <a:chOff x="5286380" y="2968473"/>
            <a:chExt cx="1047754" cy="571504"/>
          </a:xfrm>
        </p:grpSpPr>
        <p:pic>
          <p:nvPicPr>
            <p:cNvPr id="27" name="Picture 4" descr="查看原始图片"/>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86380" y="2968473"/>
              <a:ext cx="571504" cy="571504"/>
            </a:xfrm>
            <a:prstGeom prst="rect">
              <a:avLst/>
            </a:prstGeom>
            <a:noFill/>
            <a:ln w="9525">
              <a:noFill/>
              <a:miter lim="800000"/>
              <a:headEnd/>
              <a:tailEnd/>
            </a:ln>
          </p:spPr>
        </p:pic>
        <p:pic>
          <p:nvPicPr>
            <p:cNvPr id="28" name="Picture 17" descr="http://profile.ak.fbcdn.net/object3/1548/51/q111302525589_8842.jpg"/>
            <p:cNvPicPr>
              <a:picLocks noChangeAspect="1" noChangeArrowheads="1"/>
            </p:cNvPicPr>
            <p:nvPr/>
          </p:nvPicPr>
          <p:blipFill>
            <a:blip r:embed="rId6" cstate="print"/>
            <a:srcRect/>
            <a:stretch>
              <a:fillRect/>
            </a:stretch>
          </p:blipFill>
          <p:spPr bwMode="auto">
            <a:xfrm>
              <a:off x="5857884" y="3000372"/>
              <a:ext cx="476250" cy="476250"/>
            </a:xfrm>
            <a:prstGeom prst="rect">
              <a:avLst/>
            </a:prstGeom>
            <a:noFill/>
            <a:ln w="9525">
              <a:noFill/>
              <a:miter lim="800000"/>
              <a:headEnd/>
              <a:tailEnd/>
            </a:ln>
          </p:spPr>
        </p:pic>
      </p:grpSp>
      <p:pic>
        <p:nvPicPr>
          <p:cNvPr id="29" name="Picture 29" descr="http://www.totalingua.com/png/phone-48x48.png"/>
          <p:cNvPicPr>
            <a:picLocks noChangeAspect="1" noChangeArrowheads="1"/>
          </p:cNvPicPr>
          <p:nvPr/>
        </p:nvPicPr>
        <p:blipFill>
          <a:blip r:embed="rId7" cstate="print"/>
          <a:srcRect/>
          <a:stretch>
            <a:fillRect/>
          </a:stretch>
        </p:blipFill>
        <p:spPr bwMode="auto">
          <a:xfrm>
            <a:off x="7072315" y="2962637"/>
            <a:ext cx="140926" cy="140926"/>
          </a:xfrm>
          <a:prstGeom prst="rect">
            <a:avLst/>
          </a:prstGeom>
          <a:noFill/>
          <a:ln w="9525">
            <a:noFill/>
            <a:miter lim="800000"/>
            <a:headEnd/>
            <a:tailEnd/>
          </a:ln>
        </p:spPr>
      </p:pic>
      <p:pic>
        <p:nvPicPr>
          <p:cNvPr id="30" name="Picture 29" descr="http://www.totalingua.com/png/phone-48x48.png"/>
          <p:cNvPicPr>
            <a:picLocks noChangeAspect="1" noChangeArrowheads="1"/>
          </p:cNvPicPr>
          <p:nvPr/>
        </p:nvPicPr>
        <p:blipFill>
          <a:blip r:embed="rId7" cstate="print"/>
          <a:srcRect/>
          <a:stretch>
            <a:fillRect/>
          </a:stretch>
        </p:blipFill>
        <p:spPr bwMode="auto">
          <a:xfrm>
            <a:off x="6929440" y="3288074"/>
            <a:ext cx="140926" cy="140926"/>
          </a:xfrm>
          <a:prstGeom prst="rect">
            <a:avLst/>
          </a:prstGeom>
          <a:noFill/>
          <a:ln w="9525">
            <a:noFill/>
            <a:miter lim="800000"/>
            <a:headEnd/>
            <a:tailEnd/>
          </a:ln>
        </p:spPr>
      </p:pic>
      <p:pic>
        <p:nvPicPr>
          <p:cNvPr id="31" name="Picture 29" descr="http://www.totalingua.com/png/phone-48x48.png"/>
          <p:cNvPicPr>
            <a:picLocks noChangeAspect="1" noChangeArrowheads="1"/>
          </p:cNvPicPr>
          <p:nvPr/>
        </p:nvPicPr>
        <p:blipFill>
          <a:blip r:embed="rId7" cstate="print"/>
          <a:srcRect/>
          <a:stretch>
            <a:fillRect/>
          </a:stretch>
        </p:blipFill>
        <p:spPr bwMode="auto">
          <a:xfrm>
            <a:off x="6715127" y="3599224"/>
            <a:ext cx="140926" cy="140926"/>
          </a:xfrm>
          <a:prstGeom prst="rect">
            <a:avLst/>
          </a:prstGeom>
          <a:noFill/>
          <a:ln w="9525">
            <a:noFill/>
            <a:miter lim="800000"/>
            <a:headEnd/>
            <a:tailEnd/>
          </a:ln>
        </p:spPr>
      </p:pic>
      <p:pic>
        <p:nvPicPr>
          <p:cNvPr id="32" name="Picture 29" descr="http://www.totalingua.com/png/phone-48x48.png"/>
          <p:cNvPicPr>
            <a:picLocks noChangeAspect="1" noChangeArrowheads="1"/>
          </p:cNvPicPr>
          <p:nvPr/>
        </p:nvPicPr>
        <p:blipFill>
          <a:blip r:embed="rId7" cstate="print"/>
          <a:srcRect/>
          <a:stretch>
            <a:fillRect/>
          </a:stretch>
        </p:blipFill>
        <p:spPr bwMode="auto">
          <a:xfrm>
            <a:off x="5921377" y="3851637"/>
            <a:ext cx="140926" cy="140926"/>
          </a:xfrm>
          <a:prstGeom prst="rect">
            <a:avLst/>
          </a:prstGeom>
          <a:noFill/>
          <a:ln w="9525">
            <a:noFill/>
            <a:miter lim="800000"/>
            <a:headEnd/>
            <a:tailEnd/>
          </a:ln>
        </p:spPr>
      </p:pic>
      <p:pic>
        <p:nvPicPr>
          <p:cNvPr id="33" name="Picture 29" descr="http://www.totalingua.com/png/phone-48x48.png"/>
          <p:cNvPicPr>
            <a:picLocks noChangeAspect="1" noChangeArrowheads="1"/>
          </p:cNvPicPr>
          <p:nvPr/>
        </p:nvPicPr>
        <p:blipFill>
          <a:blip r:embed="rId7" cstate="print"/>
          <a:srcRect/>
          <a:stretch>
            <a:fillRect/>
          </a:stretch>
        </p:blipFill>
        <p:spPr bwMode="auto">
          <a:xfrm>
            <a:off x="5972177" y="3994512"/>
            <a:ext cx="140926" cy="140926"/>
          </a:xfrm>
          <a:prstGeom prst="rect">
            <a:avLst/>
          </a:prstGeom>
          <a:noFill/>
          <a:ln w="9525">
            <a:noFill/>
            <a:miter lim="800000"/>
            <a:headEnd/>
            <a:tailEnd/>
          </a:ln>
        </p:spPr>
      </p:pic>
      <p:pic>
        <p:nvPicPr>
          <p:cNvPr id="34" name="Picture 29" descr="http://www.totalingua.com/png/phone-48x48.png"/>
          <p:cNvPicPr>
            <a:picLocks noChangeAspect="1" noChangeArrowheads="1"/>
          </p:cNvPicPr>
          <p:nvPr/>
        </p:nvPicPr>
        <p:blipFill>
          <a:blip r:embed="rId7" cstate="print"/>
          <a:srcRect/>
          <a:stretch>
            <a:fillRect/>
          </a:stretch>
        </p:blipFill>
        <p:spPr bwMode="auto">
          <a:xfrm>
            <a:off x="5386390" y="3742099"/>
            <a:ext cx="140926" cy="140926"/>
          </a:xfrm>
          <a:prstGeom prst="rect">
            <a:avLst/>
          </a:prstGeom>
          <a:noFill/>
          <a:ln w="9525">
            <a:noFill/>
            <a:miter lim="800000"/>
            <a:headEnd/>
            <a:tailEnd/>
          </a:ln>
        </p:spPr>
      </p:pic>
      <p:pic>
        <p:nvPicPr>
          <p:cNvPr id="35" name="Picture 29" descr="http://www.totalingua.com/png/phone-48x48.png"/>
          <p:cNvPicPr>
            <a:picLocks noChangeAspect="1" noChangeArrowheads="1"/>
          </p:cNvPicPr>
          <p:nvPr/>
        </p:nvPicPr>
        <p:blipFill>
          <a:blip r:embed="rId7" cstate="print"/>
          <a:srcRect/>
          <a:stretch>
            <a:fillRect/>
          </a:stretch>
        </p:blipFill>
        <p:spPr bwMode="auto">
          <a:xfrm>
            <a:off x="5992815" y="4342174"/>
            <a:ext cx="140926" cy="140926"/>
          </a:xfrm>
          <a:prstGeom prst="rect">
            <a:avLst/>
          </a:prstGeom>
          <a:noFill/>
          <a:ln w="9525">
            <a:noFill/>
            <a:miter lim="800000"/>
            <a:headEnd/>
            <a:tailEnd/>
          </a:ln>
        </p:spPr>
      </p:pic>
      <p:pic>
        <p:nvPicPr>
          <p:cNvPr id="36" name="Picture 29" descr="http://www.totalingua.com/png/phone-48x48.png"/>
          <p:cNvPicPr>
            <a:picLocks noChangeAspect="1" noChangeArrowheads="1"/>
          </p:cNvPicPr>
          <p:nvPr/>
        </p:nvPicPr>
        <p:blipFill>
          <a:blip r:embed="rId7" cstate="print"/>
          <a:srcRect/>
          <a:stretch>
            <a:fillRect/>
          </a:stretch>
        </p:blipFill>
        <p:spPr bwMode="auto">
          <a:xfrm>
            <a:off x="5697540" y="4145324"/>
            <a:ext cx="140926" cy="140926"/>
          </a:xfrm>
          <a:prstGeom prst="rect">
            <a:avLst/>
          </a:prstGeom>
          <a:noFill/>
          <a:ln w="9525">
            <a:noFill/>
            <a:miter lim="800000"/>
            <a:headEnd/>
            <a:tailEnd/>
          </a:ln>
        </p:spPr>
      </p:pic>
      <p:pic>
        <p:nvPicPr>
          <p:cNvPr id="37" name="Picture 29" descr="http://www.totalingua.com/png/phone-48x48.png"/>
          <p:cNvPicPr>
            <a:picLocks noChangeAspect="1" noChangeArrowheads="1"/>
          </p:cNvPicPr>
          <p:nvPr/>
        </p:nvPicPr>
        <p:blipFill>
          <a:blip r:embed="rId7" cstate="print"/>
          <a:srcRect/>
          <a:stretch>
            <a:fillRect/>
          </a:stretch>
        </p:blipFill>
        <p:spPr bwMode="auto">
          <a:xfrm>
            <a:off x="5518152" y="4137387"/>
            <a:ext cx="140926" cy="140926"/>
          </a:xfrm>
          <a:prstGeom prst="rect">
            <a:avLst/>
          </a:prstGeom>
          <a:noFill/>
          <a:ln w="9525">
            <a:noFill/>
            <a:miter lim="800000"/>
            <a:headEnd/>
            <a:tailEnd/>
          </a:ln>
        </p:spPr>
      </p:pic>
      <p:pic>
        <p:nvPicPr>
          <p:cNvPr id="38" name="Picture 29" descr="http://www.totalingua.com/png/phone-48x48.png"/>
          <p:cNvPicPr>
            <a:picLocks noChangeAspect="1" noChangeArrowheads="1"/>
          </p:cNvPicPr>
          <p:nvPr/>
        </p:nvPicPr>
        <p:blipFill>
          <a:blip r:embed="rId7" cstate="print"/>
          <a:srcRect/>
          <a:stretch>
            <a:fillRect/>
          </a:stretch>
        </p:blipFill>
        <p:spPr bwMode="auto">
          <a:xfrm>
            <a:off x="4768852" y="4081824"/>
            <a:ext cx="140926" cy="140926"/>
          </a:xfrm>
          <a:prstGeom prst="rect">
            <a:avLst/>
          </a:prstGeom>
          <a:noFill/>
          <a:ln w="9525">
            <a:noFill/>
            <a:miter lim="800000"/>
            <a:headEnd/>
            <a:tailEnd/>
          </a:ln>
        </p:spPr>
      </p:pic>
      <p:pic>
        <p:nvPicPr>
          <p:cNvPr id="39" name="Picture 29" descr="http://www.totalingua.com/png/phone-48x48.png"/>
          <p:cNvPicPr>
            <a:picLocks noChangeAspect="1" noChangeArrowheads="1"/>
          </p:cNvPicPr>
          <p:nvPr/>
        </p:nvPicPr>
        <p:blipFill>
          <a:blip r:embed="rId7" cstate="print"/>
          <a:srcRect/>
          <a:stretch>
            <a:fillRect/>
          </a:stretch>
        </p:blipFill>
        <p:spPr bwMode="auto">
          <a:xfrm>
            <a:off x="5608640" y="4610462"/>
            <a:ext cx="140926" cy="140926"/>
          </a:xfrm>
          <a:prstGeom prst="rect">
            <a:avLst/>
          </a:prstGeom>
          <a:noFill/>
          <a:ln w="9525">
            <a:noFill/>
            <a:miter lim="800000"/>
            <a:headEnd/>
            <a:tailEnd/>
          </a:ln>
        </p:spPr>
      </p:pic>
      <p:pic>
        <p:nvPicPr>
          <p:cNvPr id="40" name="Picture 29" descr="http://www.totalingua.com/png/phone-48x48.png"/>
          <p:cNvPicPr>
            <a:picLocks noChangeAspect="1" noChangeArrowheads="1"/>
          </p:cNvPicPr>
          <p:nvPr/>
        </p:nvPicPr>
        <p:blipFill>
          <a:blip r:embed="rId7" cstate="print"/>
          <a:srcRect/>
          <a:stretch>
            <a:fillRect/>
          </a:stretch>
        </p:blipFill>
        <p:spPr bwMode="auto">
          <a:xfrm>
            <a:off x="6180140" y="4977174"/>
            <a:ext cx="140926" cy="140926"/>
          </a:xfrm>
          <a:prstGeom prst="rect">
            <a:avLst/>
          </a:prstGeom>
          <a:noFill/>
          <a:ln w="9525">
            <a:noFill/>
            <a:miter lim="800000"/>
            <a:headEnd/>
            <a:tailEnd/>
          </a:ln>
        </p:spPr>
      </p:pic>
      <p:pic>
        <p:nvPicPr>
          <p:cNvPr id="41" name="Picture 29" descr="http://www.totalingua.com/png/phone-48x48.png"/>
          <p:cNvPicPr>
            <a:picLocks noChangeAspect="1" noChangeArrowheads="1"/>
          </p:cNvPicPr>
          <p:nvPr/>
        </p:nvPicPr>
        <p:blipFill>
          <a:blip r:embed="rId7" cstate="print"/>
          <a:srcRect/>
          <a:stretch>
            <a:fillRect/>
          </a:stretch>
        </p:blipFill>
        <p:spPr bwMode="auto">
          <a:xfrm>
            <a:off x="6511927" y="5091474"/>
            <a:ext cx="140926" cy="140926"/>
          </a:xfrm>
          <a:prstGeom prst="rect">
            <a:avLst/>
          </a:prstGeom>
          <a:noFill/>
          <a:ln w="9525">
            <a:noFill/>
            <a:miter lim="800000"/>
            <a:headEnd/>
            <a:tailEnd/>
          </a:ln>
        </p:spPr>
      </p:pic>
      <p:pic>
        <p:nvPicPr>
          <p:cNvPr id="42" name="Picture 29" descr="http://www.totalingua.com/png/phone-48x48.png"/>
          <p:cNvPicPr>
            <a:picLocks noChangeAspect="1" noChangeArrowheads="1"/>
          </p:cNvPicPr>
          <p:nvPr/>
        </p:nvPicPr>
        <p:blipFill>
          <a:blip r:embed="rId7" cstate="print"/>
          <a:srcRect/>
          <a:stretch>
            <a:fillRect/>
          </a:stretch>
        </p:blipFill>
        <p:spPr bwMode="auto">
          <a:xfrm>
            <a:off x="6046790" y="4956537"/>
            <a:ext cx="140926" cy="140926"/>
          </a:xfrm>
          <a:prstGeom prst="rect">
            <a:avLst/>
          </a:prstGeom>
          <a:noFill/>
          <a:ln w="9525">
            <a:noFill/>
            <a:miter lim="800000"/>
            <a:headEnd/>
            <a:tailEnd/>
          </a:ln>
        </p:spPr>
      </p:pic>
      <p:pic>
        <p:nvPicPr>
          <p:cNvPr id="43" name="Picture 29" descr="http://www.totalingua.com/png/phone-48x48.png"/>
          <p:cNvPicPr>
            <a:picLocks noChangeAspect="1" noChangeArrowheads="1"/>
          </p:cNvPicPr>
          <p:nvPr/>
        </p:nvPicPr>
        <p:blipFill>
          <a:blip r:embed="rId7" cstate="print"/>
          <a:srcRect/>
          <a:stretch>
            <a:fillRect/>
          </a:stretch>
        </p:blipFill>
        <p:spPr bwMode="auto">
          <a:xfrm>
            <a:off x="5072065" y="4670787"/>
            <a:ext cx="140926" cy="140926"/>
          </a:xfrm>
          <a:prstGeom prst="rect">
            <a:avLst/>
          </a:prstGeom>
          <a:noFill/>
          <a:ln w="9525">
            <a:noFill/>
            <a:miter lim="800000"/>
            <a:headEnd/>
            <a:tailEnd/>
          </a:ln>
        </p:spPr>
      </p:pic>
      <p:pic>
        <p:nvPicPr>
          <p:cNvPr id="44" name="Picture 29" descr="http://www.totalingua.com/png/phone-48x48.png"/>
          <p:cNvPicPr>
            <a:picLocks noChangeAspect="1" noChangeArrowheads="1"/>
          </p:cNvPicPr>
          <p:nvPr/>
        </p:nvPicPr>
        <p:blipFill>
          <a:blip r:embed="rId7" cstate="print"/>
          <a:srcRect/>
          <a:stretch>
            <a:fillRect/>
          </a:stretch>
        </p:blipFill>
        <p:spPr bwMode="auto">
          <a:xfrm>
            <a:off x="4500565" y="4431074"/>
            <a:ext cx="140926" cy="140926"/>
          </a:xfrm>
          <a:prstGeom prst="rect">
            <a:avLst/>
          </a:prstGeom>
          <a:noFill/>
          <a:ln w="9525">
            <a:noFill/>
            <a:miter lim="800000"/>
            <a:headEnd/>
            <a:tailEnd/>
          </a:ln>
        </p:spPr>
      </p:pic>
      <p:pic>
        <p:nvPicPr>
          <p:cNvPr id="45" name="Picture 29" descr="http://www.totalingua.com/png/phone-48x48.png"/>
          <p:cNvPicPr>
            <a:picLocks noChangeAspect="1" noChangeArrowheads="1"/>
          </p:cNvPicPr>
          <p:nvPr/>
        </p:nvPicPr>
        <p:blipFill>
          <a:blip r:embed="rId7" cstate="print"/>
          <a:srcRect/>
          <a:stretch>
            <a:fillRect/>
          </a:stretch>
        </p:blipFill>
        <p:spPr bwMode="auto">
          <a:xfrm>
            <a:off x="4260852" y="4351699"/>
            <a:ext cx="140926" cy="140926"/>
          </a:xfrm>
          <a:prstGeom prst="rect">
            <a:avLst/>
          </a:prstGeom>
          <a:noFill/>
          <a:ln w="9525">
            <a:noFill/>
            <a:miter lim="800000"/>
            <a:headEnd/>
            <a:tailEnd/>
          </a:ln>
        </p:spPr>
      </p:pic>
      <p:pic>
        <p:nvPicPr>
          <p:cNvPr id="46" name="Picture 29" descr="http://www.totalingua.com/png/phone-48x48.png"/>
          <p:cNvPicPr>
            <a:picLocks noChangeAspect="1" noChangeArrowheads="1"/>
          </p:cNvPicPr>
          <p:nvPr/>
        </p:nvPicPr>
        <p:blipFill>
          <a:blip r:embed="rId7" cstate="print"/>
          <a:srcRect/>
          <a:stretch>
            <a:fillRect/>
          </a:stretch>
        </p:blipFill>
        <p:spPr bwMode="auto">
          <a:xfrm>
            <a:off x="2668590" y="3288074"/>
            <a:ext cx="140926" cy="140926"/>
          </a:xfrm>
          <a:prstGeom prst="rect">
            <a:avLst/>
          </a:prstGeom>
          <a:noFill/>
          <a:ln w="9525">
            <a:noFill/>
            <a:miter lim="800000"/>
            <a:headEnd/>
            <a:tailEnd/>
          </a:ln>
        </p:spPr>
      </p:pic>
      <p:pic>
        <p:nvPicPr>
          <p:cNvPr id="47" name="Picture 29" descr="http://www.totalingua.com/png/phone-48x48.png"/>
          <p:cNvPicPr>
            <a:picLocks noChangeAspect="1" noChangeArrowheads="1"/>
          </p:cNvPicPr>
          <p:nvPr/>
        </p:nvPicPr>
        <p:blipFill>
          <a:blip r:embed="rId7" cstate="print"/>
          <a:srcRect/>
          <a:stretch>
            <a:fillRect/>
          </a:stretch>
        </p:blipFill>
        <p:spPr bwMode="auto">
          <a:xfrm>
            <a:off x="4529140" y="5153387"/>
            <a:ext cx="140926" cy="140926"/>
          </a:xfrm>
          <a:prstGeom prst="rect">
            <a:avLst/>
          </a:prstGeom>
          <a:noFill/>
          <a:ln w="9525">
            <a:noFill/>
            <a:miter lim="800000"/>
            <a:headEnd/>
            <a:tailEnd/>
          </a:ln>
        </p:spPr>
      </p:pic>
      <p:pic>
        <p:nvPicPr>
          <p:cNvPr id="48" name="Picture 29" descr="http://www.totalingua.com/png/phone-48x48.png"/>
          <p:cNvPicPr>
            <a:picLocks noChangeAspect="1" noChangeArrowheads="1"/>
          </p:cNvPicPr>
          <p:nvPr/>
        </p:nvPicPr>
        <p:blipFill>
          <a:blip r:embed="rId7" cstate="print"/>
          <a:srcRect/>
          <a:stretch>
            <a:fillRect/>
          </a:stretch>
        </p:blipFill>
        <p:spPr bwMode="auto">
          <a:xfrm>
            <a:off x="3054352" y="5296262"/>
            <a:ext cx="140926" cy="140926"/>
          </a:xfrm>
          <a:prstGeom prst="rect">
            <a:avLst/>
          </a:prstGeom>
          <a:noFill/>
          <a:ln w="9525">
            <a:noFill/>
            <a:miter lim="800000"/>
            <a:headEnd/>
            <a:tailEnd/>
          </a:ln>
        </p:spPr>
      </p:pic>
      <p:pic>
        <p:nvPicPr>
          <p:cNvPr id="49" name="Picture 29" descr="http://www.totalingua.com/png/phone-48x48.png"/>
          <p:cNvPicPr>
            <a:picLocks noChangeAspect="1" noChangeArrowheads="1"/>
          </p:cNvPicPr>
          <p:nvPr/>
        </p:nvPicPr>
        <p:blipFill>
          <a:blip r:embed="rId7" cstate="print"/>
          <a:srcRect/>
          <a:stretch>
            <a:fillRect/>
          </a:stretch>
        </p:blipFill>
        <p:spPr bwMode="auto">
          <a:xfrm>
            <a:off x="5680077" y="5162912"/>
            <a:ext cx="140926" cy="140926"/>
          </a:xfrm>
          <a:prstGeom prst="rect">
            <a:avLst/>
          </a:prstGeom>
          <a:noFill/>
          <a:ln w="9525">
            <a:noFill/>
            <a:miter lim="800000"/>
            <a:headEnd/>
            <a:tailEnd/>
          </a:ln>
        </p:spPr>
      </p:pic>
      <p:pic>
        <p:nvPicPr>
          <p:cNvPr id="50" name="Picture 29" descr="http://www.totalingua.com/png/phone-48x48.png"/>
          <p:cNvPicPr>
            <a:picLocks noChangeAspect="1" noChangeArrowheads="1"/>
          </p:cNvPicPr>
          <p:nvPr/>
        </p:nvPicPr>
        <p:blipFill>
          <a:blip r:embed="rId7" cstate="print"/>
          <a:srcRect/>
          <a:stretch>
            <a:fillRect/>
          </a:stretch>
        </p:blipFill>
        <p:spPr bwMode="auto">
          <a:xfrm>
            <a:off x="5865815" y="5423262"/>
            <a:ext cx="140926" cy="140926"/>
          </a:xfrm>
          <a:prstGeom prst="rect">
            <a:avLst/>
          </a:prstGeom>
          <a:noFill/>
          <a:ln w="9525">
            <a:noFill/>
            <a:miter lim="800000"/>
            <a:headEnd/>
            <a:tailEnd/>
          </a:ln>
        </p:spPr>
      </p:pic>
      <p:pic>
        <p:nvPicPr>
          <p:cNvPr id="51" name="Picture 29" descr="http://www.totalingua.com/png/phone-48x48.png"/>
          <p:cNvPicPr>
            <a:picLocks noChangeAspect="1" noChangeArrowheads="1"/>
          </p:cNvPicPr>
          <p:nvPr/>
        </p:nvPicPr>
        <p:blipFill>
          <a:blip r:embed="rId7" cstate="print"/>
          <a:srcRect/>
          <a:stretch>
            <a:fillRect/>
          </a:stretch>
        </p:blipFill>
        <p:spPr bwMode="auto">
          <a:xfrm>
            <a:off x="5529265" y="5477237"/>
            <a:ext cx="140926" cy="140926"/>
          </a:xfrm>
          <a:prstGeom prst="rect">
            <a:avLst/>
          </a:prstGeom>
          <a:noFill/>
          <a:ln w="9525">
            <a:noFill/>
            <a:miter lim="800000"/>
            <a:headEnd/>
            <a:tailEnd/>
          </a:ln>
        </p:spPr>
      </p:pic>
      <p:pic>
        <p:nvPicPr>
          <p:cNvPr id="52" name="Picture 29" descr="http://www.totalingua.com/png/phone-48x48.png"/>
          <p:cNvPicPr>
            <a:picLocks noChangeAspect="1" noChangeArrowheads="1"/>
          </p:cNvPicPr>
          <p:nvPr/>
        </p:nvPicPr>
        <p:blipFill>
          <a:blip r:embed="rId7" cstate="print"/>
          <a:srcRect/>
          <a:stretch>
            <a:fillRect/>
          </a:stretch>
        </p:blipFill>
        <p:spPr bwMode="auto">
          <a:xfrm>
            <a:off x="4786315" y="5296262"/>
            <a:ext cx="140926" cy="140926"/>
          </a:xfrm>
          <a:prstGeom prst="rect">
            <a:avLst/>
          </a:prstGeom>
          <a:noFill/>
          <a:ln w="9525">
            <a:noFill/>
            <a:miter lim="800000"/>
            <a:headEnd/>
            <a:tailEnd/>
          </a:ln>
        </p:spPr>
      </p:pic>
      <p:pic>
        <p:nvPicPr>
          <p:cNvPr id="53" name="Picture 29" descr="http://www.totalingua.com/png/phone-48x48.png"/>
          <p:cNvPicPr>
            <a:picLocks noChangeAspect="1" noChangeArrowheads="1"/>
          </p:cNvPicPr>
          <p:nvPr/>
        </p:nvPicPr>
        <p:blipFill>
          <a:blip r:embed="rId7" cstate="print"/>
          <a:srcRect/>
          <a:stretch>
            <a:fillRect/>
          </a:stretch>
        </p:blipFill>
        <p:spPr bwMode="auto">
          <a:xfrm>
            <a:off x="4822827" y="5682024"/>
            <a:ext cx="140926" cy="140926"/>
          </a:xfrm>
          <a:prstGeom prst="rect">
            <a:avLst/>
          </a:prstGeom>
          <a:noFill/>
          <a:ln w="9525">
            <a:noFill/>
            <a:miter lim="800000"/>
            <a:headEnd/>
            <a:tailEnd/>
          </a:ln>
        </p:spPr>
      </p:pic>
      <p:pic>
        <p:nvPicPr>
          <p:cNvPr id="54" name="Picture 29" descr="http://www.totalingua.com/png/phone-48x48.png"/>
          <p:cNvPicPr>
            <a:picLocks noChangeAspect="1" noChangeArrowheads="1"/>
          </p:cNvPicPr>
          <p:nvPr/>
        </p:nvPicPr>
        <p:blipFill>
          <a:blip r:embed="rId7" cstate="print"/>
          <a:srcRect/>
          <a:stretch>
            <a:fillRect/>
          </a:stretch>
        </p:blipFill>
        <p:spPr bwMode="auto">
          <a:xfrm>
            <a:off x="4375152" y="5867762"/>
            <a:ext cx="140926" cy="140926"/>
          </a:xfrm>
          <a:prstGeom prst="rect">
            <a:avLst/>
          </a:prstGeom>
          <a:noFill/>
          <a:ln w="9525">
            <a:noFill/>
            <a:miter lim="800000"/>
            <a:headEnd/>
            <a:tailEnd/>
          </a:ln>
        </p:spPr>
      </p:pic>
      <p:pic>
        <p:nvPicPr>
          <p:cNvPr id="55" name="Picture 29" descr="http://www.totalingua.com/png/phone-48x48.png"/>
          <p:cNvPicPr>
            <a:picLocks noChangeAspect="1" noChangeArrowheads="1"/>
          </p:cNvPicPr>
          <p:nvPr/>
        </p:nvPicPr>
        <p:blipFill>
          <a:blip r:embed="rId7" cstate="print"/>
          <a:srcRect/>
          <a:stretch>
            <a:fillRect/>
          </a:stretch>
        </p:blipFill>
        <p:spPr bwMode="auto">
          <a:xfrm>
            <a:off x="6240465" y="5753462"/>
            <a:ext cx="140926" cy="140926"/>
          </a:xfrm>
          <a:prstGeom prst="rect">
            <a:avLst/>
          </a:prstGeom>
          <a:noFill/>
          <a:ln w="9525">
            <a:noFill/>
            <a:miter lim="800000"/>
            <a:headEnd/>
            <a:tailEnd/>
          </a:ln>
        </p:spPr>
      </p:pic>
      <p:pic>
        <p:nvPicPr>
          <p:cNvPr id="56" name="Picture 29" descr="http://www.totalingua.com/png/phone-48x48.png"/>
          <p:cNvPicPr>
            <a:picLocks noChangeAspect="1" noChangeArrowheads="1"/>
          </p:cNvPicPr>
          <p:nvPr/>
        </p:nvPicPr>
        <p:blipFill>
          <a:blip r:embed="rId7" cstate="print"/>
          <a:srcRect/>
          <a:stretch>
            <a:fillRect/>
          </a:stretch>
        </p:blipFill>
        <p:spPr bwMode="auto">
          <a:xfrm>
            <a:off x="5000627" y="6145574"/>
            <a:ext cx="140926" cy="140926"/>
          </a:xfrm>
          <a:prstGeom prst="rect">
            <a:avLst/>
          </a:prstGeom>
          <a:noFill/>
          <a:ln w="9525">
            <a:noFill/>
            <a:miter lim="800000"/>
            <a:headEnd/>
            <a:tailEnd/>
          </a:ln>
        </p:spPr>
      </p:pic>
      <p:pic>
        <p:nvPicPr>
          <p:cNvPr id="57" name="Picture 29" descr="http://www.totalingua.com/png/phone-48x48.png"/>
          <p:cNvPicPr>
            <a:picLocks noChangeAspect="1" noChangeArrowheads="1"/>
          </p:cNvPicPr>
          <p:nvPr/>
        </p:nvPicPr>
        <p:blipFill>
          <a:blip r:embed="rId7" cstate="print"/>
          <a:srcRect/>
          <a:stretch>
            <a:fillRect/>
          </a:stretch>
        </p:blipFill>
        <p:spPr bwMode="auto">
          <a:xfrm>
            <a:off x="5214940" y="6485299"/>
            <a:ext cx="140926" cy="140926"/>
          </a:xfrm>
          <a:prstGeom prst="rect">
            <a:avLst/>
          </a:prstGeom>
          <a:noFill/>
          <a:ln w="9525">
            <a:noFill/>
            <a:miter lim="800000"/>
            <a:headEnd/>
            <a:tailEnd/>
          </a:ln>
        </p:spPr>
      </p:pic>
      <p:pic>
        <p:nvPicPr>
          <p:cNvPr id="58" name="Picture 29" descr="http://www.totalingua.com/png/phone-48x48.png"/>
          <p:cNvPicPr>
            <a:picLocks noChangeAspect="1" noChangeArrowheads="1"/>
          </p:cNvPicPr>
          <p:nvPr/>
        </p:nvPicPr>
        <p:blipFill>
          <a:blip r:embed="rId7" cstate="print"/>
          <a:srcRect/>
          <a:stretch>
            <a:fillRect/>
          </a:stretch>
        </p:blipFill>
        <p:spPr bwMode="auto">
          <a:xfrm>
            <a:off x="5618165" y="6153512"/>
            <a:ext cx="140926" cy="140926"/>
          </a:xfrm>
          <a:prstGeom prst="rect">
            <a:avLst/>
          </a:prstGeom>
          <a:noFill/>
          <a:ln w="9525">
            <a:noFill/>
            <a:miter lim="800000"/>
            <a:headEnd/>
            <a:tailEnd/>
          </a:ln>
        </p:spPr>
      </p:pic>
      <p:pic>
        <p:nvPicPr>
          <p:cNvPr id="59" name="Picture 29" descr="http://www.totalingua.com/png/phone-48x48.png"/>
          <p:cNvPicPr>
            <a:picLocks noChangeAspect="1" noChangeArrowheads="1"/>
          </p:cNvPicPr>
          <p:nvPr/>
        </p:nvPicPr>
        <p:blipFill>
          <a:blip r:embed="rId7" cstate="print"/>
          <a:srcRect/>
          <a:stretch>
            <a:fillRect/>
          </a:stretch>
        </p:blipFill>
        <p:spPr bwMode="auto">
          <a:xfrm>
            <a:off x="7143752" y="3288074"/>
            <a:ext cx="140926" cy="140926"/>
          </a:xfrm>
          <a:prstGeom prst="rect">
            <a:avLst/>
          </a:prstGeom>
          <a:noFill/>
          <a:ln w="9525">
            <a:noFill/>
            <a:miter lim="800000"/>
            <a:headEnd/>
            <a:tailEnd/>
          </a:ln>
        </p:spPr>
      </p:pic>
      <p:sp>
        <p:nvSpPr>
          <p:cNvPr id="60" name="TextBox 59"/>
          <p:cNvSpPr txBox="1"/>
          <p:nvPr/>
        </p:nvSpPr>
        <p:spPr>
          <a:xfrm>
            <a:off x="1214414" y="1719526"/>
            <a:ext cx="3593642" cy="36933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CN" alt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１个总服务中心与数据中心</a:t>
            </a:r>
          </a:p>
        </p:txBody>
      </p:sp>
      <p:sp>
        <p:nvSpPr>
          <p:cNvPr id="61" name="TextBox 60"/>
          <p:cNvSpPr txBox="1"/>
          <p:nvPr/>
        </p:nvSpPr>
        <p:spPr>
          <a:xfrm>
            <a:off x="1214414" y="2136012"/>
            <a:ext cx="3593642" cy="36933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CN" alt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４个二级服务中心与数据中心</a:t>
            </a:r>
          </a:p>
        </p:txBody>
      </p:sp>
      <p:sp>
        <p:nvSpPr>
          <p:cNvPr id="62" name="TextBox 61"/>
          <p:cNvSpPr txBox="1"/>
          <p:nvPr/>
        </p:nvSpPr>
        <p:spPr>
          <a:xfrm>
            <a:off x="1214414" y="2564640"/>
            <a:ext cx="3593642" cy="36933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CN" alt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３０余个三级服务中心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6" presetClass="entr" presetSubtype="26" fill="hold"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Horizontal)">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xit" presetSubtype="32" fill="hold" nodeType="click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500"/>
                            </p:stCondLst>
                            <p:childTnLst>
                              <p:par>
                                <p:cTn id="29" presetID="2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childTnLst>
                                </p:cTn>
                              </p:par>
                            </p:childTnLst>
                          </p:cTn>
                        </p:par>
                        <p:par>
                          <p:cTn id="45" fill="hold">
                            <p:stCondLst>
                              <p:cond delay="1000"/>
                            </p:stCondLst>
                            <p:childTnLst>
                              <p:par>
                                <p:cTn id="46" presetID="16" presetClass="entr" presetSubtype="26" fill="hold"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barn(inHorizontal)">
                                      <p:cBhvr>
                                        <p:cTn id="48" dur="500"/>
                                        <p:tgtEl>
                                          <p:spTgt spid="61"/>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xit" presetSubtype="32" fill="hold" nodeType="clickEffect">
                                  <p:stCondLst>
                                    <p:cond delay="0"/>
                                  </p:stCondLst>
                                  <p:childTnLst>
                                    <p:anim calcmode="lin" valueType="num">
                                      <p:cBhvr>
                                        <p:cTn id="52" dur="500"/>
                                        <p:tgtEl>
                                          <p:spTgt spid="26"/>
                                        </p:tgtEl>
                                        <p:attrNameLst>
                                          <p:attrName>ppt_w</p:attrName>
                                        </p:attrNameLst>
                                      </p:cBhvr>
                                      <p:tavLst>
                                        <p:tav tm="0">
                                          <p:val>
                                            <p:strVal val="ppt_w"/>
                                          </p:val>
                                        </p:tav>
                                        <p:tav tm="100000">
                                          <p:val>
                                            <p:fltVal val="0"/>
                                          </p:val>
                                        </p:tav>
                                      </p:tavLst>
                                    </p:anim>
                                    <p:anim calcmode="lin" valueType="num">
                                      <p:cBhvr>
                                        <p:cTn id="53" dur="500"/>
                                        <p:tgtEl>
                                          <p:spTgt spid="26"/>
                                        </p:tgtEl>
                                        <p:attrNameLst>
                                          <p:attrName>ppt_h</p:attrName>
                                        </p:attrNameLst>
                                      </p:cBhvr>
                                      <p:tavLst>
                                        <p:tav tm="0">
                                          <p:val>
                                            <p:strVal val="ppt_h"/>
                                          </p:val>
                                        </p:tav>
                                        <p:tav tm="100000">
                                          <p:val>
                                            <p:fltVal val="0"/>
                                          </p:val>
                                        </p:tav>
                                      </p:tavLst>
                                    </p:anim>
                                    <p:set>
                                      <p:cBhvr>
                                        <p:cTn id="54" dur="1" fill="hold">
                                          <p:stCondLst>
                                            <p:cond delay="499"/>
                                          </p:stCondLst>
                                        </p:cTn>
                                        <p:tgtEl>
                                          <p:spTgt spid="26"/>
                                        </p:tgtEl>
                                        <p:attrNameLst>
                                          <p:attrName>style.visibility</p:attrName>
                                        </p:attrNameLst>
                                      </p:cBhvr>
                                      <p:to>
                                        <p:strVal val="hidden"/>
                                      </p:to>
                                    </p:set>
                                  </p:childTnLst>
                                </p:cTn>
                              </p:par>
                              <p:par>
                                <p:cTn id="55" presetID="23" presetClass="exit" presetSubtype="32" fill="hold" nodeType="withEffect">
                                  <p:stCondLst>
                                    <p:cond delay="0"/>
                                  </p:stCondLst>
                                  <p:childTnLst>
                                    <p:anim calcmode="lin" valueType="num">
                                      <p:cBhvr>
                                        <p:cTn id="56" dur="500"/>
                                        <p:tgtEl>
                                          <p:spTgt spid="23"/>
                                        </p:tgtEl>
                                        <p:attrNameLst>
                                          <p:attrName>ppt_w</p:attrName>
                                        </p:attrNameLst>
                                      </p:cBhvr>
                                      <p:tavLst>
                                        <p:tav tm="0">
                                          <p:val>
                                            <p:strVal val="ppt_w"/>
                                          </p:val>
                                        </p:tav>
                                        <p:tav tm="100000">
                                          <p:val>
                                            <p:fltVal val="0"/>
                                          </p:val>
                                        </p:tav>
                                      </p:tavLst>
                                    </p:anim>
                                    <p:anim calcmode="lin" valueType="num">
                                      <p:cBhvr>
                                        <p:cTn id="57" dur="500"/>
                                        <p:tgtEl>
                                          <p:spTgt spid="23"/>
                                        </p:tgtEl>
                                        <p:attrNameLst>
                                          <p:attrName>ppt_h</p:attrName>
                                        </p:attrNameLst>
                                      </p:cBhvr>
                                      <p:tavLst>
                                        <p:tav tm="0">
                                          <p:val>
                                            <p:strVal val="ppt_h"/>
                                          </p:val>
                                        </p:tav>
                                        <p:tav tm="100000">
                                          <p:val>
                                            <p:fltVal val="0"/>
                                          </p:val>
                                        </p:tav>
                                      </p:tavLst>
                                    </p:anim>
                                    <p:set>
                                      <p:cBhvr>
                                        <p:cTn id="58" dur="1" fill="hold">
                                          <p:stCondLst>
                                            <p:cond delay="499"/>
                                          </p:stCondLst>
                                        </p:cTn>
                                        <p:tgtEl>
                                          <p:spTgt spid="23"/>
                                        </p:tgtEl>
                                        <p:attrNameLst>
                                          <p:attrName>style.visibility</p:attrName>
                                        </p:attrNameLst>
                                      </p:cBhvr>
                                      <p:to>
                                        <p:strVal val="hidden"/>
                                      </p:to>
                                    </p:set>
                                  </p:childTnLst>
                                </p:cTn>
                              </p:par>
                              <p:par>
                                <p:cTn id="59" presetID="23" presetClass="exit" presetSubtype="32" fill="hold" nodeType="withEffect">
                                  <p:stCondLst>
                                    <p:cond delay="0"/>
                                  </p:stCondLst>
                                  <p:childTnLst>
                                    <p:anim calcmode="lin" valueType="num">
                                      <p:cBhvr>
                                        <p:cTn id="60" dur="500"/>
                                        <p:tgtEl>
                                          <p:spTgt spid="20"/>
                                        </p:tgtEl>
                                        <p:attrNameLst>
                                          <p:attrName>ppt_w</p:attrName>
                                        </p:attrNameLst>
                                      </p:cBhvr>
                                      <p:tavLst>
                                        <p:tav tm="0">
                                          <p:val>
                                            <p:strVal val="ppt_w"/>
                                          </p:val>
                                        </p:tav>
                                        <p:tav tm="100000">
                                          <p:val>
                                            <p:fltVal val="0"/>
                                          </p:val>
                                        </p:tav>
                                      </p:tavLst>
                                    </p:anim>
                                    <p:anim calcmode="lin" valueType="num">
                                      <p:cBhvr>
                                        <p:cTn id="61" dur="500"/>
                                        <p:tgtEl>
                                          <p:spTgt spid="20"/>
                                        </p:tgtEl>
                                        <p:attrNameLst>
                                          <p:attrName>ppt_h</p:attrName>
                                        </p:attrNameLst>
                                      </p:cBhvr>
                                      <p:tavLst>
                                        <p:tav tm="0">
                                          <p:val>
                                            <p:strVal val="ppt_h"/>
                                          </p:val>
                                        </p:tav>
                                        <p:tav tm="100000">
                                          <p:val>
                                            <p:fltVal val="0"/>
                                          </p:val>
                                        </p:tav>
                                      </p:tavLst>
                                    </p:anim>
                                    <p:set>
                                      <p:cBhvr>
                                        <p:cTn id="62" dur="1" fill="hold">
                                          <p:stCondLst>
                                            <p:cond delay="499"/>
                                          </p:stCondLst>
                                        </p:cTn>
                                        <p:tgtEl>
                                          <p:spTgt spid="20"/>
                                        </p:tgtEl>
                                        <p:attrNameLst>
                                          <p:attrName>style.visibility</p:attrName>
                                        </p:attrNameLst>
                                      </p:cBhvr>
                                      <p:to>
                                        <p:strVal val="hidden"/>
                                      </p:to>
                                    </p:set>
                                  </p:childTnLst>
                                </p:cTn>
                              </p:par>
                              <p:par>
                                <p:cTn id="63" presetID="23" presetClass="exit" presetSubtype="32" fill="hold" nodeType="withEffect">
                                  <p:stCondLst>
                                    <p:cond delay="0"/>
                                  </p:stCondLst>
                                  <p:childTnLst>
                                    <p:anim calcmode="lin" valueType="num">
                                      <p:cBhvr>
                                        <p:cTn id="64" dur="500"/>
                                        <p:tgtEl>
                                          <p:spTgt spid="14"/>
                                        </p:tgtEl>
                                        <p:attrNameLst>
                                          <p:attrName>ppt_w</p:attrName>
                                        </p:attrNameLst>
                                      </p:cBhvr>
                                      <p:tavLst>
                                        <p:tav tm="0">
                                          <p:val>
                                            <p:strVal val="ppt_w"/>
                                          </p:val>
                                        </p:tav>
                                        <p:tav tm="100000">
                                          <p:val>
                                            <p:fltVal val="0"/>
                                          </p:val>
                                        </p:tav>
                                      </p:tavLst>
                                    </p:anim>
                                    <p:anim calcmode="lin" valueType="num">
                                      <p:cBhvr>
                                        <p:cTn id="65" dur="500"/>
                                        <p:tgtEl>
                                          <p:spTgt spid="14"/>
                                        </p:tgtEl>
                                        <p:attrNameLst>
                                          <p:attrName>ppt_h</p:attrName>
                                        </p:attrNameLst>
                                      </p:cBhvr>
                                      <p:tavLst>
                                        <p:tav tm="0">
                                          <p:val>
                                            <p:strVal val="ppt_h"/>
                                          </p:val>
                                        </p:tav>
                                        <p:tav tm="100000">
                                          <p:val>
                                            <p:fltVal val="0"/>
                                          </p:val>
                                        </p:tav>
                                      </p:tavLst>
                                    </p:anim>
                                    <p:set>
                                      <p:cBhvr>
                                        <p:cTn id="66" dur="1" fill="hold">
                                          <p:stCondLst>
                                            <p:cond delay="499"/>
                                          </p:stCondLst>
                                        </p:cTn>
                                        <p:tgtEl>
                                          <p:spTgt spid="14"/>
                                        </p:tgtEl>
                                        <p:attrNameLst>
                                          <p:attrName>style.visibility</p:attrName>
                                        </p:attrNameLst>
                                      </p:cBhvr>
                                      <p:to>
                                        <p:strVal val="hidden"/>
                                      </p:to>
                                    </p:set>
                                  </p:childTnLst>
                                </p:cTn>
                              </p:par>
                            </p:childTnLst>
                          </p:cTn>
                        </p:par>
                        <p:par>
                          <p:cTn id="67" fill="hold">
                            <p:stCondLst>
                              <p:cond delay="500"/>
                            </p:stCondLst>
                            <p:childTnLst>
                              <p:par>
                                <p:cTn id="68" presetID="2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500" fill="hold"/>
                                        <p:tgtEl>
                                          <p:spTgt spid="31"/>
                                        </p:tgtEl>
                                        <p:attrNameLst>
                                          <p:attrName>ppt_w</p:attrName>
                                        </p:attrNameLst>
                                      </p:cBhvr>
                                      <p:tavLst>
                                        <p:tav tm="0">
                                          <p:val>
                                            <p:fltVal val="0"/>
                                          </p:val>
                                        </p:tav>
                                        <p:tav tm="100000">
                                          <p:val>
                                            <p:strVal val="#ppt_w"/>
                                          </p:val>
                                        </p:tav>
                                      </p:tavLst>
                                    </p:anim>
                                    <p:anim calcmode="lin" valueType="num">
                                      <p:cBhvr>
                                        <p:cTn id="79" dur="500" fill="hold"/>
                                        <p:tgtEl>
                                          <p:spTgt spid="31"/>
                                        </p:tgtEl>
                                        <p:attrNameLst>
                                          <p:attrName>ppt_h</p:attrName>
                                        </p:attrNameLst>
                                      </p:cBhvr>
                                      <p:tavLst>
                                        <p:tav tm="0">
                                          <p:val>
                                            <p:fltVal val="0"/>
                                          </p:val>
                                        </p:tav>
                                        <p:tav tm="100000">
                                          <p:val>
                                            <p:strVal val="#ppt_h"/>
                                          </p:val>
                                        </p:tav>
                                      </p:tavLst>
                                    </p:anim>
                                  </p:childTnLst>
                                </p:cTn>
                              </p:par>
                              <p:par>
                                <p:cTn id="80" presetID="23" presetClass="entr" presetSubtype="16"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childTnLst>
                                </p:cTn>
                              </p:par>
                              <p:par>
                                <p:cTn id="84" presetID="23" presetClass="entr" presetSubtype="16"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p:cTn id="86" dur="500" fill="hold"/>
                                        <p:tgtEl>
                                          <p:spTgt spid="33"/>
                                        </p:tgtEl>
                                        <p:attrNameLst>
                                          <p:attrName>ppt_w</p:attrName>
                                        </p:attrNameLst>
                                      </p:cBhvr>
                                      <p:tavLst>
                                        <p:tav tm="0">
                                          <p:val>
                                            <p:fltVal val="0"/>
                                          </p:val>
                                        </p:tav>
                                        <p:tav tm="100000">
                                          <p:val>
                                            <p:strVal val="#ppt_w"/>
                                          </p:val>
                                        </p:tav>
                                      </p:tavLst>
                                    </p:anim>
                                    <p:anim calcmode="lin" valueType="num">
                                      <p:cBhvr>
                                        <p:cTn id="87" dur="500" fill="hold"/>
                                        <p:tgtEl>
                                          <p:spTgt spid="33"/>
                                        </p:tgtEl>
                                        <p:attrNameLst>
                                          <p:attrName>ppt_h</p:attrName>
                                        </p:attrNameLst>
                                      </p:cBhvr>
                                      <p:tavLst>
                                        <p:tav tm="0">
                                          <p:val>
                                            <p:fltVal val="0"/>
                                          </p:val>
                                        </p:tav>
                                        <p:tav tm="100000">
                                          <p:val>
                                            <p:strVal val="#ppt_h"/>
                                          </p:val>
                                        </p:tav>
                                      </p:tavLst>
                                    </p:anim>
                                  </p:childTnLst>
                                </p:cTn>
                              </p:par>
                              <p:par>
                                <p:cTn id="88" presetID="23" presetClass="entr" presetSubtype="16"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 calcmode="lin" valueType="num">
                                      <p:cBhvr>
                                        <p:cTn id="90" dur="500" fill="hold"/>
                                        <p:tgtEl>
                                          <p:spTgt spid="34"/>
                                        </p:tgtEl>
                                        <p:attrNameLst>
                                          <p:attrName>ppt_w</p:attrName>
                                        </p:attrNameLst>
                                      </p:cBhvr>
                                      <p:tavLst>
                                        <p:tav tm="0">
                                          <p:val>
                                            <p:fltVal val="0"/>
                                          </p:val>
                                        </p:tav>
                                        <p:tav tm="100000">
                                          <p:val>
                                            <p:strVal val="#ppt_w"/>
                                          </p:val>
                                        </p:tav>
                                      </p:tavLst>
                                    </p:anim>
                                    <p:anim calcmode="lin" valueType="num">
                                      <p:cBhvr>
                                        <p:cTn id="91" dur="500" fill="hold"/>
                                        <p:tgtEl>
                                          <p:spTgt spid="34"/>
                                        </p:tgtEl>
                                        <p:attrNameLst>
                                          <p:attrName>ppt_h</p:attrName>
                                        </p:attrNameLst>
                                      </p:cBhvr>
                                      <p:tavLst>
                                        <p:tav tm="0">
                                          <p:val>
                                            <p:fltVal val="0"/>
                                          </p:val>
                                        </p:tav>
                                        <p:tav tm="100000">
                                          <p:val>
                                            <p:strVal val="#ppt_h"/>
                                          </p:val>
                                        </p:tav>
                                      </p:tavLst>
                                    </p:anim>
                                  </p:childTnLst>
                                </p:cTn>
                              </p:par>
                              <p:par>
                                <p:cTn id="92" presetID="23" presetClass="entr" presetSubtype="16" fill="hold" nodeType="with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fltVal val="0"/>
                                          </p:val>
                                        </p:tav>
                                        <p:tav tm="100000">
                                          <p:val>
                                            <p:strVal val="#ppt_h"/>
                                          </p:val>
                                        </p:tav>
                                      </p:tavLst>
                                    </p:anim>
                                  </p:childTnLst>
                                </p:cTn>
                              </p:par>
                              <p:par>
                                <p:cTn id="96" presetID="23" presetClass="entr" presetSubtype="16" fill="hold" nodeType="withEffect">
                                  <p:stCondLst>
                                    <p:cond delay="0"/>
                                  </p:stCondLst>
                                  <p:childTnLst>
                                    <p:set>
                                      <p:cBhvr>
                                        <p:cTn id="97" dur="1" fill="hold">
                                          <p:stCondLst>
                                            <p:cond delay="0"/>
                                          </p:stCondLst>
                                        </p:cTn>
                                        <p:tgtEl>
                                          <p:spTgt spid="36"/>
                                        </p:tgtEl>
                                        <p:attrNameLst>
                                          <p:attrName>style.visibility</p:attrName>
                                        </p:attrNameLst>
                                      </p:cBhvr>
                                      <p:to>
                                        <p:strVal val="visible"/>
                                      </p:to>
                                    </p:set>
                                    <p:anim calcmode="lin" valueType="num">
                                      <p:cBhvr>
                                        <p:cTn id="98" dur="500" fill="hold"/>
                                        <p:tgtEl>
                                          <p:spTgt spid="36"/>
                                        </p:tgtEl>
                                        <p:attrNameLst>
                                          <p:attrName>ppt_w</p:attrName>
                                        </p:attrNameLst>
                                      </p:cBhvr>
                                      <p:tavLst>
                                        <p:tav tm="0">
                                          <p:val>
                                            <p:fltVal val="0"/>
                                          </p:val>
                                        </p:tav>
                                        <p:tav tm="100000">
                                          <p:val>
                                            <p:strVal val="#ppt_w"/>
                                          </p:val>
                                        </p:tav>
                                      </p:tavLst>
                                    </p:anim>
                                    <p:anim calcmode="lin" valueType="num">
                                      <p:cBhvr>
                                        <p:cTn id="99" dur="500" fill="hold"/>
                                        <p:tgtEl>
                                          <p:spTgt spid="36"/>
                                        </p:tgtEl>
                                        <p:attrNameLst>
                                          <p:attrName>ppt_h</p:attrName>
                                        </p:attrNameLst>
                                      </p:cBhvr>
                                      <p:tavLst>
                                        <p:tav tm="0">
                                          <p:val>
                                            <p:fltVal val="0"/>
                                          </p:val>
                                        </p:tav>
                                        <p:tav tm="100000">
                                          <p:val>
                                            <p:strVal val="#ppt_h"/>
                                          </p:val>
                                        </p:tav>
                                      </p:tavLst>
                                    </p:anim>
                                  </p:childTnLst>
                                </p:cTn>
                              </p:par>
                              <p:par>
                                <p:cTn id="100" presetID="23" presetClass="entr" presetSubtype="16" fill="hold" nodeType="withEffect">
                                  <p:stCondLst>
                                    <p:cond delay="0"/>
                                  </p:stCondLst>
                                  <p:childTnLst>
                                    <p:set>
                                      <p:cBhvr>
                                        <p:cTn id="101" dur="1" fill="hold">
                                          <p:stCondLst>
                                            <p:cond delay="0"/>
                                          </p:stCondLst>
                                        </p:cTn>
                                        <p:tgtEl>
                                          <p:spTgt spid="37"/>
                                        </p:tgtEl>
                                        <p:attrNameLst>
                                          <p:attrName>style.visibility</p:attrName>
                                        </p:attrNameLst>
                                      </p:cBhvr>
                                      <p:to>
                                        <p:strVal val="visible"/>
                                      </p:to>
                                    </p:set>
                                    <p:anim calcmode="lin" valueType="num">
                                      <p:cBhvr>
                                        <p:cTn id="102" dur="500" fill="hold"/>
                                        <p:tgtEl>
                                          <p:spTgt spid="37"/>
                                        </p:tgtEl>
                                        <p:attrNameLst>
                                          <p:attrName>ppt_w</p:attrName>
                                        </p:attrNameLst>
                                      </p:cBhvr>
                                      <p:tavLst>
                                        <p:tav tm="0">
                                          <p:val>
                                            <p:fltVal val="0"/>
                                          </p:val>
                                        </p:tav>
                                        <p:tav tm="100000">
                                          <p:val>
                                            <p:strVal val="#ppt_w"/>
                                          </p:val>
                                        </p:tav>
                                      </p:tavLst>
                                    </p:anim>
                                    <p:anim calcmode="lin" valueType="num">
                                      <p:cBhvr>
                                        <p:cTn id="103" dur="500" fill="hold"/>
                                        <p:tgtEl>
                                          <p:spTgt spid="37"/>
                                        </p:tgtEl>
                                        <p:attrNameLst>
                                          <p:attrName>ppt_h</p:attrName>
                                        </p:attrNameLst>
                                      </p:cBhvr>
                                      <p:tavLst>
                                        <p:tav tm="0">
                                          <p:val>
                                            <p:fltVal val="0"/>
                                          </p:val>
                                        </p:tav>
                                        <p:tav tm="100000">
                                          <p:val>
                                            <p:strVal val="#ppt_h"/>
                                          </p:val>
                                        </p:tav>
                                      </p:tavLst>
                                    </p:anim>
                                  </p:childTnLst>
                                </p:cTn>
                              </p:par>
                              <p:par>
                                <p:cTn id="104" presetID="23" presetClass="entr" presetSubtype="16"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500" fill="hold"/>
                                        <p:tgtEl>
                                          <p:spTgt spid="38"/>
                                        </p:tgtEl>
                                        <p:attrNameLst>
                                          <p:attrName>ppt_w</p:attrName>
                                        </p:attrNameLst>
                                      </p:cBhvr>
                                      <p:tavLst>
                                        <p:tav tm="0">
                                          <p:val>
                                            <p:fltVal val="0"/>
                                          </p:val>
                                        </p:tav>
                                        <p:tav tm="100000">
                                          <p:val>
                                            <p:strVal val="#ppt_w"/>
                                          </p:val>
                                        </p:tav>
                                      </p:tavLst>
                                    </p:anim>
                                    <p:anim calcmode="lin" valueType="num">
                                      <p:cBhvr>
                                        <p:cTn id="107" dur="500" fill="hold"/>
                                        <p:tgtEl>
                                          <p:spTgt spid="38"/>
                                        </p:tgtEl>
                                        <p:attrNameLst>
                                          <p:attrName>ppt_h</p:attrName>
                                        </p:attrNameLst>
                                      </p:cBhvr>
                                      <p:tavLst>
                                        <p:tav tm="0">
                                          <p:val>
                                            <p:fltVal val="0"/>
                                          </p:val>
                                        </p:tav>
                                        <p:tav tm="100000">
                                          <p:val>
                                            <p:strVal val="#ppt_h"/>
                                          </p:val>
                                        </p:tav>
                                      </p:tavLst>
                                    </p:anim>
                                  </p:childTnLst>
                                </p:cTn>
                              </p:par>
                              <p:par>
                                <p:cTn id="108" presetID="23" presetClass="entr" presetSubtype="16" fill="hold" nodeType="withEffect">
                                  <p:stCondLst>
                                    <p:cond delay="0"/>
                                  </p:stCondLst>
                                  <p:childTnLst>
                                    <p:set>
                                      <p:cBhvr>
                                        <p:cTn id="109" dur="1" fill="hold">
                                          <p:stCondLst>
                                            <p:cond delay="0"/>
                                          </p:stCondLst>
                                        </p:cTn>
                                        <p:tgtEl>
                                          <p:spTgt spid="39"/>
                                        </p:tgtEl>
                                        <p:attrNameLst>
                                          <p:attrName>style.visibility</p:attrName>
                                        </p:attrNameLst>
                                      </p:cBhvr>
                                      <p:to>
                                        <p:strVal val="visible"/>
                                      </p:to>
                                    </p:set>
                                    <p:anim calcmode="lin" valueType="num">
                                      <p:cBhvr>
                                        <p:cTn id="110" dur="500" fill="hold"/>
                                        <p:tgtEl>
                                          <p:spTgt spid="39"/>
                                        </p:tgtEl>
                                        <p:attrNameLst>
                                          <p:attrName>ppt_w</p:attrName>
                                        </p:attrNameLst>
                                      </p:cBhvr>
                                      <p:tavLst>
                                        <p:tav tm="0">
                                          <p:val>
                                            <p:fltVal val="0"/>
                                          </p:val>
                                        </p:tav>
                                        <p:tav tm="100000">
                                          <p:val>
                                            <p:strVal val="#ppt_w"/>
                                          </p:val>
                                        </p:tav>
                                      </p:tavLst>
                                    </p:anim>
                                    <p:anim calcmode="lin" valueType="num">
                                      <p:cBhvr>
                                        <p:cTn id="111" dur="500" fill="hold"/>
                                        <p:tgtEl>
                                          <p:spTgt spid="39"/>
                                        </p:tgtEl>
                                        <p:attrNameLst>
                                          <p:attrName>ppt_h</p:attrName>
                                        </p:attrNameLst>
                                      </p:cBhvr>
                                      <p:tavLst>
                                        <p:tav tm="0">
                                          <p:val>
                                            <p:fltVal val="0"/>
                                          </p:val>
                                        </p:tav>
                                        <p:tav tm="100000">
                                          <p:val>
                                            <p:strVal val="#ppt_h"/>
                                          </p:val>
                                        </p:tav>
                                      </p:tavLst>
                                    </p:anim>
                                  </p:childTnLst>
                                </p:cTn>
                              </p:par>
                              <p:par>
                                <p:cTn id="112" presetID="23" presetClass="entr" presetSubtype="16"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anim calcmode="lin" valueType="num">
                                      <p:cBhvr>
                                        <p:cTn id="114" dur="500" fill="hold"/>
                                        <p:tgtEl>
                                          <p:spTgt spid="40"/>
                                        </p:tgtEl>
                                        <p:attrNameLst>
                                          <p:attrName>ppt_w</p:attrName>
                                        </p:attrNameLst>
                                      </p:cBhvr>
                                      <p:tavLst>
                                        <p:tav tm="0">
                                          <p:val>
                                            <p:fltVal val="0"/>
                                          </p:val>
                                        </p:tav>
                                        <p:tav tm="100000">
                                          <p:val>
                                            <p:strVal val="#ppt_w"/>
                                          </p:val>
                                        </p:tav>
                                      </p:tavLst>
                                    </p:anim>
                                    <p:anim calcmode="lin" valueType="num">
                                      <p:cBhvr>
                                        <p:cTn id="115" dur="500" fill="hold"/>
                                        <p:tgtEl>
                                          <p:spTgt spid="40"/>
                                        </p:tgtEl>
                                        <p:attrNameLst>
                                          <p:attrName>ppt_h</p:attrName>
                                        </p:attrNameLst>
                                      </p:cBhvr>
                                      <p:tavLst>
                                        <p:tav tm="0">
                                          <p:val>
                                            <p:fltVal val="0"/>
                                          </p:val>
                                        </p:tav>
                                        <p:tav tm="100000">
                                          <p:val>
                                            <p:strVal val="#ppt_h"/>
                                          </p:val>
                                        </p:tav>
                                      </p:tavLst>
                                    </p:anim>
                                  </p:childTnLst>
                                </p:cTn>
                              </p:par>
                              <p:par>
                                <p:cTn id="116" presetID="23" presetClass="entr" presetSubtype="16" fill="hold" nodeType="withEffect">
                                  <p:stCondLst>
                                    <p:cond delay="0"/>
                                  </p:stCondLst>
                                  <p:childTnLst>
                                    <p:set>
                                      <p:cBhvr>
                                        <p:cTn id="117" dur="1" fill="hold">
                                          <p:stCondLst>
                                            <p:cond delay="0"/>
                                          </p:stCondLst>
                                        </p:cTn>
                                        <p:tgtEl>
                                          <p:spTgt spid="41"/>
                                        </p:tgtEl>
                                        <p:attrNameLst>
                                          <p:attrName>style.visibility</p:attrName>
                                        </p:attrNameLst>
                                      </p:cBhvr>
                                      <p:to>
                                        <p:strVal val="visible"/>
                                      </p:to>
                                    </p:set>
                                    <p:anim calcmode="lin" valueType="num">
                                      <p:cBhvr>
                                        <p:cTn id="118" dur="500" fill="hold"/>
                                        <p:tgtEl>
                                          <p:spTgt spid="41"/>
                                        </p:tgtEl>
                                        <p:attrNameLst>
                                          <p:attrName>ppt_w</p:attrName>
                                        </p:attrNameLst>
                                      </p:cBhvr>
                                      <p:tavLst>
                                        <p:tav tm="0">
                                          <p:val>
                                            <p:fltVal val="0"/>
                                          </p:val>
                                        </p:tav>
                                        <p:tav tm="100000">
                                          <p:val>
                                            <p:strVal val="#ppt_w"/>
                                          </p:val>
                                        </p:tav>
                                      </p:tavLst>
                                    </p:anim>
                                    <p:anim calcmode="lin" valueType="num">
                                      <p:cBhvr>
                                        <p:cTn id="119" dur="500" fill="hold"/>
                                        <p:tgtEl>
                                          <p:spTgt spid="41"/>
                                        </p:tgtEl>
                                        <p:attrNameLst>
                                          <p:attrName>ppt_h</p:attrName>
                                        </p:attrNameLst>
                                      </p:cBhvr>
                                      <p:tavLst>
                                        <p:tav tm="0">
                                          <p:val>
                                            <p:fltVal val="0"/>
                                          </p:val>
                                        </p:tav>
                                        <p:tav tm="100000">
                                          <p:val>
                                            <p:strVal val="#ppt_h"/>
                                          </p:val>
                                        </p:tav>
                                      </p:tavLst>
                                    </p:anim>
                                  </p:childTnLst>
                                </p:cTn>
                              </p:par>
                              <p:par>
                                <p:cTn id="120" presetID="23" presetClass="entr" presetSubtype="16" fill="hold" nodeType="with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childTnLst>
                                </p:cTn>
                              </p:par>
                              <p:par>
                                <p:cTn id="124" presetID="23" presetClass="entr" presetSubtype="16" fill="hold" nodeType="withEffect">
                                  <p:stCondLst>
                                    <p:cond delay="0"/>
                                  </p:stCondLst>
                                  <p:childTnLst>
                                    <p:set>
                                      <p:cBhvr>
                                        <p:cTn id="125" dur="1" fill="hold">
                                          <p:stCondLst>
                                            <p:cond delay="0"/>
                                          </p:stCondLst>
                                        </p:cTn>
                                        <p:tgtEl>
                                          <p:spTgt spid="43"/>
                                        </p:tgtEl>
                                        <p:attrNameLst>
                                          <p:attrName>style.visibility</p:attrName>
                                        </p:attrNameLst>
                                      </p:cBhvr>
                                      <p:to>
                                        <p:strVal val="visible"/>
                                      </p:to>
                                    </p:set>
                                    <p:anim calcmode="lin" valueType="num">
                                      <p:cBhvr>
                                        <p:cTn id="126" dur="500" fill="hold"/>
                                        <p:tgtEl>
                                          <p:spTgt spid="43"/>
                                        </p:tgtEl>
                                        <p:attrNameLst>
                                          <p:attrName>ppt_w</p:attrName>
                                        </p:attrNameLst>
                                      </p:cBhvr>
                                      <p:tavLst>
                                        <p:tav tm="0">
                                          <p:val>
                                            <p:fltVal val="0"/>
                                          </p:val>
                                        </p:tav>
                                        <p:tav tm="100000">
                                          <p:val>
                                            <p:strVal val="#ppt_w"/>
                                          </p:val>
                                        </p:tav>
                                      </p:tavLst>
                                    </p:anim>
                                    <p:anim calcmode="lin" valueType="num">
                                      <p:cBhvr>
                                        <p:cTn id="127" dur="500" fill="hold"/>
                                        <p:tgtEl>
                                          <p:spTgt spid="43"/>
                                        </p:tgtEl>
                                        <p:attrNameLst>
                                          <p:attrName>ppt_h</p:attrName>
                                        </p:attrNameLst>
                                      </p:cBhvr>
                                      <p:tavLst>
                                        <p:tav tm="0">
                                          <p:val>
                                            <p:fltVal val="0"/>
                                          </p:val>
                                        </p:tav>
                                        <p:tav tm="100000">
                                          <p:val>
                                            <p:strVal val="#ppt_h"/>
                                          </p:val>
                                        </p:tav>
                                      </p:tavLst>
                                    </p:anim>
                                  </p:childTnLst>
                                </p:cTn>
                              </p:par>
                              <p:par>
                                <p:cTn id="128" presetID="23" presetClass="entr" presetSubtype="16"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anim calcmode="lin" valueType="num">
                                      <p:cBhvr>
                                        <p:cTn id="130" dur="500" fill="hold"/>
                                        <p:tgtEl>
                                          <p:spTgt spid="44"/>
                                        </p:tgtEl>
                                        <p:attrNameLst>
                                          <p:attrName>ppt_w</p:attrName>
                                        </p:attrNameLst>
                                      </p:cBhvr>
                                      <p:tavLst>
                                        <p:tav tm="0">
                                          <p:val>
                                            <p:fltVal val="0"/>
                                          </p:val>
                                        </p:tav>
                                        <p:tav tm="100000">
                                          <p:val>
                                            <p:strVal val="#ppt_w"/>
                                          </p:val>
                                        </p:tav>
                                      </p:tavLst>
                                    </p:anim>
                                    <p:anim calcmode="lin" valueType="num">
                                      <p:cBhvr>
                                        <p:cTn id="131" dur="500" fill="hold"/>
                                        <p:tgtEl>
                                          <p:spTgt spid="44"/>
                                        </p:tgtEl>
                                        <p:attrNameLst>
                                          <p:attrName>ppt_h</p:attrName>
                                        </p:attrNameLst>
                                      </p:cBhvr>
                                      <p:tavLst>
                                        <p:tav tm="0">
                                          <p:val>
                                            <p:fltVal val="0"/>
                                          </p:val>
                                        </p:tav>
                                        <p:tav tm="100000">
                                          <p:val>
                                            <p:strVal val="#ppt_h"/>
                                          </p:val>
                                        </p:tav>
                                      </p:tavLst>
                                    </p:anim>
                                  </p:childTnLst>
                                </p:cTn>
                              </p:par>
                              <p:par>
                                <p:cTn id="132" presetID="23" presetClass="entr" presetSubtype="16" fill="hold" nodeType="withEffect">
                                  <p:stCondLst>
                                    <p:cond delay="0"/>
                                  </p:stCondLst>
                                  <p:childTnLst>
                                    <p:set>
                                      <p:cBhvr>
                                        <p:cTn id="133" dur="1" fill="hold">
                                          <p:stCondLst>
                                            <p:cond delay="0"/>
                                          </p:stCondLst>
                                        </p:cTn>
                                        <p:tgtEl>
                                          <p:spTgt spid="45"/>
                                        </p:tgtEl>
                                        <p:attrNameLst>
                                          <p:attrName>style.visibility</p:attrName>
                                        </p:attrNameLst>
                                      </p:cBhvr>
                                      <p:to>
                                        <p:strVal val="visible"/>
                                      </p:to>
                                    </p:set>
                                    <p:anim calcmode="lin" valueType="num">
                                      <p:cBhvr>
                                        <p:cTn id="134" dur="500" fill="hold"/>
                                        <p:tgtEl>
                                          <p:spTgt spid="45"/>
                                        </p:tgtEl>
                                        <p:attrNameLst>
                                          <p:attrName>ppt_w</p:attrName>
                                        </p:attrNameLst>
                                      </p:cBhvr>
                                      <p:tavLst>
                                        <p:tav tm="0">
                                          <p:val>
                                            <p:fltVal val="0"/>
                                          </p:val>
                                        </p:tav>
                                        <p:tav tm="100000">
                                          <p:val>
                                            <p:strVal val="#ppt_w"/>
                                          </p:val>
                                        </p:tav>
                                      </p:tavLst>
                                    </p:anim>
                                    <p:anim calcmode="lin" valueType="num">
                                      <p:cBhvr>
                                        <p:cTn id="135" dur="500" fill="hold"/>
                                        <p:tgtEl>
                                          <p:spTgt spid="45"/>
                                        </p:tgtEl>
                                        <p:attrNameLst>
                                          <p:attrName>ppt_h</p:attrName>
                                        </p:attrNameLst>
                                      </p:cBhvr>
                                      <p:tavLst>
                                        <p:tav tm="0">
                                          <p:val>
                                            <p:fltVal val="0"/>
                                          </p:val>
                                        </p:tav>
                                        <p:tav tm="100000">
                                          <p:val>
                                            <p:strVal val="#ppt_h"/>
                                          </p:val>
                                        </p:tav>
                                      </p:tavLst>
                                    </p:anim>
                                  </p:childTnLst>
                                </p:cTn>
                              </p:par>
                              <p:par>
                                <p:cTn id="136" presetID="23" presetClass="entr" presetSubtype="16" fill="hold" nodeType="withEffect">
                                  <p:stCondLst>
                                    <p:cond delay="0"/>
                                  </p:stCondLst>
                                  <p:childTnLst>
                                    <p:set>
                                      <p:cBhvr>
                                        <p:cTn id="137" dur="1" fill="hold">
                                          <p:stCondLst>
                                            <p:cond delay="0"/>
                                          </p:stCondLst>
                                        </p:cTn>
                                        <p:tgtEl>
                                          <p:spTgt spid="46"/>
                                        </p:tgtEl>
                                        <p:attrNameLst>
                                          <p:attrName>style.visibility</p:attrName>
                                        </p:attrNameLst>
                                      </p:cBhvr>
                                      <p:to>
                                        <p:strVal val="visible"/>
                                      </p:to>
                                    </p:set>
                                    <p:anim calcmode="lin" valueType="num">
                                      <p:cBhvr>
                                        <p:cTn id="138" dur="500" fill="hold"/>
                                        <p:tgtEl>
                                          <p:spTgt spid="46"/>
                                        </p:tgtEl>
                                        <p:attrNameLst>
                                          <p:attrName>ppt_w</p:attrName>
                                        </p:attrNameLst>
                                      </p:cBhvr>
                                      <p:tavLst>
                                        <p:tav tm="0">
                                          <p:val>
                                            <p:fltVal val="0"/>
                                          </p:val>
                                        </p:tav>
                                        <p:tav tm="100000">
                                          <p:val>
                                            <p:strVal val="#ppt_w"/>
                                          </p:val>
                                        </p:tav>
                                      </p:tavLst>
                                    </p:anim>
                                    <p:anim calcmode="lin" valueType="num">
                                      <p:cBhvr>
                                        <p:cTn id="139" dur="500" fill="hold"/>
                                        <p:tgtEl>
                                          <p:spTgt spid="46"/>
                                        </p:tgtEl>
                                        <p:attrNameLst>
                                          <p:attrName>ppt_h</p:attrName>
                                        </p:attrNameLst>
                                      </p:cBhvr>
                                      <p:tavLst>
                                        <p:tav tm="0">
                                          <p:val>
                                            <p:fltVal val="0"/>
                                          </p:val>
                                        </p:tav>
                                        <p:tav tm="100000">
                                          <p:val>
                                            <p:strVal val="#ppt_h"/>
                                          </p:val>
                                        </p:tav>
                                      </p:tavLst>
                                    </p:anim>
                                  </p:childTnLst>
                                </p:cTn>
                              </p:par>
                              <p:par>
                                <p:cTn id="140" presetID="23" presetClass="entr" presetSubtype="16" fill="hold" nodeType="withEffect">
                                  <p:stCondLst>
                                    <p:cond delay="0"/>
                                  </p:stCondLst>
                                  <p:childTnLst>
                                    <p:set>
                                      <p:cBhvr>
                                        <p:cTn id="141" dur="1" fill="hold">
                                          <p:stCondLst>
                                            <p:cond delay="0"/>
                                          </p:stCondLst>
                                        </p:cTn>
                                        <p:tgtEl>
                                          <p:spTgt spid="47"/>
                                        </p:tgtEl>
                                        <p:attrNameLst>
                                          <p:attrName>style.visibility</p:attrName>
                                        </p:attrNameLst>
                                      </p:cBhvr>
                                      <p:to>
                                        <p:strVal val="visible"/>
                                      </p:to>
                                    </p:set>
                                    <p:anim calcmode="lin" valueType="num">
                                      <p:cBhvr>
                                        <p:cTn id="142" dur="500" fill="hold"/>
                                        <p:tgtEl>
                                          <p:spTgt spid="47"/>
                                        </p:tgtEl>
                                        <p:attrNameLst>
                                          <p:attrName>ppt_w</p:attrName>
                                        </p:attrNameLst>
                                      </p:cBhvr>
                                      <p:tavLst>
                                        <p:tav tm="0">
                                          <p:val>
                                            <p:fltVal val="0"/>
                                          </p:val>
                                        </p:tav>
                                        <p:tav tm="100000">
                                          <p:val>
                                            <p:strVal val="#ppt_w"/>
                                          </p:val>
                                        </p:tav>
                                      </p:tavLst>
                                    </p:anim>
                                    <p:anim calcmode="lin" valueType="num">
                                      <p:cBhvr>
                                        <p:cTn id="143" dur="500" fill="hold"/>
                                        <p:tgtEl>
                                          <p:spTgt spid="47"/>
                                        </p:tgtEl>
                                        <p:attrNameLst>
                                          <p:attrName>ppt_h</p:attrName>
                                        </p:attrNameLst>
                                      </p:cBhvr>
                                      <p:tavLst>
                                        <p:tav tm="0">
                                          <p:val>
                                            <p:fltVal val="0"/>
                                          </p:val>
                                        </p:tav>
                                        <p:tav tm="100000">
                                          <p:val>
                                            <p:strVal val="#ppt_h"/>
                                          </p:val>
                                        </p:tav>
                                      </p:tavLst>
                                    </p:anim>
                                  </p:childTnLst>
                                </p:cTn>
                              </p:par>
                              <p:par>
                                <p:cTn id="144" presetID="23" presetClass="entr" presetSubtype="16" fill="hold" nodeType="withEffect">
                                  <p:stCondLst>
                                    <p:cond delay="0"/>
                                  </p:stCondLst>
                                  <p:childTnLst>
                                    <p:set>
                                      <p:cBhvr>
                                        <p:cTn id="145" dur="1" fill="hold">
                                          <p:stCondLst>
                                            <p:cond delay="0"/>
                                          </p:stCondLst>
                                        </p:cTn>
                                        <p:tgtEl>
                                          <p:spTgt spid="48"/>
                                        </p:tgtEl>
                                        <p:attrNameLst>
                                          <p:attrName>style.visibility</p:attrName>
                                        </p:attrNameLst>
                                      </p:cBhvr>
                                      <p:to>
                                        <p:strVal val="visible"/>
                                      </p:to>
                                    </p:set>
                                    <p:anim calcmode="lin" valueType="num">
                                      <p:cBhvr>
                                        <p:cTn id="146" dur="500" fill="hold"/>
                                        <p:tgtEl>
                                          <p:spTgt spid="48"/>
                                        </p:tgtEl>
                                        <p:attrNameLst>
                                          <p:attrName>ppt_w</p:attrName>
                                        </p:attrNameLst>
                                      </p:cBhvr>
                                      <p:tavLst>
                                        <p:tav tm="0">
                                          <p:val>
                                            <p:fltVal val="0"/>
                                          </p:val>
                                        </p:tav>
                                        <p:tav tm="100000">
                                          <p:val>
                                            <p:strVal val="#ppt_w"/>
                                          </p:val>
                                        </p:tav>
                                      </p:tavLst>
                                    </p:anim>
                                    <p:anim calcmode="lin" valueType="num">
                                      <p:cBhvr>
                                        <p:cTn id="147" dur="500" fill="hold"/>
                                        <p:tgtEl>
                                          <p:spTgt spid="48"/>
                                        </p:tgtEl>
                                        <p:attrNameLst>
                                          <p:attrName>ppt_h</p:attrName>
                                        </p:attrNameLst>
                                      </p:cBhvr>
                                      <p:tavLst>
                                        <p:tav tm="0">
                                          <p:val>
                                            <p:fltVal val="0"/>
                                          </p:val>
                                        </p:tav>
                                        <p:tav tm="100000">
                                          <p:val>
                                            <p:strVal val="#ppt_h"/>
                                          </p:val>
                                        </p:tav>
                                      </p:tavLst>
                                    </p:anim>
                                  </p:childTnLst>
                                </p:cTn>
                              </p:par>
                              <p:par>
                                <p:cTn id="148" presetID="23" presetClass="entr" presetSubtype="16" fill="hold" nodeType="withEffect">
                                  <p:stCondLst>
                                    <p:cond delay="0"/>
                                  </p:stCondLst>
                                  <p:childTnLst>
                                    <p:set>
                                      <p:cBhvr>
                                        <p:cTn id="149" dur="1" fill="hold">
                                          <p:stCondLst>
                                            <p:cond delay="0"/>
                                          </p:stCondLst>
                                        </p:cTn>
                                        <p:tgtEl>
                                          <p:spTgt spid="49"/>
                                        </p:tgtEl>
                                        <p:attrNameLst>
                                          <p:attrName>style.visibility</p:attrName>
                                        </p:attrNameLst>
                                      </p:cBhvr>
                                      <p:to>
                                        <p:strVal val="visible"/>
                                      </p:to>
                                    </p:set>
                                    <p:anim calcmode="lin" valueType="num">
                                      <p:cBhvr>
                                        <p:cTn id="150" dur="500" fill="hold"/>
                                        <p:tgtEl>
                                          <p:spTgt spid="49"/>
                                        </p:tgtEl>
                                        <p:attrNameLst>
                                          <p:attrName>ppt_w</p:attrName>
                                        </p:attrNameLst>
                                      </p:cBhvr>
                                      <p:tavLst>
                                        <p:tav tm="0">
                                          <p:val>
                                            <p:fltVal val="0"/>
                                          </p:val>
                                        </p:tav>
                                        <p:tav tm="100000">
                                          <p:val>
                                            <p:strVal val="#ppt_w"/>
                                          </p:val>
                                        </p:tav>
                                      </p:tavLst>
                                    </p:anim>
                                    <p:anim calcmode="lin" valueType="num">
                                      <p:cBhvr>
                                        <p:cTn id="151" dur="500" fill="hold"/>
                                        <p:tgtEl>
                                          <p:spTgt spid="49"/>
                                        </p:tgtEl>
                                        <p:attrNameLst>
                                          <p:attrName>ppt_h</p:attrName>
                                        </p:attrNameLst>
                                      </p:cBhvr>
                                      <p:tavLst>
                                        <p:tav tm="0">
                                          <p:val>
                                            <p:fltVal val="0"/>
                                          </p:val>
                                        </p:tav>
                                        <p:tav tm="100000">
                                          <p:val>
                                            <p:strVal val="#ppt_h"/>
                                          </p:val>
                                        </p:tav>
                                      </p:tavLst>
                                    </p:anim>
                                  </p:childTnLst>
                                </p:cTn>
                              </p:par>
                              <p:par>
                                <p:cTn id="152" presetID="23" presetClass="entr" presetSubtype="16"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 calcmode="lin" valueType="num">
                                      <p:cBhvr>
                                        <p:cTn id="154" dur="500" fill="hold"/>
                                        <p:tgtEl>
                                          <p:spTgt spid="50"/>
                                        </p:tgtEl>
                                        <p:attrNameLst>
                                          <p:attrName>ppt_w</p:attrName>
                                        </p:attrNameLst>
                                      </p:cBhvr>
                                      <p:tavLst>
                                        <p:tav tm="0">
                                          <p:val>
                                            <p:fltVal val="0"/>
                                          </p:val>
                                        </p:tav>
                                        <p:tav tm="100000">
                                          <p:val>
                                            <p:strVal val="#ppt_w"/>
                                          </p:val>
                                        </p:tav>
                                      </p:tavLst>
                                    </p:anim>
                                    <p:anim calcmode="lin" valueType="num">
                                      <p:cBhvr>
                                        <p:cTn id="155" dur="500" fill="hold"/>
                                        <p:tgtEl>
                                          <p:spTgt spid="50"/>
                                        </p:tgtEl>
                                        <p:attrNameLst>
                                          <p:attrName>ppt_h</p:attrName>
                                        </p:attrNameLst>
                                      </p:cBhvr>
                                      <p:tavLst>
                                        <p:tav tm="0">
                                          <p:val>
                                            <p:fltVal val="0"/>
                                          </p:val>
                                        </p:tav>
                                        <p:tav tm="100000">
                                          <p:val>
                                            <p:strVal val="#ppt_h"/>
                                          </p:val>
                                        </p:tav>
                                      </p:tavLst>
                                    </p:anim>
                                  </p:childTnLst>
                                </p:cTn>
                              </p:par>
                              <p:par>
                                <p:cTn id="156" presetID="23" presetClass="entr" presetSubtype="16" fill="hold" nodeType="withEffect">
                                  <p:stCondLst>
                                    <p:cond delay="0"/>
                                  </p:stCondLst>
                                  <p:childTnLst>
                                    <p:set>
                                      <p:cBhvr>
                                        <p:cTn id="157" dur="1" fill="hold">
                                          <p:stCondLst>
                                            <p:cond delay="0"/>
                                          </p:stCondLst>
                                        </p:cTn>
                                        <p:tgtEl>
                                          <p:spTgt spid="51"/>
                                        </p:tgtEl>
                                        <p:attrNameLst>
                                          <p:attrName>style.visibility</p:attrName>
                                        </p:attrNameLst>
                                      </p:cBhvr>
                                      <p:to>
                                        <p:strVal val="visible"/>
                                      </p:to>
                                    </p:set>
                                    <p:anim calcmode="lin" valueType="num">
                                      <p:cBhvr>
                                        <p:cTn id="158" dur="500" fill="hold"/>
                                        <p:tgtEl>
                                          <p:spTgt spid="51"/>
                                        </p:tgtEl>
                                        <p:attrNameLst>
                                          <p:attrName>ppt_w</p:attrName>
                                        </p:attrNameLst>
                                      </p:cBhvr>
                                      <p:tavLst>
                                        <p:tav tm="0">
                                          <p:val>
                                            <p:fltVal val="0"/>
                                          </p:val>
                                        </p:tav>
                                        <p:tav tm="100000">
                                          <p:val>
                                            <p:strVal val="#ppt_w"/>
                                          </p:val>
                                        </p:tav>
                                      </p:tavLst>
                                    </p:anim>
                                    <p:anim calcmode="lin" valueType="num">
                                      <p:cBhvr>
                                        <p:cTn id="159" dur="500" fill="hold"/>
                                        <p:tgtEl>
                                          <p:spTgt spid="51"/>
                                        </p:tgtEl>
                                        <p:attrNameLst>
                                          <p:attrName>ppt_h</p:attrName>
                                        </p:attrNameLst>
                                      </p:cBhvr>
                                      <p:tavLst>
                                        <p:tav tm="0">
                                          <p:val>
                                            <p:fltVal val="0"/>
                                          </p:val>
                                        </p:tav>
                                        <p:tav tm="100000">
                                          <p:val>
                                            <p:strVal val="#ppt_h"/>
                                          </p:val>
                                        </p:tav>
                                      </p:tavLst>
                                    </p:anim>
                                  </p:childTnLst>
                                </p:cTn>
                              </p:par>
                              <p:par>
                                <p:cTn id="160" presetID="23" presetClass="entr" presetSubtype="16" fill="hold" nodeType="withEffect">
                                  <p:stCondLst>
                                    <p:cond delay="0"/>
                                  </p:stCondLst>
                                  <p:childTnLst>
                                    <p:set>
                                      <p:cBhvr>
                                        <p:cTn id="161" dur="1" fill="hold">
                                          <p:stCondLst>
                                            <p:cond delay="0"/>
                                          </p:stCondLst>
                                        </p:cTn>
                                        <p:tgtEl>
                                          <p:spTgt spid="52"/>
                                        </p:tgtEl>
                                        <p:attrNameLst>
                                          <p:attrName>style.visibility</p:attrName>
                                        </p:attrNameLst>
                                      </p:cBhvr>
                                      <p:to>
                                        <p:strVal val="visible"/>
                                      </p:to>
                                    </p:set>
                                    <p:anim calcmode="lin" valueType="num">
                                      <p:cBhvr>
                                        <p:cTn id="162" dur="500" fill="hold"/>
                                        <p:tgtEl>
                                          <p:spTgt spid="52"/>
                                        </p:tgtEl>
                                        <p:attrNameLst>
                                          <p:attrName>ppt_w</p:attrName>
                                        </p:attrNameLst>
                                      </p:cBhvr>
                                      <p:tavLst>
                                        <p:tav tm="0">
                                          <p:val>
                                            <p:fltVal val="0"/>
                                          </p:val>
                                        </p:tav>
                                        <p:tav tm="100000">
                                          <p:val>
                                            <p:strVal val="#ppt_w"/>
                                          </p:val>
                                        </p:tav>
                                      </p:tavLst>
                                    </p:anim>
                                    <p:anim calcmode="lin" valueType="num">
                                      <p:cBhvr>
                                        <p:cTn id="163" dur="500" fill="hold"/>
                                        <p:tgtEl>
                                          <p:spTgt spid="52"/>
                                        </p:tgtEl>
                                        <p:attrNameLst>
                                          <p:attrName>ppt_h</p:attrName>
                                        </p:attrNameLst>
                                      </p:cBhvr>
                                      <p:tavLst>
                                        <p:tav tm="0">
                                          <p:val>
                                            <p:fltVal val="0"/>
                                          </p:val>
                                        </p:tav>
                                        <p:tav tm="100000">
                                          <p:val>
                                            <p:strVal val="#ppt_h"/>
                                          </p:val>
                                        </p:tav>
                                      </p:tavLst>
                                    </p:anim>
                                  </p:childTnLst>
                                </p:cTn>
                              </p:par>
                              <p:par>
                                <p:cTn id="164" presetID="23" presetClass="entr" presetSubtype="16" fill="hold" nodeType="withEffect">
                                  <p:stCondLst>
                                    <p:cond delay="0"/>
                                  </p:stCondLst>
                                  <p:childTnLst>
                                    <p:set>
                                      <p:cBhvr>
                                        <p:cTn id="165" dur="1" fill="hold">
                                          <p:stCondLst>
                                            <p:cond delay="0"/>
                                          </p:stCondLst>
                                        </p:cTn>
                                        <p:tgtEl>
                                          <p:spTgt spid="53"/>
                                        </p:tgtEl>
                                        <p:attrNameLst>
                                          <p:attrName>style.visibility</p:attrName>
                                        </p:attrNameLst>
                                      </p:cBhvr>
                                      <p:to>
                                        <p:strVal val="visible"/>
                                      </p:to>
                                    </p:set>
                                    <p:anim calcmode="lin" valueType="num">
                                      <p:cBhvr>
                                        <p:cTn id="166" dur="500" fill="hold"/>
                                        <p:tgtEl>
                                          <p:spTgt spid="53"/>
                                        </p:tgtEl>
                                        <p:attrNameLst>
                                          <p:attrName>ppt_w</p:attrName>
                                        </p:attrNameLst>
                                      </p:cBhvr>
                                      <p:tavLst>
                                        <p:tav tm="0">
                                          <p:val>
                                            <p:fltVal val="0"/>
                                          </p:val>
                                        </p:tav>
                                        <p:tav tm="100000">
                                          <p:val>
                                            <p:strVal val="#ppt_w"/>
                                          </p:val>
                                        </p:tav>
                                      </p:tavLst>
                                    </p:anim>
                                    <p:anim calcmode="lin" valueType="num">
                                      <p:cBhvr>
                                        <p:cTn id="167" dur="500" fill="hold"/>
                                        <p:tgtEl>
                                          <p:spTgt spid="53"/>
                                        </p:tgtEl>
                                        <p:attrNameLst>
                                          <p:attrName>ppt_h</p:attrName>
                                        </p:attrNameLst>
                                      </p:cBhvr>
                                      <p:tavLst>
                                        <p:tav tm="0">
                                          <p:val>
                                            <p:fltVal val="0"/>
                                          </p:val>
                                        </p:tav>
                                        <p:tav tm="100000">
                                          <p:val>
                                            <p:strVal val="#ppt_h"/>
                                          </p:val>
                                        </p:tav>
                                      </p:tavLst>
                                    </p:anim>
                                  </p:childTnLst>
                                </p:cTn>
                              </p:par>
                              <p:par>
                                <p:cTn id="168" presetID="23" presetClass="entr" presetSubtype="16" fill="hold" nodeType="withEffect">
                                  <p:stCondLst>
                                    <p:cond delay="0"/>
                                  </p:stCondLst>
                                  <p:childTnLst>
                                    <p:set>
                                      <p:cBhvr>
                                        <p:cTn id="169" dur="1" fill="hold">
                                          <p:stCondLst>
                                            <p:cond delay="0"/>
                                          </p:stCondLst>
                                        </p:cTn>
                                        <p:tgtEl>
                                          <p:spTgt spid="54"/>
                                        </p:tgtEl>
                                        <p:attrNameLst>
                                          <p:attrName>style.visibility</p:attrName>
                                        </p:attrNameLst>
                                      </p:cBhvr>
                                      <p:to>
                                        <p:strVal val="visible"/>
                                      </p:to>
                                    </p:set>
                                    <p:anim calcmode="lin" valueType="num">
                                      <p:cBhvr>
                                        <p:cTn id="170" dur="500" fill="hold"/>
                                        <p:tgtEl>
                                          <p:spTgt spid="54"/>
                                        </p:tgtEl>
                                        <p:attrNameLst>
                                          <p:attrName>ppt_w</p:attrName>
                                        </p:attrNameLst>
                                      </p:cBhvr>
                                      <p:tavLst>
                                        <p:tav tm="0">
                                          <p:val>
                                            <p:fltVal val="0"/>
                                          </p:val>
                                        </p:tav>
                                        <p:tav tm="100000">
                                          <p:val>
                                            <p:strVal val="#ppt_w"/>
                                          </p:val>
                                        </p:tav>
                                      </p:tavLst>
                                    </p:anim>
                                    <p:anim calcmode="lin" valueType="num">
                                      <p:cBhvr>
                                        <p:cTn id="171" dur="500" fill="hold"/>
                                        <p:tgtEl>
                                          <p:spTgt spid="54"/>
                                        </p:tgtEl>
                                        <p:attrNameLst>
                                          <p:attrName>ppt_h</p:attrName>
                                        </p:attrNameLst>
                                      </p:cBhvr>
                                      <p:tavLst>
                                        <p:tav tm="0">
                                          <p:val>
                                            <p:fltVal val="0"/>
                                          </p:val>
                                        </p:tav>
                                        <p:tav tm="100000">
                                          <p:val>
                                            <p:strVal val="#ppt_h"/>
                                          </p:val>
                                        </p:tav>
                                      </p:tavLst>
                                    </p:anim>
                                  </p:childTnLst>
                                </p:cTn>
                              </p:par>
                              <p:par>
                                <p:cTn id="172" presetID="23" presetClass="entr" presetSubtype="16" fill="hold" nodeType="withEffect">
                                  <p:stCondLst>
                                    <p:cond delay="0"/>
                                  </p:stCondLst>
                                  <p:childTnLst>
                                    <p:set>
                                      <p:cBhvr>
                                        <p:cTn id="173" dur="1" fill="hold">
                                          <p:stCondLst>
                                            <p:cond delay="0"/>
                                          </p:stCondLst>
                                        </p:cTn>
                                        <p:tgtEl>
                                          <p:spTgt spid="55"/>
                                        </p:tgtEl>
                                        <p:attrNameLst>
                                          <p:attrName>style.visibility</p:attrName>
                                        </p:attrNameLst>
                                      </p:cBhvr>
                                      <p:to>
                                        <p:strVal val="visible"/>
                                      </p:to>
                                    </p:set>
                                    <p:anim calcmode="lin" valueType="num">
                                      <p:cBhvr>
                                        <p:cTn id="174" dur="500" fill="hold"/>
                                        <p:tgtEl>
                                          <p:spTgt spid="55"/>
                                        </p:tgtEl>
                                        <p:attrNameLst>
                                          <p:attrName>ppt_w</p:attrName>
                                        </p:attrNameLst>
                                      </p:cBhvr>
                                      <p:tavLst>
                                        <p:tav tm="0">
                                          <p:val>
                                            <p:fltVal val="0"/>
                                          </p:val>
                                        </p:tav>
                                        <p:tav tm="100000">
                                          <p:val>
                                            <p:strVal val="#ppt_w"/>
                                          </p:val>
                                        </p:tav>
                                      </p:tavLst>
                                    </p:anim>
                                    <p:anim calcmode="lin" valueType="num">
                                      <p:cBhvr>
                                        <p:cTn id="175" dur="500" fill="hold"/>
                                        <p:tgtEl>
                                          <p:spTgt spid="55"/>
                                        </p:tgtEl>
                                        <p:attrNameLst>
                                          <p:attrName>ppt_h</p:attrName>
                                        </p:attrNameLst>
                                      </p:cBhvr>
                                      <p:tavLst>
                                        <p:tav tm="0">
                                          <p:val>
                                            <p:fltVal val="0"/>
                                          </p:val>
                                        </p:tav>
                                        <p:tav tm="100000">
                                          <p:val>
                                            <p:strVal val="#ppt_h"/>
                                          </p:val>
                                        </p:tav>
                                      </p:tavLst>
                                    </p:anim>
                                  </p:childTnLst>
                                </p:cTn>
                              </p:par>
                              <p:par>
                                <p:cTn id="176" presetID="23" presetClass="entr" presetSubtype="16" fill="hold" nodeType="withEffect">
                                  <p:stCondLst>
                                    <p:cond delay="0"/>
                                  </p:stCondLst>
                                  <p:childTnLst>
                                    <p:set>
                                      <p:cBhvr>
                                        <p:cTn id="177" dur="1" fill="hold">
                                          <p:stCondLst>
                                            <p:cond delay="0"/>
                                          </p:stCondLst>
                                        </p:cTn>
                                        <p:tgtEl>
                                          <p:spTgt spid="56"/>
                                        </p:tgtEl>
                                        <p:attrNameLst>
                                          <p:attrName>style.visibility</p:attrName>
                                        </p:attrNameLst>
                                      </p:cBhvr>
                                      <p:to>
                                        <p:strVal val="visible"/>
                                      </p:to>
                                    </p:set>
                                    <p:anim calcmode="lin" valueType="num">
                                      <p:cBhvr>
                                        <p:cTn id="178" dur="500" fill="hold"/>
                                        <p:tgtEl>
                                          <p:spTgt spid="56"/>
                                        </p:tgtEl>
                                        <p:attrNameLst>
                                          <p:attrName>ppt_w</p:attrName>
                                        </p:attrNameLst>
                                      </p:cBhvr>
                                      <p:tavLst>
                                        <p:tav tm="0">
                                          <p:val>
                                            <p:fltVal val="0"/>
                                          </p:val>
                                        </p:tav>
                                        <p:tav tm="100000">
                                          <p:val>
                                            <p:strVal val="#ppt_w"/>
                                          </p:val>
                                        </p:tav>
                                      </p:tavLst>
                                    </p:anim>
                                    <p:anim calcmode="lin" valueType="num">
                                      <p:cBhvr>
                                        <p:cTn id="179" dur="500" fill="hold"/>
                                        <p:tgtEl>
                                          <p:spTgt spid="56"/>
                                        </p:tgtEl>
                                        <p:attrNameLst>
                                          <p:attrName>ppt_h</p:attrName>
                                        </p:attrNameLst>
                                      </p:cBhvr>
                                      <p:tavLst>
                                        <p:tav tm="0">
                                          <p:val>
                                            <p:fltVal val="0"/>
                                          </p:val>
                                        </p:tav>
                                        <p:tav tm="100000">
                                          <p:val>
                                            <p:strVal val="#ppt_h"/>
                                          </p:val>
                                        </p:tav>
                                      </p:tavLst>
                                    </p:anim>
                                  </p:childTnLst>
                                </p:cTn>
                              </p:par>
                              <p:par>
                                <p:cTn id="180" presetID="23" presetClass="entr" presetSubtype="16" fill="hold" nodeType="withEffect">
                                  <p:stCondLst>
                                    <p:cond delay="0"/>
                                  </p:stCondLst>
                                  <p:childTnLst>
                                    <p:set>
                                      <p:cBhvr>
                                        <p:cTn id="181" dur="1" fill="hold">
                                          <p:stCondLst>
                                            <p:cond delay="0"/>
                                          </p:stCondLst>
                                        </p:cTn>
                                        <p:tgtEl>
                                          <p:spTgt spid="57"/>
                                        </p:tgtEl>
                                        <p:attrNameLst>
                                          <p:attrName>style.visibility</p:attrName>
                                        </p:attrNameLst>
                                      </p:cBhvr>
                                      <p:to>
                                        <p:strVal val="visible"/>
                                      </p:to>
                                    </p:set>
                                    <p:anim calcmode="lin" valueType="num">
                                      <p:cBhvr>
                                        <p:cTn id="182" dur="500" fill="hold"/>
                                        <p:tgtEl>
                                          <p:spTgt spid="57"/>
                                        </p:tgtEl>
                                        <p:attrNameLst>
                                          <p:attrName>ppt_w</p:attrName>
                                        </p:attrNameLst>
                                      </p:cBhvr>
                                      <p:tavLst>
                                        <p:tav tm="0">
                                          <p:val>
                                            <p:fltVal val="0"/>
                                          </p:val>
                                        </p:tav>
                                        <p:tav tm="100000">
                                          <p:val>
                                            <p:strVal val="#ppt_w"/>
                                          </p:val>
                                        </p:tav>
                                      </p:tavLst>
                                    </p:anim>
                                    <p:anim calcmode="lin" valueType="num">
                                      <p:cBhvr>
                                        <p:cTn id="183" dur="500" fill="hold"/>
                                        <p:tgtEl>
                                          <p:spTgt spid="57"/>
                                        </p:tgtEl>
                                        <p:attrNameLst>
                                          <p:attrName>ppt_h</p:attrName>
                                        </p:attrNameLst>
                                      </p:cBhvr>
                                      <p:tavLst>
                                        <p:tav tm="0">
                                          <p:val>
                                            <p:fltVal val="0"/>
                                          </p:val>
                                        </p:tav>
                                        <p:tav tm="100000">
                                          <p:val>
                                            <p:strVal val="#ppt_h"/>
                                          </p:val>
                                        </p:tav>
                                      </p:tavLst>
                                    </p:anim>
                                  </p:childTnLst>
                                </p:cTn>
                              </p:par>
                              <p:par>
                                <p:cTn id="184" presetID="23" presetClass="entr" presetSubtype="16" fill="hold" nodeType="withEffect">
                                  <p:stCondLst>
                                    <p:cond delay="0"/>
                                  </p:stCondLst>
                                  <p:childTnLst>
                                    <p:set>
                                      <p:cBhvr>
                                        <p:cTn id="185" dur="1" fill="hold">
                                          <p:stCondLst>
                                            <p:cond delay="0"/>
                                          </p:stCondLst>
                                        </p:cTn>
                                        <p:tgtEl>
                                          <p:spTgt spid="58"/>
                                        </p:tgtEl>
                                        <p:attrNameLst>
                                          <p:attrName>style.visibility</p:attrName>
                                        </p:attrNameLst>
                                      </p:cBhvr>
                                      <p:to>
                                        <p:strVal val="visible"/>
                                      </p:to>
                                    </p:set>
                                    <p:anim calcmode="lin" valueType="num">
                                      <p:cBhvr>
                                        <p:cTn id="186" dur="500" fill="hold"/>
                                        <p:tgtEl>
                                          <p:spTgt spid="58"/>
                                        </p:tgtEl>
                                        <p:attrNameLst>
                                          <p:attrName>ppt_w</p:attrName>
                                        </p:attrNameLst>
                                      </p:cBhvr>
                                      <p:tavLst>
                                        <p:tav tm="0">
                                          <p:val>
                                            <p:fltVal val="0"/>
                                          </p:val>
                                        </p:tav>
                                        <p:tav tm="100000">
                                          <p:val>
                                            <p:strVal val="#ppt_w"/>
                                          </p:val>
                                        </p:tav>
                                      </p:tavLst>
                                    </p:anim>
                                    <p:anim calcmode="lin" valueType="num">
                                      <p:cBhvr>
                                        <p:cTn id="187" dur="500" fill="hold"/>
                                        <p:tgtEl>
                                          <p:spTgt spid="58"/>
                                        </p:tgtEl>
                                        <p:attrNameLst>
                                          <p:attrName>ppt_h</p:attrName>
                                        </p:attrNameLst>
                                      </p:cBhvr>
                                      <p:tavLst>
                                        <p:tav tm="0">
                                          <p:val>
                                            <p:fltVal val="0"/>
                                          </p:val>
                                        </p:tav>
                                        <p:tav tm="100000">
                                          <p:val>
                                            <p:strVal val="#ppt_h"/>
                                          </p:val>
                                        </p:tav>
                                      </p:tavLst>
                                    </p:anim>
                                  </p:childTnLst>
                                </p:cTn>
                              </p:par>
                              <p:par>
                                <p:cTn id="188" presetID="23" presetClass="entr" presetSubtype="16" fill="hold" nodeType="withEffect">
                                  <p:stCondLst>
                                    <p:cond delay="0"/>
                                  </p:stCondLst>
                                  <p:childTnLst>
                                    <p:set>
                                      <p:cBhvr>
                                        <p:cTn id="189" dur="1" fill="hold">
                                          <p:stCondLst>
                                            <p:cond delay="0"/>
                                          </p:stCondLst>
                                        </p:cTn>
                                        <p:tgtEl>
                                          <p:spTgt spid="59"/>
                                        </p:tgtEl>
                                        <p:attrNameLst>
                                          <p:attrName>style.visibility</p:attrName>
                                        </p:attrNameLst>
                                      </p:cBhvr>
                                      <p:to>
                                        <p:strVal val="visible"/>
                                      </p:to>
                                    </p:set>
                                    <p:anim calcmode="lin" valueType="num">
                                      <p:cBhvr>
                                        <p:cTn id="190" dur="500" fill="hold"/>
                                        <p:tgtEl>
                                          <p:spTgt spid="59"/>
                                        </p:tgtEl>
                                        <p:attrNameLst>
                                          <p:attrName>ppt_w</p:attrName>
                                        </p:attrNameLst>
                                      </p:cBhvr>
                                      <p:tavLst>
                                        <p:tav tm="0">
                                          <p:val>
                                            <p:fltVal val="0"/>
                                          </p:val>
                                        </p:tav>
                                        <p:tav tm="100000">
                                          <p:val>
                                            <p:strVal val="#ppt_w"/>
                                          </p:val>
                                        </p:tav>
                                      </p:tavLst>
                                    </p:anim>
                                    <p:anim calcmode="lin" valueType="num">
                                      <p:cBhvr>
                                        <p:cTn id="191" dur="500" fill="hold"/>
                                        <p:tgtEl>
                                          <p:spTgt spid="59"/>
                                        </p:tgtEl>
                                        <p:attrNameLst>
                                          <p:attrName>ppt_h</p:attrName>
                                        </p:attrNameLst>
                                      </p:cBhvr>
                                      <p:tavLst>
                                        <p:tav tm="0">
                                          <p:val>
                                            <p:fltVal val="0"/>
                                          </p:val>
                                        </p:tav>
                                        <p:tav tm="100000">
                                          <p:val>
                                            <p:strVal val="#ppt_h"/>
                                          </p:val>
                                        </p:tav>
                                      </p:tavLst>
                                    </p:anim>
                                  </p:childTnLst>
                                </p:cTn>
                              </p:par>
                            </p:childTnLst>
                          </p:cTn>
                        </p:par>
                        <p:par>
                          <p:cTn id="192" fill="hold">
                            <p:stCondLst>
                              <p:cond delay="1000"/>
                            </p:stCondLst>
                            <p:childTnLst>
                              <p:par>
                                <p:cTn id="193" presetID="16" presetClass="entr" presetSubtype="26" fill="hold" nodeType="afterEffect">
                                  <p:stCondLst>
                                    <p:cond delay="0"/>
                                  </p:stCondLst>
                                  <p:childTnLst>
                                    <p:set>
                                      <p:cBhvr>
                                        <p:cTn id="194" dur="1" fill="hold">
                                          <p:stCondLst>
                                            <p:cond delay="0"/>
                                          </p:stCondLst>
                                        </p:cTn>
                                        <p:tgtEl>
                                          <p:spTgt spid="62"/>
                                        </p:tgtEl>
                                        <p:attrNameLst>
                                          <p:attrName>style.visibility</p:attrName>
                                        </p:attrNameLst>
                                      </p:cBhvr>
                                      <p:to>
                                        <p:strVal val="visible"/>
                                      </p:to>
                                    </p:set>
                                    <p:animEffect transition="in" filter="barn(inHorizontal)">
                                      <p:cBhvr>
                                        <p:cTn id="195" dur="500"/>
                                        <p:tgtEl>
                                          <p:spTgt spid="62"/>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16" fill="hold" nodeType="clickEffect">
                                  <p:stCondLst>
                                    <p:cond delay="0"/>
                                  </p:stCondLst>
                                  <p:childTnLst>
                                    <p:set>
                                      <p:cBhvr>
                                        <p:cTn id="199" dur="1" fill="hold">
                                          <p:stCondLst>
                                            <p:cond delay="0"/>
                                          </p:stCondLst>
                                        </p:cTn>
                                        <p:tgtEl>
                                          <p:spTgt spid="10"/>
                                        </p:tgtEl>
                                        <p:attrNameLst>
                                          <p:attrName>style.visibility</p:attrName>
                                        </p:attrNameLst>
                                      </p:cBhvr>
                                      <p:to>
                                        <p:strVal val="visible"/>
                                      </p:to>
                                    </p:set>
                                    <p:anim calcmode="lin" valueType="num">
                                      <p:cBhvr>
                                        <p:cTn id="200" dur="500" fill="hold"/>
                                        <p:tgtEl>
                                          <p:spTgt spid="10"/>
                                        </p:tgtEl>
                                        <p:attrNameLst>
                                          <p:attrName>ppt_w</p:attrName>
                                        </p:attrNameLst>
                                      </p:cBhvr>
                                      <p:tavLst>
                                        <p:tav tm="0">
                                          <p:val>
                                            <p:fltVal val="0"/>
                                          </p:val>
                                        </p:tav>
                                        <p:tav tm="100000">
                                          <p:val>
                                            <p:strVal val="#ppt_w"/>
                                          </p:val>
                                        </p:tav>
                                      </p:tavLst>
                                    </p:anim>
                                    <p:anim calcmode="lin" valueType="num">
                                      <p:cBhvr>
                                        <p:cTn id="201" dur="500" fill="hold"/>
                                        <p:tgtEl>
                                          <p:spTgt spid="10"/>
                                        </p:tgtEl>
                                        <p:attrNameLst>
                                          <p:attrName>ppt_h</p:attrName>
                                        </p:attrNameLst>
                                      </p:cBhvr>
                                      <p:tavLst>
                                        <p:tav tm="0">
                                          <p:val>
                                            <p:fltVal val="0"/>
                                          </p:val>
                                        </p:tav>
                                        <p:tav tm="100000">
                                          <p:val>
                                            <p:strVal val="#ppt_h"/>
                                          </p:val>
                                        </p:tav>
                                      </p:tavLst>
                                    </p:anim>
                                  </p:childTnLst>
                                </p:cTn>
                              </p:par>
                              <p:par>
                                <p:cTn id="202" presetID="23" presetClass="entr" presetSubtype="16" fill="hold" nodeType="withEffect">
                                  <p:stCondLst>
                                    <p:cond delay="0"/>
                                  </p:stCondLst>
                                  <p:childTnLst>
                                    <p:set>
                                      <p:cBhvr>
                                        <p:cTn id="203" dur="1" fill="hold">
                                          <p:stCondLst>
                                            <p:cond delay="0"/>
                                          </p:stCondLst>
                                        </p:cTn>
                                        <p:tgtEl>
                                          <p:spTgt spid="14"/>
                                        </p:tgtEl>
                                        <p:attrNameLst>
                                          <p:attrName>style.visibility</p:attrName>
                                        </p:attrNameLst>
                                      </p:cBhvr>
                                      <p:to>
                                        <p:strVal val="visible"/>
                                      </p:to>
                                    </p:set>
                                    <p:anim calcmode="lin" valueType="num">
                                      <p:cBhvr>
                                        <p:cTn id="204" dur="500" fill="hold"/>
                                        <p:tgtEl>
                                          <p:spTgt spid="14"/>
                                        </p:tgtEl>
                                        <p:attrNameLst>
                                          <p:attrName>ppt_w</p:attrName>
                                        </p:attrNameLst>
                                      </p:cBhvr>
                                      <p:tavLst>
                                        <p:tav tm="0">
                                          <p:val>
                                            <p:fltVal val="0"/>
                                          </p:val>
                                        </p:tav>
                                        <p:tav tm="100000">
                                          <p:val>
                                            <p:strVal val="#ppt_w"/>
                                          </p:val>
                                        </p:tav>
                                      </p:tavLst>
                                    </p:anim>
                                    <p:anim calcmode="lin" valueType="num">
                                      <p:cBhvr>
                                        <p:cTn id="205" dur="500" fill="hold"/>
                                        <p:tgtEl>
                                          <p:spTgt spid="14"/>
                                        </p:tgtEl>
                                        <p:attrNameLst>
                                          <p:attrName>ppt_h</p:attrName>
                                        </p:attrNameLst>
                                      </p:cBhvr>
                                      <p:tavLst>
                                        <p:tav tm="0">
                                          <p:val>
                                            <p:fltVal val="0"/>
                                          </p:val>
                                        </p:tav>
                                        <p:tav tm="100000">
                                          <p:val>
                                            <p:strVal val="#ppt_h"/>
                                          </p:val>
                                        </p:tav>
                                      </p:tavLst>
                                    </p:anim>
                                  </p:childTnLst>
                                </p:cTn>
                              </p:par>
                              <p:par>
                                <p:cTn id="206" presetID="23" presetClass="entr" presetSubtype="16" fill="hold" nodeType="withEffect">
                                  <p:stCondLst>
                                    <p:cond delay="0"/>
                                  </p:stCondLst>
                                  <p:childTnLst>
                                    <p:set>
                                      <p:cBhvr>
                                        <p:cTn id="207" dur="1" fill="hold">
                                          <p:stCondLst>
                                            <p:cond delay="0"/>
                                          </p:stCondLst>
                                        </p:cTn>
                                        <p:tgtEl>
                                          <p:spTgt spid="20"/>
                                        </p:tgtEl>
                                        <p:attrNameLst>
                                          <p:attrName>style.visibility</p:attrName>
                                        </p:attrNameLst>
                                      </p:cBhvr>
                                      <p:to>
                                        <p:strVal val="visible"/>
                                      </p:to>
                                    </p:set>
                                    <p:anim calcmode="lin" valueType="num">
                                      <p:cBhvr>
                                        <p:cTn id="208" dur="500" fill="hold"/>
                                        <p:tgtEl>
                                          <p:spTgt spid="20"/>
                                        </p:tgtEl>
                                        <p:attrNameLst>
                                          <p:attrName>ppt_w</p:attrName>
                                        </p:attrNameLst>
                                      </p:cBhvr>
                                      <p:tavLst>
                                        <p:tav tm="0">
                                          <p:val>
                                            <p:fltVal val="0"/>
                                          </p:val>
                                        </p:tav>
                                        <p:tav tm="100000">
                                          <p:val>
                                            <p:strVal val="#ppt_w"/>
                                          </p:val>
                                        </p:tav>
                                      </p:tavLst>
                                    </p:anim>
                                    <p:anim calcmode="lin" valueType="num">
                                      <p:cBhvr>
                                        <p:cTn id="209" dur="500" fill="hold"/>
                                        <p:tgtEl>
                                          <p:spTgt spid="20"/>
                                        </p:tgtEl>
                                        <p:attrNameLst>
                                          <p:attrName>ppt_h</p:attrName>
                                        </p:attrNameLst>
                                      </p:cBhvr>
                                      <p:tavLst>
                                        <p:tav tm="0">
                                          <p:val>
                                            <p:fltVal val="0"/>
                                          </p:val>
                                        </p:tav>
                                        <p:tav tm="100000">
                                          <p:val>
                                            <p:strVal val="#ppt_h"/>
                                          </p:val>
                                        </p:tav>
                                      </p:tavLst>
                                    </p:anim>
                                  </p:childTnLst>
                                </p:cTn>
                              </p:par>
                              <p:par>
                                <p:cTn id="210" presetID="23" presetClass="entr" presetSubtype="16" fill="hold" nodeType="withEffect">
                                  <p:stCondLst>
                                    <p:cond delay="0"/>
                                  </p:stCondLst>
                                  <p:childTnLst>
                                    <p:set>
                                      <p:cBhvr>
                                        <p:cTn id="211" dur="1" fill="hold">
                                          <p:stCondLst>
                                            <p:cond delay="0"/>
                                          </p:stCondLst>
                                        </p:cTn>
                                        <p:tgtEl>
                                          <p:spTgt spid="23"/>
                                        </p:tgtEl>
                                        <p:attrNameLst>
                                          <p:attrName>style.visibility</p:attrName>
                                        </p:attrNameLst>
                                      </p:cBhvr>
                                      <p:to>
                                        <p:strVal val="visible"/>
                                      </p:to>
                                    </p:set>
                                    <p:anim calcmode="lin" valueType="num">
                                      <p:cBhvr>
                                        <p:cTn id="212" dur="500" fill="hold"/>
                                        <p:tgtEl>
                                          <p:spTgt spid="23"/>
                                        </p:tgtEl>
                                        <p:attrNameLst>
                                          <p:attrName>ppt_w</p:attrName>
                                        </p:attrNameLst>
                                      </p:cBhvr>
                                      <p:tavLst>
                                        <p:tav tm="0">
                                          <p:val>
                                            <p:fltVal val="0"/>
                                          </p:val>
                                        </p:tav>
                                        <p:tav tm="100000">
                                          <p:val>
                                            <p:strVal val="#ppt_w"/>
                                          </p:val>
                                        </p:tav>
                                      </p:tavLst>
                                    </p:anim>
                                    <p:anim calcmode="lin" valueType="num">
                                      <p:cBhvr>
                                        <p:cTn id="213" dur="500" fill="hold"/>
                                        <p:tgtEl>
                                          <p:spTgt spid="23"/>
                                        </p:tgtEl>
                                        <p:attrNameLst>
                                          <p:attrName>ppt_h</p:attrName>
                                        </p:attrNameLst>
                                      </p:cBhvr>
                                      <p:tavLst>
                                        <p:tav tm="0">
                                          <p:val>
                                            <p:fltVal val="0"/>
                                          </p:val>
                                        </p:tav>
                                        <p:tav tm="100000">
                                          <p:val>
                                            <p:strVal val="#ppt_h"/>
                                          </p:val>
                                        </p:tav>
                                      </p:tavLst>
                                    </p:anim>
                                  </p:childTnLst>
                                </p:cTn>
                              </p:par>
                              <p:par>
                                <p:cTn id="214" presetID="23" presetClass="entr" presetSubtype="16" fill="hold" nodeType="withEffect">
                                  <p:stCondLst>
                                    <p:cond delay="0"/>
                                  </p:stCondLst>
                                  <p:childTnLst>
                                    <p:set>
                                      <p:cBhvr>
                                        <p:cTn id="215" dur="1" fill="hold">
                                          <p:stCondLst>
                                            <p:cond delay="0"/>
                                          </p:stCondLst>
                                        </p:cTn>
                                        <p:tgtEl>
                                          <p:spTgt spid="26"/>
                                        </p:tgtEl>
                                        <p:attrNameLst>
                                          <p:attrName>style.visibility</p:attrName>
                                        </p:attrNameLst>
                                      </p:cBhvr>
                                      <p:to>
                                        <p:strVal val="visible"/>
                                      </p:to>
                                    </p:set>
                                    <p:anim calcmode="lin" valueType="num">
                                      <p:cBhvr>
                                        <p:cTn id="216" dur="500" fill="hold"/>
                                        <p:tgtEl>
                                          <p:spTgt spid="26"/>
                                        </p:tgtEl>
                                        <p:attrNameLst>
                                          <p:attrName>ppt_w</p:attrName>
                                        </p:attrNameLst>
                                      </p:cBhvr>
                                      <p:tavLst>
                                        <p:tav tm="0">
                                          <p:val>
                                            <p:fltVal val="0"/>
                                          </p:val>
                                        </p:tav>
                                        <p:tav tm="100000">
                                          <p:val>
                                            <p:strVal val="#ppt_w"/>
                                          </p:val>
                                        </p:tav>
                                      </p:tavLst>
                                    </p:anim>
                                    <p:anim calcmode="lin" valueType="num">
                                      <p:cBhvr>
                                        <p:cTn id="217" dur="500" fill="hold"/>
                                        <p:tgtEl>
                                          <p:spTgt spid="26"/>
                                        </p:tgtEl>
                                        <p:attrNameLst>
                                          <p:attrName>ppt_h</p:attrName>
                                        </p:attrNameLst>
                                      </p:cBhvr>
                                      <p:tavLst>
                                        <p:tav tm="0">
                                          <p:val>
                                            <p:fltVal val="0"/>
                                          </p:val>
                                        </p:tav>
                                        <p:tav tm="100000">
                                          <p:val>
                                            <p:strVal val="#ppt_h"/>
                                          </p:val>
                                        </p:tav>
                                      </p:tavLst>
                                    </p:anim>
                                  </p:childTnLst>
                                </p:cTn>
                              </p:par>
                              <p:par>
                                <p:cTn id="218" presetID="23" presetClass="entr" presetSubtype="16" fill="hold" nodeType="withEffect">
                                  <p:stCondLst>
                                    <p:cond delay="0"/>
                                  </p:stCondLst>
                                  <p:childTnLst>
                                    <p:set>
                                      <p:cBhvr>
                                        <p:cTn id="219" dur="1" fill="hold">
                                          <p:stCondLst>
                                            <p:cond delay="0"/>
                                          </p:stCondLst>
                                        </p:cTn>
                                        <p:tgtEl>
                                          <p:spTgt spid="29"/>
                                        </p:tgtEl>
                                        <p:attrNameLst>
                                          <p:attrName>style.visibility</p:attrName>
                                        </p:attrNameLst>
                                      </p:cBhvr>
                                      <p:to>
                                        <p:strVal val="visible"/>
                                      </p:to>
                                    </p:set>
                                    <p:anim calcmode="lin" valueType="num">
                                      <p:cBhvr>
                                        <p:cTn id="220" dur="500" fill="hold"/>
                                        <p:tgtEl>
                                          <p:spTgt spid="29"/>
                                        </p:tgtEl>
                                        <p:attrNameLst>
                                          <p:attrName>ppt_w</p:attrName>
                                        </p:attrNameLst>
                                      </p:cBhvr>
                                      <p:tavLst>
                                        <p:tav tm="0">
                                          <p:val>
                                            <p:fltVal val="0"/>
                                          </p:val>
                                        </p:tav>
                                        <p:tav tm="100000">
                                          <p:val>
                                            <p:strVal val="#ppt_w"/>
                                          </p:val>
                                        </p:tav>
                                      </p:tavLst>
                                    </p:anim>
                                    <p:anim calcmode="lin" valueType="num">
                                      <p:cBhvr>
                                        <p:cTn id="221" dur="500" fill="hold"/>
                                        <p:tgtEl>
                                          <p:spTgt spid="29"/>
                                        </p:tgtEl>
                                        <p:attrNameLst>
                                          <p:attrName>ppt_h</p:attrName>
                                        </p:attrNameLst>
                                      </p:cBhvr>
                                      <p:tavLst>
                                        <p:tav tm="0">
                                          <p:val>
                                            <p:fltVal val="0"/>
                                          </p:val>
                                        </p:tav>
                                        <p:tav tm="100000">
                                          <p:val>
                                            <p:strVal val="#ppt_h"/>
                                          </p:val>
                                        </p:tav>
                                      </p:tavLst>
                                    </p:anim>
                                  </p:childTnLst>
                                </p:cTn>
                              </p:par>
                              <p:par>
                                <p:cTn id="222" presetID="23" presetClass="entr" presetSubtype="16" fill="hold" nodeType="withEffect">
                                  <p:stCondLst>
                                    <p:cond delay="0"/>
                                  </p:stCondLst>
                                  <p:childTnLst>
                                    <p:set>
                                      <p:cBhvr>
                                        <p:cTn id="223" dur="1" fill="hold">
                                          <p:stCondLst>
                                            <p:cond delay="0"/>
                                          </p:stCondLst>
                                        </p:cTn>
                                        <p:tgtEl>
                                          <p:spTgt spid="30"/>
                                        </p:tgtEl>
                                        <p:attrNameLst>
                                          <p:attrName>style.visibility</p:attrName>
                                        </p:attrNameLst>
                                      </p:cBhvr>
                                      <p:to>
                                        <p:strVal val="visible"/>
                                      </p:to>
                                    </p:set>
                                    <p:anim calcmode="lin" valueType="num">
                                      <p:cBhvr>
                                        <p:cTn id="224" dur="500" fill="hold"/>
                                        <p:tgtEl>
                                          <p:spTgt spid="30"/>
                                        </p:tgtEl>
                                        <p:attrNameLst>
                                          <p:attrName>ppt_w</p:attrName>
                                        </p:attrNameLst>
                                      </p:cBhvr>
                                      <p:tavLst>
                                        <p:tav tm="0">
                                          <p:val>
                                            <p:fltVal val="0"/>
                                          </p:val>
                                        </p:tav>
                                        <p:tav tm="100000">
                                          <p:val>
                                            <p:strVal val="#ppt_w"/>
                                          </p:val>
                                        </p:tav>
                                      </p:tavLst>
                                    </p:anim>
                                    <p:anim calcmode="lin" valueType="num">
                                      <p:cBhvr>
                                        <p:cTn id="225" dur="500" fill="hold"/>
                                        <p:tgtEl>
                                          <p:spTgt spid="30"/>
                                        </p:tgtEl>
                                        <p:attrNameLst>
                                          <p:attrName>ppt_h</p:attrName>
                                        </p:attrNameLst>
                                      </p:cBhvr>
                                      <p:tavLst>
                                        <p:tav tm="0">
                                          <p:val>
                                            <p:fltVal val="0"/>
                                          </p:val>
                                        </p:tav>
                                        <p:tav tm="100000">
                                          <p:val>
                                            <p:strVal val="#ppt_h"/>
                                          </p:val>
                                        </p:tav>
                                      </p:tavLst>
                                    </p:anim>
                                  </p:childTnLst>
                                </p:cTn>
                              </p:par>
                              <p:par>
                                <p:cTn id="226" presetID="23" presetClass="entr" presetSubtype="16" fill="hold" nodeType="withEffect">
                                  <p:stCondLst>
                                    <p:cond delay="0"/>
                                  </p:stCondLst>
                                  <p:childTnLst>
                                    <p:set>
                                      <p:cBhvr>
                                        <p:cTn id="227" dur="1" fill="hold">
                                          <p:stCondLst>
                                            <p:cond delay="0"/>
                                          </p:stCondLst>
                                        </p:cTn>
                                        <p:tgtEl>
                                          <p:spTgt spid="31"/>
                                        </p:tgtEl>
                                        <p:attrNameLst>
                                          <p:attrName>style.visibility</p:attrName>
                                        </p:attrNameLst>
                                      </p:cBhvr>
                                      <p:to>
                                        <p:strVal val="visible"/>
                                      </p:to>
                                    </p:set>
                                    <p:anim calcmode="lin" valueType="num">
                                      <p:cBhvr>
                                        <p:cTn id="228" dur="500" fill="hold"/>
                                        <p:tgtEl>
                                          <p:spTgt spid="31"/>
                                        </p:tgtEl>
                                        <p:attrNameLst>
                                          <p:attrName>ppt_w</p:attrName>
                                        </p:attrNameLst>
                                      </p:cBhvr>
                                      <p:tavLst>
                                        <p:tav tm="0">
                                          <p:val>
                                            <p:fltVal val="0"/>
                                          </p:val>
                                        </p:tav>
                                        <p:tav tm="100000">
                                          <p:val>
                                            <p:strVal val="#ppt_w"/>
                                          </p:val>
                                        </p:tav>
                                      </p:tavLst>
                                    </p:anim>
                                    <p:anim calcmode="lin" valueType="num">
                                      <p:cBhvr>
                                        <p:cTn id="229" dur="500" fill="hold"/>
                                        <p:tgtEl>
                                          <p:spTgt spid="31"/>
                                        </p:tgtEl>
                                        <p:attrNameLst>
                                          <p:attrName>ppt_h</p:attrName>
                                        </p:attrNameLst>
                                      </p:cBhvr>
                                      <p:tavLst>
                                        <p:tav tm="0">
                                          <p:val>
                                            <p:fltVal val="0"/>
                                          </p:val>
                                        </p:tav>
                                        <p:tav tm="100000">
                                          <p:val>
                                            <p:strVal val="#ppt_h"/>
                                          </p:val>
                                        </p:tav>
                                      </p:tavLst>
                                    </p:anim>
                                  </p:childTnLst>
                                </p:cTn>
                              </p:par>
                              <p:par>
                                <p:cTn id="230" presetID="23" presetClass="entr" presetSubtype="16" fill="hold" nodeType="withEffect">
                                  <p:stCondLst>
                                    <p:cond delay="0"/>
                                  </p:stCondLst>
                                  <p:childTnLst>
                                    <p:set>
                                      <p:cBhvr>
                                        <p:cTn id="231" dur="1" fill="hold">
                                          <p:stCondLst>
                                            <p:cond delay="0"/>
                                          </p:stCondLst>
                                        </p:cTn>
                                        <p:tgtEl>
                                          <p:spTgt spid="32"/>
                                        </p:tgtEl>
                                        <p:attrNameLst>
                                          <p:attrName>style.visibility</p:attrName>
                                        </p:attrNameLst>
                                      </p:cBhvr>
                                      <p:to>
                                        <p:strVal val="visible"/>
                                      </p:to>
                                    </p:set>
                                    <p:anim calcmode="lin" valueType="num">
                                      <p:cBhvr>
                                        <p:cTn id="232" dur="500" fill="hold"/>
                                        <p:tgtEl>
                                          <p:spTgt spid="32"/>
                                        </p:tgtEl>
                                        <p:attrNameLst>
                                          <p:attrName>ppt_w</p:attrName>
                                        </p:attrNameLst>
                                      </p:cBhvr>
                                      <p:tavLst>
                                        <p:tav tm="0">
                                          <p:val>
                                            <p:fltVal val="0"/>
                                          </p:val>
                                        </p:tav>
                                        <p:tav tm="100000">
                                          <p:val>
                                            <p:strVal val="#ppt_w"/>
                                          </p:val>
                                        </p:tav>
                                      </p:tavLst>
                                    </p:anim>
                                    <p:anim calcmode="lin" valueType="num">
                                      <p:cBhvr>
                                        <p:cTn id="233" dur="500" fill="hold"/>
                                        <p:tgtEl>
                                          <p:spTgt spid="32"/>
                                        </p:tgtEl>
                                        <p:attrNameLst>
                                          <p:attrName>ppt_h</p:attrName>
                                        </p:attrNameLst>
                                      </p:cBhvr>
                                      <p:tavLst>
                                        <p:tav tm="0">
                                          <p:val>
                                            <p:fltVal val="0"/>
                                          </p:val>
                                        </p:tav>
                                        <p:tav tm="100000">
                                          <p:val>
                                            <p:strVal val="#ppt_h"/>
                                          </p:val>
                                        </p:tav>
                                      </p:tavLst>
                                    </p:anim>
                                  </p:childTnLst>
                                </p:cTn>
                              </p:par>
                              <p:par>
                                <p:cTn id="234" presetID="23" presetClass="entr" presetSubtype="16" fill="hold" nodeType="withEffect">
                                  <p:stCondLst>
                                    <p:cond delay="0"/>
                                  </p:stCondLst>
                                  <p:childTnLst>
                                    <p:set>
                                      <p:cBhvr>
                                        <p:cTn id="235" dur="1" fill="hold">
                                          <p:stCondLst>
                                            <p:cond delay="0"/>
                                          </p:stCondLst>
                                        </p:cTn>
                                        <p:tgtEl>
                                          <p:spTgt spid="33"/>
                                        </p:tgtEl>
                                        <p:attrNameLst>
                                          <p:attrName>style.visibility</p:attrName>
                                        </p:attrNameLst>
                                      </p:cBhvr>
                                      <p:to>
                                        <p:strVal val="visible"/>
                                      </p:to>
                                    </p:set>
                                    <p:anim calcmode="lin" valueType="num">
                                      <p:cBhvr>
                                        <p:cTn id="236" dur="500" fill="hold"/>
                                        <p:tgtEl>
                                          <p:spTgt spid="33"/>
                                        </p:tgtEl>
                                        <p:attrNameLst>
                                          <p:attrName>ppt_w</p:attrName>
                                        </p:attrNameLst>
                                      </p:cBhvr>
                                      <p:tavLst>
                                        <p:tav tm="0">
                                          <p:val>
                                            <p:fltVal val="0"/>
                                          </p:val>
                                        </p:tav>
                                        <p:tav tm="100000">
                                          <p:val>
                                            <p:strVal val="#ppt_w"/>
                                          </p:val>
                                        </p:tav>
                                      </p:tavLst>
                                    </p:anim>
                                    <p:anim calcmode="lin" valueType="num">
                                      <p:cBhvr>
                                        <p:cTn id="237" dur="500" fill="hold"/>
                                        <p:tgtEl>
                                          <p:spTgt spid="33"/>
                                        </p:tgtEl>
                                        <p:attrNameLst>
                                          <p:attrName>ppt_h</p:attrName>
                                        </p:attrNameLst>
                                      </p:cBhvr>
                                      <p:tavLst>
                                        <p:tav tm="0">
                                          <p:val>
                                            <p:fltVal val="0"/>
                                          </p:val>
                                        </p:tav>
                                        <p:tav tm="100000">
                                          <p:val>
                                            <p:strVal val="#ppt_h"/>
                                          </p:val>
                                        </p:tav>
                                      </p:tavLst>
                                    </p:anim>
                                  </p:childTnLst>
                                </p:cTn>
                              </p:par>
                              <p:par>
                                <p:cTn id="238" presetID="23" presetClass="entr" presetSubtype="16" fill="hold" nodeType="withEffect">
                                  <p:stCondLst>
                                    <p:cond delay="0"/>
                                  </p:stCondLst>
                                  <p:childTnLst>
                                    <p:set>
                                      <p:cBhvr>
                                        <p:cTn id="239" dur="1" fill="hold">
                                          <p:stCondLst>
                                            <p:cond delay="0"/>
                                          </p:stCondLst>
                                        </p:cTn>
                                        <p:tgtEl>
                                          <p:spTgt spid="34"/>
                                        </p:tgtEl>
                                        <p:attrNameLst>
                                          <p:attrName>style.visibility</p:attrName>
                                        </p:attrNameLst>
                                      </p:cBhvr>
                                      <p:to>
                                        <p:strVal val="visible"/>
                                      </p:to>
                                    </p:set>
                                    <p:anim calcmode="lin" valueType="num">
                                      <p:cBhvr>
                                        <p:cTn id="240" dur="500" fill="hold"/>
                                        <p:tgtEl>
                                          <p:spTgt spid="34"/>
                                        </p:tgtEl>
                                        <p:attrNameLst>
                                          <p:attrName>ppt_w</p:attrName>
                                        </p:attrNameLst>
                                      </p:cBhvr>
                                      <p:tavLst>
                                        <p:tav tm="0">
                                          <p:val>
                                            <p:fltVal val="0"/>
                                          </p:val>
                                        </p:tav>
                                        <p:tav tm="100000">
                                          <p:val>
                                            <p:strVal val="#ppt_w"/>
                                          </p:val>
                                        </p:tav>
                                      </p:tavLst>
                                    </p:anim>
                                    <p:anim calcmode="lin" valueType="num">
                                      <p:cBhvr>
                                        <p:cTn id="241" dur="500" fill="hold"/>
                                        <p:tgtEl>
                                          <p:spTgt spid="34"/>
                                        </p:tgtEl>
                                        <p:attrNameLst>
                                          <p:attrName>ppt_h</p:attrName>
                                        </p:attrNameLst>
                                      </p:cBhvr>
                                      <p:tavLst>
                                        <p:tav tm="0">
                                          <p:val>
                                            <p:fltVal val="0"/>
                                          </p:val>
                                        </p:tav>
                                        <p:tav tm="100000">
                                          <p:val>
                                            <p:strVal val="#ppt_h"/>
                                          </p:val>
                                        </p:tav>
                                      </p:tavLst>
                                    </p:anim>
                                  </p:childTnLst>
                                </p:cTn>
                              </p:par>
                              <p:par>
                                <p:cTn id="242" presetID="23" presetClass="entr" presetSubtype="16" fill="hold" nodeType="withEffect">
                                  <p:stCondLst>
                                    <p:cond delay="0"/>
                                  </p:stCondLst>
                                  <p:childTnLst>
                                    <p:set>
                                      <p:cBhvr>
                                        <p:cTn id="243" dur="1" fill="hold">
                                          <p:stCondLst>
                                            <p:cond delay="0"/>
                                          </p:stCondLst>
                                        </p:cTn>
                                        <p:tgtEl>
                                          <p:spTgt spid="35"/>
                                        </p:tgtEl>
                                        <p:attrNameLst>
                                          <p:attrName>style.visibility</p:attrName>
                                        </p:attrNameLst>
                                      </p:cBhvr>
                                      <p:to>
                                        <p:strVal val="visible"/>
                                      </p:to>
                                    </p:set>
                                    <p:anim calcmode="lin" valueType="num">
                                      <p:cBhvr>
                                        <p:cTn id="244" dur="500" fill="hold"/>
                                        <p:tgtEl>
                                          <p:spTgt spid="35"/>
                                        </p:tgtEl>
                                        <p:attrNameLst>
                                          <p:attrName>ppt_w</p:attrName>
                                        </p:attrNameLst>
                                      </p:cBhvr>
                                      <p:tavLst>
                                        <p:tav tm="0">
                                          <p:val>
                                            <p:fltVal val="0"/>
                                          </p:val>
                                        </p:tav>
                                        <p:tav tm="100000">
                                          <p:val>
                                            <p:strVal val="#ppt_w"/>
                                          </p:val>
                                        </p:tav>
                                      </p:tavLst>
                                    </p:anim>
                                    <p:anim calcmode="lin" valueType="num">
                                      <p:cBhvr>
                                        <p:cTn id="245" dur="500" fill="hold"/>
                                        <p:tgtEl>
                                          <p:spTgt spid="35"/>
                                        </p:tgtEl>
                                        <p:attrNameLst>
                                          <p:attrName>ppt_h</p:attrName>
                                        </p:attrNameLst>
                                      </p:cBhvr>
                                      <p:tavLst>
                                        <p:tav tm="0">
                                          <p:val>
                                            <p:fltVal val="0"/>
                                          </p:val>
                                        </p:tav>
                                        <p:tav tm="100000">
                                          <p:val>
                                            <p:strVal val="#ppt_h"/>
                                          </p:val>
                                        </p:tav>
                                      </p:tavLst>
                                    </p:anim>
                                  </p:childTnLst>
                                </p:cTn>
                              </p:par>
                              <p:par>
                                <p:cTn id="246" presetID="23" presetClass="entr" presetSubtype="16" fill="hold" nodeType="withEffect">
                                  <p:stCondLst>
                                    <p:cond delay="0"/>
                                  </p:stCondLst>
                                  <p:childTnLst>
                                    <p:set>
                                      <p:cBhvr>
                                        <p:cTn id="247" dur="1" fill="hold">
                                          <p:stCondLst>
                                            <p:cond delay="0"/>
                                          </p:stCondLst>
                                        </p:cTn>
                                        <p:tgtEl>
                                          <p:spTgt spid="36"/>
                                        </p:tgtEl>
                                        <p:attrNameLst>
                                          <p:attrName>style.visibility</p:attrName>
                                        </p:attrNameLst>
                                      </p:cBhvr>
                                      <p:to>
                                        <p:strVal val="visible"/>
                                      </p:to>
                                    </p:set>
                                    <p:anim calcmode="lin" valueType="num">
                                      <p:cBhvr>
                                        <p:cTn id="248" dur="500" fill="hold"/>
                                        <p:tgtEl>
                                          <p:spTgt spid="36"/>
                                        </p:tgtEl>
                                        <p:attrNameLst>
                                          <p:attrName>ppt_w</p:attrName>
                                        </p:attrNameLst>
                                      </p:cBhvr>
                                      <p:tavLst>
                                        <p:tav tm="0">
                                          <p:val>
                                            <p:fltVal val="0"/>
                                          </p:val>
                                        </p:tav>
                                        <p:tav tm="100000">
                                          <p:val>
                                            <p:strVal val="#ppt_w"/>
                                          </p:val>
                                        </p:tav>
                                      </p:tavLst>
                                    </p:anim>
                                    <p:anim calcmode="lin" valueType="num">
                                      <p:cBhvr>
                                        <p:cTn id="249" dur="500" fill="hold"/>
                                        <p:tgtEl>
                                          <p:spTgt spid="36"/>
                                        </p:tgtEl>
                                        <p:attrNameLst>
                                          <p:attrName>ppt_h</p:attrName>
                                        </p:attrNameLst>
                                      </p:cBhvr>
                                      <p:tavLst>
                                        <p:tav tm="0">
                                          <p:val>
                                            <p:fltVal val="0"/>
                                          </p:val>
                                        </p:tav>
                                        <p:tav tm="100000">
                                          <p:val>
                                            <p:strVal val="#ppt_h"/>
                                          </p:val>
                                        </p:tav>
                                      </p:tavLst>
                                    </p:anim>
                                  </p:childTnLst>
                                </p:cTn>
                              </p:par>
                              <p:par>
                                <p:cTn id="250" presetID="23" presetClass="entr" presetSubtype="16" fill="hold" nodeType="withEffect">
                                  <p:stCondLst>
                                    <p:cond delay="0"/>
                                  </p:stCondLst>
                                  <p:childTnLst>
                                    <p:set>
                                      <p:cBhvr>
                                        <p:cTn id="251" dur="1" fill="hold">
                                          <p:stCondLst>
                                            <p:cond delay="0"/>
                                          </p:stCondLst>
                                        </p:cTn>
                                        <p:tgtEl>
                                          <p:spTgt spid="37"/>
                                        </p:tgtEl>
                                        <p:attrNameLst>
                                          <p:attrName>style.visibility</p:attrName>
                                        </p:attrNameLst>
                                      </p:cBhvr>
                                      <p:to>
                                        <p:strVal val="visible"/>
                                      </p:to>
                                    </p:set>
                                    <p:anim calcmode="lin" valueType="num">
                                      <p:cBhvr>
                                        <p:cTn id="252" dur="500" fill="hold"/>
                                        <p:tgtEl>
                                          <p:spTgt spid="37"/>
                                        </p:tgtEl>
                                        <p:attrNameLst>
                                          <p:attrName>ppt_w</p:attrName>
                                        </p:attrNameLst>
                                      </p:cBhvr>
                                      <p:tavLst>
                                        <p:tav tm="0">
                                          <p:val>
                                            <p:fltVal val="0"/>
                                          </p:val>
                                        </p:tav>
                                        <p:tav tm="100000">
                                          <p:val>
                                            <p:strVal val="#ppt_w"/>
                                          </p:val>
                                        </p:tav>
                                      </p:tavLst>
                                    </p:anim>
                                    <p:anim calcmode="lin" valueType="num">
                                      <p:cBhvr>
                                        <p:cTn id="253" dur="500" fill="hold"/>
                                        <p:tgtEl>
                                          <p:spTgt spid="37"/>
                                        </p:tgtEl>
                                        <p:attrNameLst>
                                          <p:attrName>ppt_h</p:attrName>
                                        </p:attrNameLst>
                                      </p:cBhvr>
                                      <p:tavLst>
                                        <p:tav tm="0">
                                          <p:val>
                                            <p:fltVal val="0"/>
                                          </p:val>
                                        </p:tav>
                                        <p:tav tm="100000">
                                          <p:val>
                                            <p:strVal val="#ppt_h"/>
                                          </p:val>
                                        </p:tav>
                                      </p:tavLst>
                                    </p:anim>
                                  </p:childTnLst>
                                </p:cTn>
                              </p:par>
                              <p:par>
                                <p:cTn id="254" presetID="23" presetClass="entr" presetSubtype="16" fill="hold" nodeType="withEffect">
                                  <p:stCondLst>
                                    <p:cond delay="0"/>
                                  </p:stCondLst>
                                  <p:childTnLst>
                                    <p:set>
                                      <p:cBhvr>
                                        <p:cTn id="255" dur="1" fill="hold">
                                          <p:stCondLst>
                                            <p:cond delay="0"/>
                                          </p:stCondLst>
                                        </p:cTn>
                                        <p:tgtEl>
                                          <p:spTgt spid="38"/>
                                        </p:tgtEl>
                                        <p:attrNameLst>
                                          <p:attrName>style.visibility</p:attrName>
                                        </p:attrNameLst>
                                      </p:cBhvr>
                                      <p:to>
                                        <p:strVal val="visible"/>
                                      </p:to>
                                    </p:set>
                                    <p:anim calcmode="lin" valueType="num">
                                      <p:cBhvr>
                                        <p:cTn id="256" dur="500" fill="hold"/>
                                        <p:tgtEl>
                                          <p:spTgt spid="38"/>
                                        </p:tgtEl>
                                        <p:attrNameLst>
                                          <p:attrName>ppt_w</p:attrName>
                                        </p:attrNameLst>
                                      </p:cBhvr>
                                      <p:tavLst>
                                        <p:tav tm="0">
                                          <p:val>
                                            <p:fltVal val="0"/>
                                          </p:val>
                                        </p:tav>
                                        <p:tav tm="100000">
                                          <p:val>
                                            <p:strVal val="#ppt_w"/>
                                          </p:val>
                                        </p:tav>
                                      </p:tavLst>
                                    </p:anim>
                                    <p:anim calcmode="lin" valueType="num">
                                      <p:cBhvr>
                                        <p:cTn id="257" dur="500" fill="hold"/>
                                        <p:tgtEl>
                                          <p:spTgt spid="38"/>
                                        </p:tgtEl>
                                        <p:attrNameLst>
                                          <p:attrName>ppt_h</p:attrName>
                                        </p:attrNameLst>
                                      </p:cBhvr>
                                      <p:tavLst>
                                        <p:tav tm="0">
                                          <p:val>
                                            <p:fltVal val="0"/>
                                          </p:val>
                                        </p:tav>
                                        <p:tav tm="100000">
                                          <p:val>
                                            <p:strVal val="#ppt_h"/>
                                          </p:val>
                                        </p:tav>
                                      </p:tavLst>
                                    </p:anim>
                                  </p:childTnLst>
                                </p:cTn>
                              </p:par>
                              <p:par>
                                <p:cTn id="258" presetID="23" presetClass="entr" presetSubtype="16" fill="hold" nodeType="withEffect">
                                  <p:stCondLst>
                                    <p:cond delay="0"/>
                                  </p:stCondLst>
                                  <p:childTnLst>
                                    <p:set>
                                      <p:cBhvr>
                                        <p:cTn id="259" dur="1" fill="hold">
                                          <p:stCondLst>
                                            <p:cond delay="0"/>
                                          </p:stCondLst>
                                        </p:cTn>
                                        <p:tgtEl>
                                          <p:spTgt spid="39"/>
                                        </p:tgtEl>
                                        <p:attrNameLst>
                                          <p:attrName>style.visibility</p:attrName>
                                        </p:attrNameLst>
                                      </p:cBhvr>
                                      <p:to>
                                        <p:strVal val="visible"/>
                                      </p:to>
                                    </p:set>
                                    <p:anim calcmode="lin" valueType="num">
                                      <p:cBhvr>
                                        <p:cTn id="260" dur="500" fill="hold"/>
                                        <p:tgtEl>
                                          <p:spTgt spid="39"/>
                                        </p:tgtEl>
                                        <p:attrNameLst>
                                          <p:attrName>ppt_w</p:attrName>
                                        </p:attrNameLst>
                                      </p:cBhvr>
                                      <p:tavLst>
                                        <p:tav tm="0">
                                          <p:val>
                                            <p:fltVal val="0"/>
                                          </p:val>
                                        </p:tav>
                                        <p:tav tm="100000">
                                          <p:val>
                                            <p:strVal val="#ppt_w"/>
                                          </p:val>
                                        </p:tav>
                                      </p:tavLst>
                                    </p:anim>
                                    <p:anim calcmode="lin" valueType="num">
                                      <p:cBhvr>
                                        <p:cTn id="261" dur="500" fill="hold"/>
                                        <p:tgtEl>
                                          <p:spTgt spid="39"/>
                                        </p:tgtEl>
                                        <p:attrNameLst>
                                          <p:attrName>ppt_h</p:attrName>
                                        </p:attrNameLst>
                                      </p:cBhvr>
                                      <p:tavLst>
                                        <p:tav tm="0">
                                          <p:val>
                                            <p:fltVal val="0"/>
                                          </p:val>
                                        </p:tav>
                                        <p:tav tm="100000">
                                          <p:val>
                                            <p:strVal val="#ppt_h"/>
                                          </p:val>
                                        </p:tav>
                                      </p:tavLst>
                                    </p:anim>
                                  </p:childTnLst>
                                </p:cTn>
                              </p:par>
                              <p:par>
                                <p:cTn id="262" presetID="23" presetClass="entr" presetSubtype="16" fill="hold" nodeType="withEffect">
                                  <p:stCondLst>
                                    <p:cond delay="0"/>
                                  </p:stCondLst>
                                  <p:childTnLst>
                                    <p:set>
                                      <p:cBhvr>
                                        <p:cTn id="263" dur="1" fill="hold">
                                          <p:stCondLst>
                                            <p:cond delay="0"/>
                                          </p:stCondLst>
                                        </p:cTn>
                                        <p:tgtEl>
                                          <p:spTgt spid="40"/>
                                        </p:tgtEl>
                                        <p:attrNameLst>
                                          <p:attrName>style.visibility</p:attrName>
                                        </p:attrNameLst>
                                      </p:cBhvr>
                                      <p:to>
                                        <p:strVal val="visible"/>
                                      </p:to>
                                    </p:set>
                                    <p:anim calcmode="lin" valueType="num">
                                      <p:cBhvr>
                                        <p:cTn id="264" dur="500" fill="hold"/>
                                        <p:tgtEl>
                                          <p:spTgt spid="40"/>
                                        </p:tgtEl>
                                        <p:attrNameLst>
                                          <p:attrName>ppt_w</p:attrName>
                                        </p:attrNameLst>
                                      </p:cBhvr>
                                      <p:tavLst>
                                        <p:tav tm="0">
                                          <p:val>
                                            <p:fltVal val="0"/>
                                          </p:val>
                                        </p:tav>
                                        <p:tav tm="100000">
                                          <p:val>
                                            <p:strVal val="#ppt_w"/>
                                          </p:val>
                                        </p:tav>
                                      </p:tavLst>
                                    </p:anim>
                                    <p:anim calcmode="lin" valueType="num">
                                      <p:cBhvr>
                                        <p:cTn id="265" dur="500" fill="hold"/>
                                        <p:tgtEl>
                                          <p:spTgt spid="40"/>
                                        </p:tgtEl>
                                        <p:attrNameLst>
                                          <p:attrName>ppt_h</p:attrName>
                                        </p:attrNameLst>
                                      </p:cBhvr>
                                      <p:tavLst>
                                        <p:tav tm="0">
                                          <p:val>
                                            <p:fltVal val="0"/>
                                          </p:val>
                                        </p:tav>
                                        <p:tav tm="100000">
                                          <p:val>
                                            <p:strVal val="#ppt_h"/>
                                          </p:val>
                                        </p:tav>
                                      </p:tavLst>
                                    </p:anim>
                                  </p:childTnLst>
                                </p:cTn>
                              </p:par>
                              <p:par>
                                <p:cTn id="266" presetID="23" presetClass="entr" presetSubtype="16" fill="hold" nodeType="withEffect">
                                  <p:stCondLst>
                                    <p:cond delay="0"/>
                                  </p:stCondLst>
                                  <p:childTnLst>
                                    <p:set>
                                      <p:cBhvr>
                                        <p:cTn id="267" dur="1" fill="hold">
                                          <p:stCondLst>
                                            <p:cond delay="0"/>
                                          </p:stCondLst>
                                        </p:cTn>
                                        <p:tgtEl>
                                          <p:spTgt spid="41"/>
                                        </p:tgtEl>
                                        <p:attrNameLst>
                                          <p:attrName>style.visibility</p:attrName>
                                        </p:attrNameLst>
                                      </p:cBhvr>
                                      <p:to>
                                        <p:strVal val="visible"/>
                                      </p:to>
                                    </p:set>
                                    <p:anim calcmode="lin" valueType="num">
                                      <p:cBhvr>
                                        <p:cTn id="268" dur="500" fill="hold"/>
                                        <p:tgtEl>
                                          <p:spTgt spid="41"/>
                                        </p:tgtEl>
                                        <p:attrNameLst>
                                          <p:attrName>ppt_w</p:attrName>
                                        </p:attrNameLst>
                                      </p:cBhvr>
                                      <p:tavLst>
                                        <p:tav tm="0">
                                          <p:val>
                                            <p:fltVal val="0"/>
                                          </p:val>
                                        </p:tav>
                                        <p:tav tm="100000">
                                          <p:val>
                                            <p:strVal val="#ppt_w"/>
                                          </p:val>
                                        </p:tav>
                                      </p:tavLst>
                                    </p:anim>
                                    <p:anim calcmode="lin" valueType="num">
                                      <p:cBhvr>
                                        <p:cTn id="269" dur="500" fill="hold"/>
                                        <p:tgtEl>
                                          <p:spTgt spid="41"/>
                                        </p:tgtEl>
                                        <p:attrNameLst>
                                          <p:attrName>ppt_h</p:attrName>
                                        </p:attrNameLst>
                                      </p:cBhvr>
                                      <p:tavLst>
                                        <p:tav tm="0">
                                          <p:val>
                                            <p:fltVal val="0"/>
                                          </p:val>
                                        </p:tav>
                                        <p:tav tm="100000">
                                          <p:val>
                                            <p:strVal val="#ppt_h"/>
                                          </p:val>
                                        </p:tav>
                                      </p:tavLst>
                                    </p:anim>
                                  </p:childTnLst>
                                </p:cTn>
                              </p:par>
                              <p:par>
                                <p:cTn id="270" presetID="23" presetClass="entr" presetSubtype="16" fill="hold" nodeType="withEffect">
                                  <p:stCondLst>
                                    <p:cond delay="0"/>
                                  </p:stCondLst>
                                  <p:childTnLst>
                                    <p:set>
                                      <p:cBhvr>
                                        <p:cTn id="271" dur="1" fill="hold">
                                          <p:stCondLst>
                                            <p:cond delay="0"/>
                                          </p:stCondLst>
                                        </p:cTn>
                                        <p:tgtEl>
                                          <p:spTgt spid="42"/>
                                        </p:tgtEl>
                                        <p:attrNameLst>
                                          <p:attrName>style.visibility</p:attrName>
                                        </p:attrNameLst>
                                      </p:cBhvr>
                                      <p:to>
                                        <p:strVal val="visible"/>
                                      </p:to>
                                    </p:set>
                                    <p:anim calcmode="lin" valueType="num">
                                      <p:cBhvr>
                                        <p:cTn id="272" dur="500" fill="hold"/>
                                        <p:tgtEl>
                                          <p:spTgt spid="42"/>
                                        </p:tgtEl>
                                        <p:attrNameLst>
                                          <p:attrName>ppt_w</p:attrName>
                                        </p:attrNameLst>
                                      </p:cBhvr>
                                      <p:tavLst>
                                        <p:tav tm="0">
                                          <p:val>
                                            <p:fltVal val="0"/>
                                          </p:val>
                                        </p:tav>
                                        <p:tav tm="100000">
                                          <p:val>
                                            <p:strVal val="#ppt_w"/>
                                          </p:val>
                                        </p:tav>
                                      </p:tavLst>
                                    </p:anim>
                                    <p:anim calcmode="lin" valueType="num">
                                      <p:cBhvr>
                                        <p:cTn id="273" dur="500" fill="hold"/>
                                        <p:tgtEl>
                                          <p:spTgt spid="42"/>
                                        </p:tgtEl>
                                        <p:attrNameLst>
                                          <p:attrName>ppt_h</p:attrName>
                                        </p:attrNameLst>
                                      </p:cBhvr>
                                      <p:tavLst>
                                        <p:tav tm="0">
                                          <p:val>
                                            <p:fltVal val="0"/>
                                          </p:val>
                                        </p:tav>
                                        <p:tav tm="100000">
                                          <p:val>
                                            <p:strVal val="#ppt_h"/>
                                          </p:val>
                                        </p:tav>
                                      </p:tavLst>
                                    </p:anim>
                                  </p:childTnLst>
                                </p:cTn>
                              </p:par>
                              <p:par>
                                <p:cTn id="274" presetID="23" presetClass="entr" presetSubtype="16" fill="hold" nodeType="withEffect">
                                  <p:stCondLst>
                                    <p:cond delay="0"/>
                                  </p:stCondLst>
                                  <p:childTnLst>
                                    <p:set>
                                      <p:cBhvr>
                                        <p:cTn id="275" dur="1" fill="hold">
                                          <p:stCondLst>
                                            <p:cond delay="0"/>
                                          </p:stCondLst>
                                        </p:cTn>
                                        <p:tgtEl>
                                          <p:spTgt spid="43"/>
                                        </p:tgtEl>
                                        <p:attrNameLst>
                                          <p:attrName>style.visibility</p:attrName>
                                        </p:attrNameLst>
                                      </p:cBhvr>
                                      <p:to>
                                        <p:strVal val="visible"/>
                                      </p:to>
                                    </p:set>
                                    <p:anim calcmode="lin" valueType="num">
                                      <p:cBhvr>
                                        <p:cTn id="276" dur="500" fill="hold"/>
                                        <p:tgtEl>
                                          <p:spTgt spid="43"/>
                                        </p:tgtEl>
                                        <p:attrNameLst>
                                          <p:attrName>ppt_w</p:attrName>
                                        </p:attrNameLst>
                                      </p:cBhvr>
                                      <p:tavLst>
                                        <p:tav tm="0">
                                          <p:val>
                                            <p:fltVal val="0"/>
                                          </p:val>
                                        </p:tav>
                                        <p:tav tm="100000">
                                          <p:val>
                                            <p:strVal val="#ppt_w"/>
                                          </p:val>
                                        </p:tav>
                                      </p:tavLst>
                                    </p:anim>
                                    <p:anim calcmode="lin" valueType="num">
                                      <p:cBhvr>
                                        <p:cTn id="277" dur="500" fill="hold"/>
                                        <p:tgtEl>
                                          <p:spTgt spid="43"/>
                                        </p:tgtEl>
                                        <p:attrNameLst>
                                          <p:attrName>ppt_h</p:attrName>
                                        </p:attrNameLst>
                                      </p:cBhvr>
                                      <p:tavLst>
                                        <p:tav tm="0">
                                          <p:val>
                                            <p:fltVal val="0"/>
                                          </p:val>
                                        </p:tav>
                                        <p:tav tm="100000">
                                          <p:val>
                                            <p:strVal val="#ppt_h"/>
                                          </p:val>
                                        </p:tav>
                                      </p:tavLst>
                                    </p:anim>
                                  </p:childTnLst>
                                </p:cTn>
                              </p:par>
                              <p:par>
                                <p:cTn id="278" presetID="23" presetClass="entr" presetSubtype="16" fill="hold" nodeType="withEffect">
                                  <p:stCondLst>
                                    <p:cond delay="0"/>
                                  </p:stCondLst>
                                  <p:childTnLst>
                                    <p:set>
                                      <p:cBhvr>
                                        <p:cTn id="279" dur="1" fill="hold">
                                          <p:stCondLst>
                                            <p:cond delay="0"/>
                                          </p:stCondLst>
                                        </p:cTn>
                                        <p:tgtEl>
                                          <p:spTgt spid="44"/>
                                        </p:tgtEl>
                                        <p:attrNameLst>
                                          <p:attrName>style.visibility</p:attrName>
                                        </p:attrNameLst>
                                      </p:cBhvr>
                                      <p:to>
                                        <p:strVal val="visible"/>
                                      </p:to>
                                    </p:set>
                                    <p:anim calcmode="lin" valueType="num">
                                      <p:cBhvr>
                                        <p:cTn id="280" dur="500" fill="hold"/>
                                        <p:tgtEl>
                                          <p:spTgt spid="44"/>
                                        </p:tgtEl>
                                        <p:attrNameLst>
                                          <p:attrName>ppt_w</p:attrName>
                                        </p:attrNameLst>
                                      </p:cBhvr>
                                      <p:tavLst>
                                        <p:tav tm="0">
                                          <p:val>
                                            <p:fltVal val="0"/>
                                          </p:val>
                                        </p:tav>
                                        <p:tav tm="100000">
                                          <p:val>
                                            <p:strVal val="#ppt_w"/>
                                          </p:val>
                                        </p:tav>
                                      </p:tavLst>
                                    </p:anim>
                                    <p:anim calcmode="lin" valueType="num">
                                      <p:cBhvr>
                                        <p:cTn id="281" dur="500" fill="hold"/>
                                        <p:tgtEl>
                                          <p:spTgt spid="44"/>
                                        </p:tgtEl>
                                        <p:attrNameLst>
                                          <p:attrName>ppt_h</p:attrName>
                                        </p:attrNameLst>
                                      </p:cBhvr>
                                      <p:tavLst>
                                        <p:tav tm="0">
                                          <p:val>
                                            <p:fltVal val="0"/>
                                          </p:val>
                                        </p:tav>
                                        <p:tav tm="100000">
                                          <p:val>
                                            <p:strVal val="#ppt_h"/>
                                          </p:val>
                                        </p:tav>
                                      </p:tavLst>
                                    </p:anim>
                                  </p:childTnLst>
                                </p:cTn>
                              </p:par>
                              <p:par>
                                <p:cTn id="282" presetID="23" presetClass="entr" presetSubtype="16" fill="hold" nodeType="withEffect">
                                  <p:stCondLst>
                                    <p:cond delay="0"/>
                                  </p:stCondLst>
                                  <p:childTnLst>
                                    <p:set>
                                      <p:cBhvr>
                                        <p:cTn id="283" dur="1" fill="hold">
                                          <p:stCondLst>
                                            <p:cond delay="0"/>
                                          </p:stCondLst>
                                        </p:cTn>
                                        <p:tgtEl>
                                          <p:spTgt spid="45"/>
                                        </p:tgtEl>
                                        <p:attrNameLst>
                                          <p:attrName>style.visibility</p:attrName>
                                        </p:attrNameLst>
                                      </p:cBhvr>
                                      <p:to>
                                        <p:strVal val="visible"/>
                                      </p:to>
                                    </p:set>
                                    <p:anim calcmode="lin" valueType="num">
                                      <p:cBhvr>
                                        <p:cTn id="284" dur="500" fill="hold"/>
                                        <p:tgtEl>
                                          <p:spTgt spid="45"/>
                                        </p:tgtEl>
                                        <p:attrNameLst>
                                          <p:attrName>ppt_w</p:attrName>
                                        </p:attrNameLst>
                                      </p:cBhvr>
                                      <p:tavLst>
                                        <p:tav tm="0">
                                          <p:val>
                                            <p:fltVal val="0"/>
                                          </p:val>
                                        </p:tav>
                                        <p:tav tm="100000">
                                          <p:val>
                                            <p:strVal val="#ppt_w"/>
                                          </p:val>
                                        </p:tav>
                                      </p:tavLst>
                                    </p:anim>
                                    <p:anim calcmode="lin" valueType="num">
                                      <p:cBhvr>
                                        <p:cTn id="285" dur="500" fill="hold"/>
                                        <p:tgtEl>
                                          <p:spTgt spid="45"/>
                                        </p:tgtEl>
                                        <p:attrNameLst>
                                          <p:attrName>ppt_h</p:attrName>
                                        </p:attrNameLst>
                                      </p:cBhvr>
                                      <p:tavLst>
                                        <p:tav tm="0">
                                          <p:val>
                                            <p:fltVal val="0"/>
                                          </p:val>
                                        </p:tav>
                                        <p:tav tm="100000">
                                          <p:val>
                                            <p:strVal val="#ppt_h"/>
                                          </p:val>
                                        </p:tav>
                                      </p:tavLst>
                                    </p:anim>
                                  </p:childTnLst>
                                </p:cTn>
                              </p:par>
                              <p:par>
                                <p:cTn id="286" presetID="23" presetClass="entr" presetSubtype="16" fill="hold" nodeType="withEffect">
                                  <p:stCondLst>
                                    <p:cond delay="0"/>
                                  </p:stCondLst>
                                  <p:childTnLst>
                                    <p:set>
                                      <p:cBhvr>
                                        <p:cTn id="287" dur="1" fill="hold">
                                          <p:stCondLst>
                                            <p:cond delay="0"/>
                                          </p:stCondLst>
                                        </p:cTn>
                                        <p:tgtEl>
                                          <p:spTgt spid="46"/>
                                        </p:tgtEl>
                                        <p:attrNameLst>
                                          <p:attrName>style.visibility</p:attrName>
                                        </p:attrNameLst>
                                      </p:cBhvr>
                                      <p:to>
                                        <p:strVal val="visible"/>
                                      </p:to>
                                    </p:set>
                                    <p:anim calcmode="lin" valueType="num">
                                      <p:cBhvr>
                                        <p:cTn id="288" dur="500" fill="hold"/>
                                        <p:tgtEl>
                                          <p:spTgt spid="46"/>
                                        </p:tgtEl>
                                        <p:attrNameLst>
                                          <p:attrName>ppt_w</p:attrName>
                                        </p:attrNameLst>
                                      </p:cBhvr>
                                      <p:tavLst>
                                        <p:tav tm="0">
                                          <p:val>
                                            <p:fltVal val="0"/>
                                          </p:val>
                                        </p:tav>
                                        <p:tav tm="100000">
                                          <p:val>
                                            <p:strVal val="#ppt_w"/>
                                          </p:val>
                                        </p:tav>
                                      </p:tavLst>
                                    </p:anim>
                                    <p:anim calcmode="lin" valueType="num">
                                      <p:cBhvr>
                                        <p:cTn id="289" dur="500" fill="hold"/>
                                        <p:tgtEl>
                                          <p:spTgt spid="46"/>
                                        </p:tgtEl>
                                        <p:attrNameLst>
                                          <p:attrName>ppt_h</p:attrName>
                                        </p:attrNameLst>
                                      </p:cBhvr>
                                      <p:tavLst>
                                        <p:tav tm="0">
                                          <p:val>
                                            <p:fltVal val="0"/>
                                          </p:val>
                                        </p:tav>
                                        <p:tav tm="100000">
                                          <p:val>
                                            <p:strVal val="#ppt_h"/>
                                          </p:val>
                                        </p:tav>
                                      </p:tavLst>
                                    </p:anim>
                                  </p:childTnLst>
                                </p:cTn>
                              </p:par>
                              <p:par>
                                <p:cTn id="290" presetID="23" presetClass="entr" presetSubtype="16" fill="hold" nodeType="withEffect">
                                  <p:stCondLst>
                                    <p:cond delay="0"/>
                                  </p:stCondLst>
                                  <p:childTnLst>
                                    <p:set>
                                      <p:cBhvr>
                                        <p:cTn id="291" dur="1" fill="hold">
                                          <p:stCondLst>
                                            <p:cond delay="0"/>
                                          </p:stCondLst>
                                        </p:cTn>
                                        <p:tgtEl>
                                          <p:spTgt spid="47"/>
                                        </p:tgtEl>
                                        <p:attrNameLst>
                                          <p:attrName>style.visibility</p:attrName>
                                        </p:attrNameLst>
                                      </p:cBhvr>
                                      <p:to>
                                        <p:strVal val="visible"/>
                                      </p:to>
                                    </p:set>
                                    <p:anim calcmode="lin" valueType="num">
                                      <p:cBhvr>
                                        <p:cTn id="292" dur="500" fill="hold"/>
                                        <p:tgtEl>
                                          <p:spTgt spid="47"/>
                                        </p:tgtEl>
                                        <p:attrNameLst>
                                          <p:attrName>ppt_w</p:attrName>
                                        </p:attrNameLst>
                                      </p:cBhvr>
                                      <p:tavLst>
                                        <p:tav tm="0">
                                          <p:val>
                                            <p:fltVal val="0"/>
                                          </p:val>
                                        </p:tav>
                                        <p:tav tm="100000">
                                          <p:val>
                                            <p:strVal val="#ppt_w"/>
                                          </p:val>
                                        </p:tav>
                                      </p:tavLst>
                                    </p:anim>
                                    <p:anim calcmode="lin" valueType="num">
                                      <p:cBhvr>
                                        <p:cTn id="293" dur="500" fill="hold"/>
                                        <p:tgtEl>
                                          <p:spTgt spid="47"/>
                                        </p:tgtEl>
                                        <p:attrNameLst>
                                          <p:attrName>ppt_h</p:attrName>
                                        </p:attrNameLst>
                                      </p:cBhvr>
                                      <p:tavLst>
                                        <p:tav tm="0">
                                          <p:val>
                                            <p:fltVal val="0"/>
                                          </p:val>
                                        </p:tav>
                                        <p:tav tm="100000">
                                          <p:val>
                                            <p:strVal val="#ppt_h"/>
                                          </p:val>
                                        </p:tav>
                                      </p:tavLst>
                                    </p:anim>
                                  </p:childTnLst>
                                </p:cTn>
                              </p:par>
                              <p:par>
                                <p:cTn id="294" presetID="23" presetClass="entr" presetSubtype="16" fill="hold" nodeType="withEffect">
                                  <p:stCondLst>
                                    <p:cond delay="0"/>
                                  </p:stCondLst>
                                  <p:childTnLst>
                                    <p:set>
                                      <p:cBhvr>
                                        <p:cTn id="295" dur="1" fill="hold">
                                          <p:stCondLst>
                                            <p:cond delay="0"/>
                                          </p:stCondLst>
                                        </p:cTn>
                                        <p:tgtEl>
                                          <p:spTgt spid="48"/>
                                        </p:tgtEl>
                                        <p:attrNameLst>
                                          <p:attrName>style.visibility</p:attrName>
                                        </p:attrNameLst>
                                      </p:cBhvr>
                                      <p:to>
                                        <p:strVal val="visible"/>
                                      </p:to>
                                    </p:set>
                                    <p:anim calcmode="lin" valueType="num">
                                      <p:cBhvr>
                                        <p:cTn id="296" dur="500" fill="hold"/>
                                        <p:tgtEl>
                                          <p:spTgt spid="48"/>
                                        </p:tgtEl>
                                        <p:attrNameLst>
                                          <p:attrName>ppt_w</p:attrName>
                                        </p:attrNameLst>
                                      </p:cBhvr>
                                      <p:tavLst>
                                        <p:tav tm="0">
                                          <p:val>
                                            <p:fltVal val="0"/>
                                          </p:val>
                                        </p:tav>
                                        <p:tav tm="100000">
                                          <p:val>
                                            <p:strVal val="#ppt_w"/>
                                          </p:val>
                                        </p:tav>
                                      </p:tavLst>
                                    </p:anim>
                                    <p:anim calcmode="lin" valueType="num">
                                      <p:cBhvr>
                                        <p:cTn id="297" dur="500" fill="hold"/>
                                        <p:tgtEl>
                                          <p:spTgt spid="48"/>
                                        </p:tgtEl>
                                        <p:attrNameLst>
                                          <p:attrName>ppt_h</p:attrName>
                                        </p:attrNameLst>
                                      </p:cBhvr>
                                      <p:tavLst>
                                        <p:tav tm="0">
                                          <p:val>
                                            <p:fltVal val="0"/>
                                          </p:val>
                                        </p:tav>
                                        <p:tav tm="100000">
                                          <p:val>
                                            <p:strVal val="#ppt_h"/>
                                          </p:val>
                                        </p:tav>
                                      </p:tavLst>
                                    </p:anim>
                                  </p:childTnLst>
                                </p:cTn>
                              </p:par>
                              <p:par>
                                <p:cTn id="298" presetID="23" presetClass="entr" presetSubtype="16" fill="hold" nodeType="withEffect">
                                  <p:stCondLst>
                                    <p:cond delay="0"/>
                                  </p:stCondLst>
                                  <p:childTnLst>
                                    <p:set>
                                      <p:cBhvr>
                                        <p:cTn id="299" dur="1" fill="hold">
                                          <p:stCondLst>
                                            <p:cond delay="0"/>
                                          </p:stCondLst>
                                        </p:cTn>
                                        <p:tgtEl>
                                          <p:spTgt spid="49"/>
                                        </p:tgtEl>
                                        <p:attrNameLst>
                                          <p:attrName>style.visibility</p:attrName>
                                        </p:attrNameLst>
                                      </p:cBhvr>
                                      <p:to>
                                        <p:strVal val="visible"/>
                                      </p:to>
                                    </p:set>
                                    <p:anim calcmode="lin" valueType="num">
                                      <p:cBhvr>
                                        <p:cTn id="300" dur="500" fill="hold"/>
                                        <p:tgtEl>
                                          <p:spTgt spid="49"/>
                                        </p:tgtEl>
                                        <p:attrNameLst>
                                          <p:attrName>ppt_w</p:attrName>
                                        </p:attrNameLst>
                                      </p:cBhvr>
                                      <p:tavLst>
                                        <p:tav tm="0">
                                          <p:val>
                                            <p:fltVal val="0"/>
                                          </p:val>
                                        </p:tav>
                                        <p:tav tm="100000">
                                          <p:val>
                                            <p:strVal val="#ppt_w"/>
                                          </p:val>
                                        </p:tav>
                                      </p:tavLst>
                                    </p:anim>
                                    <p:anim calcmode="lin" valueType="num">
                                      <p:cBhvr>
                                        <p:cTn id="301" dur="500" fill="hold"/>
                                        <p:tgtEl>
                                          <p:spTgt spid="49"/>
                                        </p:tgtEl>
                                        <p:attrNameLst>
                                          <p:attrName>ppt_h</p:attrName>
                                        </p:attrNameLst>
                                      </p:cBhvr>
                                      <p:tavLst>
                                        <p:tav tm="0">
                                          <p:val>
                                            <p:fltVal val="0"/>
                                          </p:val>
                                        </p:tav>
                                        <p:tav tm="100000">
                                          <p:val>
                                            <p:strVal val="#ppt_h"/>
                                          </p:val>
                                        </p:tav>
                                      </p:tavLst>
                                    </p:anim>
                                  </p:childTnLst>
                                </p:cTn>
                              </p:par>
                              <p:par>
                                <p:cTn id="302" presetID="23" presetClass="entr" presetSubtype="16" fill="hold" nodeType="withEffect">
                                  <p:stCondLst>
                                    <p:cond delay="0"/>
                                  </p:stCondLst>
                                  <p:childTnLst>
                                    <p:set>
                                      <p:cBhvr>
                                        <p:cTn id="303" dur="1" fill="hold">
                                          <p:stCondLst>
                                            <p:cond delay="0"/>
                                          </p:stCondLst>
                                        </p:cTn>
                                        <p:tgtEl>
                                          <p:spTgt spid="50"/>
                                        </p:tgtEl>
                                        <p:attrNameLst>
                                          <p:attrName>style.visibility</p:attrName>
                                        </p:attrNameLst>
                                      </p:cBhvr>
                                      <p:to>
                                        <p:strVal val="visible"/>
                                      </p:to>
                                    </p:set>
                                    <p:anim calcmode="lin" valueType="num">
                                      <p:cBhvr>
                                        <p:cTn id="304" dur="500" fill="hold"/>
                                        <p:tgtEl>
                                          <p:spTgt spid="50"/>
                                        </p:tgtEl>
                                        <p:attrNameLst>
                                          <p:attrName>ppt_w</p:attrName>
                                        </p:attrNameLst>
                                      </p:cBhvr>
                                      <p:tavLst>
                                        <p:tav tm="0">
                                          <p:val>
                                            <p:fltVal val="0"/>
                                          </p:val>
                                        </p:tav>
                                        <p:tav tm="100000">
                                          <p:val>
                                            <p:strVal val="#ppt_w"/>
                                          </p:val>
                                        </p:tav>
                                      </p:tavLst>
                                    </p:anim>
                                    <p:anim calcmode="lin" valueType="num">
                                      <p:cBhvr>
                                        <p:cTn id="305" dur="500" fill="hold"/>
                                        <p:tgtEl>
                                          <p:spTgt spid="50"/>
                                        </p:tgtEl>
                                        <p:attrNameLst>
                                          <p:attrName>ppt_h</p:attrName>
                                        </p:attrNameLst>
                                      </p:cBhvr>
                                      <p:tavLst>
                                        <p:tav tm="0">
                                          <p:val>
                                            <p:fltVal val="0"/>
                                          </p:val>
                                        </p:tav>
                                        <p:tav tm="100000">
                                          <p:val>
                                            <p:strVal val="#ppt_h"/>
                                          </p:val>
                                        </p:tav>
                                      </p:tavLst>
                                    </p:anim>
                                  </p:childTnLst>
                                </p:cTn>
                              </p:par>
                              <p:par>
                                <p:cTn id="306" presetID="23" presetClass="entr" presetSubtype="16" fill="hold" nodeType="withEffect">
                                  <p:stCondLst>
                                    <p:cond delay="0"/>
                                  </p:stCondLst>
                                  <p:childTnLst>
                                    <p:set>
                                      <p:cBhvr>
                                        <p:cTn id="307" dur="1" fill="hold">
                                          <p:stCondLst>
                                            <p:cond delay="0"/>
                                          </p:stCondLst>
                                        </p:cTn>
                                        <p:tgtEl>
                                          <p:spTgt spid="51"/>
                                        </p:tgtEl>
                                        <p:attrNameLst>
                                          <p:attrName>style.visibility</p:attrName>
                                        </p:attrNameLst>
                                      </p:cBhvr>
                                      <p:to>
                                        <p:strVal val="visible"/>
                                      </p:to>
                                    </p:set>
                                    <p:anim calcmode="lin" valueType="num">
                                      <p:cBhvr>
                                        <p:cTn id="308" dur="500" fill="hold"/>
                                        <p:tgtEl>
                                          <p:spTgt spid="51"/>
                                        </p:tgtEl>
                                        <p:attrNameLst>
                                          <p:attrName>ppt_w</p:attrName>
                                        </p:attrNameLst>
                                      </p:cBhvr>
                                      <p:tavLst>
                                        <p:tav tm="0">
                                          <p:val>
                                            <p:fltVal val="0"/>
                                          </p:val>
                                        </p:tav>
                                        <p:tav tm="100000">
                                          <p:val>
                                            <p:strVal val="#ppt_w"/>
                                          </p:val>
                                        </p:tav>
                                      </p:tavLst>
                                    </p:anim>
                                    <p:anim calcmode="lin" valueType="num">
                                      <p:cBhvr>
                                        <p:cTn id="309" dur="500" fill="hold"/>
                                        <p:tgtEl>
                                          <p:spTgt spid="51"/>
                                        </p:tgtEl>
                                        <p:attrNameLst>
                                          <p:attrName>ppt_h</p:attrName>
                                        </p:attrNameLst>
                                      </p:cBhvr>
                                      <p:tavLst>
                                        <p:tav tm="0">
                                          <p:val>
                                            <p:fltVal val="0"/>
                                          </p:val>
                                        </p:tav>
                                        <p:tav tm="100000">
                                          <p:val>
                                            <p:strVal val="#ppt_h"/>
                                          </p:val>
                                        </p:tav>
                                      </p:tavLst>
                                    </p:anim>
                                  </p:childTnLst>
                                </p:cTn>
                              </p:par>
                              <p:par>
                                <p:cTn id="310" presetID="23" presetClass="entr" presetSubtype="16" fill="hold" nodeType="withEffect">
                                  <p:stCondLst>
                                    <p:cond delay="0"/>
                                  </p:stCondLst>
                                  <p:childTnLst>
                                    <p:set>
                                      <p:cBhvr>
                                        <p:cTn id="311" dur="1" fill="hold">
                                          <p:stCondLst>
                                            <p:cond delay="0"/>
                                          </p:stCondLst>
                                        </p:cTn>
                                        <p:tgtEl>
                                          <p:spTgt spid="52"/>
                                        </p:tgtEl>
                                        <p:attrNameLst>
                                          <p:attrName>style.visibility</p:attrName>
                                        </p:attrNameLst>
                                      </p:cBhvr>
                                      <p:to>
                                        <p:strVal val="visible"/>
                                      </p:to>
                                    </p:set>
                                    <p:anim calcmode="lin" valueType="num">
                                      <p:cBhvr>
                                        <p:cTn id="312" dur="500" fill="hold"/>
                                        <p:tgtEl>
                                          <p:spTgt spid="52"/>
                                        </p:tgtEl>
                                        <p:attrNameLst>
                                          <p:attrName>ppt_w</p:attrName>
                                        </p:attrNameLst>
                                      </p:cBhvr>
                                      <p:tavLst>
                                        <p:tav tm="0">
                                          <p:val>
                                            <p:fltVal val="0"/>
                                          </p:val>
                                        </p:tav>
                                        <p:tav tm="100000">
                                          <p:val>
                                            <p:strVal val="#ppt_w"/>
                                          </p:val>
                                        </p:tav>
                                      </p:tavLst>
                                    </p:anim>
                                    <p:anim calcmode="lin" valueType="num">
                                      <p:cBhvr>
                                        <p:cTn id="313" dur="500" fill="hold"/>
                                        <p:tgtEl>
                                          <p:spTgt spid="52"/>
                                        </p:tgtEl>
                                        <p:attrNameLst>
                                          <p:attrName>ppt_h</p:attrName>
                                        </p:attrNameLst>
                                      </p:cBhvr>
                                      <p:tavLst>
                                        <p:tav tm="0">
                                          <p:val>
                                            <p:fltVal val="0"/>
                                          </p:val>
                                        </p:tav>
                                        <p:tav tm="100000">
                                          <p:val>
                                            <p:strVal val="#ppt_h"/>
                                          </p:val>
                                        </p:tav>
                                      </p:tavLst>
                                    </p:anim>
                                  </p:childTnLst>
                                </p:cTn>
                              </p:par>
                              <p:par>
                                <p:cTn id="314" presetID="23" presetClass="entr" presetSubtype="16" fill="hold" nodeType="withEffect">
                                  <p:stCondLst>
                                    <p:cond delay="0"/>
                                  </p:stCondLst>
                                  <p:childTnLst>
                                    <p:set>
                                      <p:cBhvr>
                                        <p:cTn id="315" dur="1" fill="hold">
                                          <p:stCondLst>
                                            <p:cond delay="0"/>
                                          </p:stCondLst>
                                        </p:cTn>
                                        <p:tgtEl>
                                          <p:spTgt spid="53"/>
                                        </p:tgtEl>
                                        <p:attrNameLst>
                                          <p:attrName>style.visibility</p:attrName>
                                        </p:attrNameLst>
                                      </p:cBhvr>
                                      <p:to>
                                        <p:strVal val="visible"/>
                                      </p:to>
                                    </p:set>
                                    <p:anim calcmode="lin" valueType="num">
                                      <p:cBhvr>
                                        <p:cTn id="316" dur="500" fill="hold"/>
                                        <p:tgtEl>
                                          <p:spTgt spid="53"/>
                                        </p:tgtEl>
                                        <p:attrNameLst>
                                          <p:attrName>ppt_w</p:attrName>
                                        </p:attrNameLst>
                                      </p:cBhvr>
                                      <p:tavLst>
                                        <p:tav tm="0">
                                          <p:val>
                                            <p:fltVal val="0"/>
                                          </p:val>
                                        </p:tav>
                                        <p:tav tm="100000">
                                          <p:val>
                                            <p:strVal val="#ppt_w"/>
                                          </p:val>
                                        </p:tav>
                                      </p:tavLst>
                                    </p:anim>
                                    <p:anim calcmode="lin" valueType="num">
                                      <p:cBhvr>
                                        <p:cTn id="317" dur="500" fill="hold"/>
                                        <p:tgtEl>
                                          <p:spTgt spid="53"/>
                                        </p:tgtEl>
                                        <p:attrNameLst>
                                          <p:attrName>ppt_h</p:attrName>
                                        </p:attrNameLst>
                                      </p:cBhvr>
                                      <p:tavLst>
                                        <p:tav tm="0">
                                          <p:val>
                                            <p:fltVal val="0"/>
                                          </p:val>
                                        </p:tav>
                                        <p:tav tm="100000">
                                          <p:val>
                                            <p:strVal val="#ppt_h"/>
                                          </p:val>
                                        </p:tav>
                                      </p:tavLst>
                                    </p:anim>
                                  </p:childTnLst>
                                </p:cTn>
                              </p:par>
                              <p:par>
                                <p:cTn id="318" presetID="23" presetClass="entr" presetSubtype="16" fill="hold" nodeType="withEffect">
                                  <p:stCondLst>
                                    <p:cond delay="0"/>
                                  </p:stCondLst>
                                  <p:childTnLst>
                                    <p:set>
                                      <p:cBhvr>
                                        <p:cTn id="319" dur="1" fill="hold">
                                          <p:stCondLst>
                                            <p:cond delay="0"/>
                                          </p:stCondLst>
                                        </p:cTn>
                                        <p:tgtEl>
                                          <p:spTgt spid="54"/>
                                        </p:tgtEl>
                                        <p:attrNameLst>
                                          <p:attrName>style.visibility</p:attrName>
                                        </p:attrNameLst>
                                      </p:cBhvr>
                                      <p:to>
                                        <p:strVal val="visible"/>
                                      </p:to>
                                    </p:set>
                                    <p:anim calcmode="lin" valueType="num">
                                      <p:cBhvr>
                                        <p:cTn id="320" dur="500" fill="hold"/>
                                        <p:tgtEl>
                                          <p:spTgt spid="54"/>
                                        </p:tgtEl>
                                        <p:attrNameLst>
                                          <p:attrName>ppt_w</p:attrName>
                                        </p:attrNameLst>
                                      </p:cBhvr>
                                      <p:tavLst>
                                        <p:tav tm="0">
                                          <p:val>
                                            <p:fltVal val="0"/>
                                          </p:val>
                                        </p:tav>
                                        <p:tav tm="100000">
                                          <p:val>
                                            <p:strVal val="#ppt_w"/>
                                          </p:val>
                                        </p:tav>
                                      </p:tavLst>
                                    </p:anim>
                                    <p:anim calcmode="lin" valueType="num">
                                      <p:cBhvr>
                                        <p:cTn id="321" dur="500" fill="hold"/>
                                        <p:tgtEl>
                                          <p:spTgt spid="54"/>
                                        </p:tgtEl>
                                        <p:attrNameLst>
                                          <p:attrName>ppt_h</p:attrName>
                                        </p:attrNameLst>
                                      </p:cBhvr>
                                      <p:tavLst>
                                        <p:tav tm="0">
                                          <p:val>
                                            <p:fltVal val="0"/>
                                          </p:val>
                                        </p:tav>
                                        <p:tav tm="100000">
                                          <p:val>
                                            <p:strVal val="#ppt_h"/>
                                          </p:val>
                                        </p:tav>
                                      </p:tavLst>
                                    </p:anim>
                                  </p:childTnLst>
                                </p:cTn>
                              </p:par>
                              <p:par>
                                <p:cTn id="322" presetID="23" presetClass="entr" presetSubtype="16" fill="hold" nodeType="withEffect">
                                  <p:stCondLst>
                                    <p:cond delay="0"/>
                                  </p:stCondLst>
                                  <p:childTnLst>
                                    <p:set>
                                      <p:cBhvr>
                                        <p:cTn id="323" dur="1" fill="hold">
                                          <p:stCondLst>
                                            <p:cond delay="0"/>
                                          </p:stCondLst>
                                        </p:cTn>
                                        <p:tgtEl>
                                          <p:spTgt spid="55"/>
                                        </p:tgtEl>
                                        <p:attrNameLst>
                                          <p:attrName>style.visibility</p:attrName>
                                        </p:attrNameLst>
                                      </p:cBhvr>
                                      <p:to>
                                        <p:strVal val="visible"/>
                                      </p:to>
                                    </p:set>
                                    <p:anim calcmode="lin" valueType="num">
                                      <p:cBhvr>
                                        <p:cTn id="324" dur="500" fill="hold"/>
                                        <p:tgtEl>
                                          <p:spTgt spid="55"/>
                                        </p:tgtEl>
                                        <p:attrNameLst>
                                          <p:attrName>ppt_w</p:attrName>
                                        </p:attrNameLst>
                                      </p:cBhvr>
                                      <p:tavLst>
                                        <p:tav tm="0">
                                          <p:val>
                                            <p:fltVal val="0"/>
                                          </p:val>
                                        </p:tav>
                                        <p:tav tm="100000">
                                          <p:val>
                                            <p:strVal val="#ppt_w"/>
                                          </p:val>
                                        </p:tav>
                                      </p:tavLst>
                                    </p:anim>
                                    <p:anim calcmode="lin" valueType="num">
                                      <p:cBhvr>
                                        <p:cTn id="325" dur="500" fill="hold"/>
                                        <p:tgtEl>
                                          <p:spTgt spid="55"/>
                                        </p:tgtEl>
                                        <p:attrNameLst>
                                          <p:attrName>ppt_h</p:attrName>
                                        </p:attrNameLst>
                                      </p:cBhvr>
                                      <p:tavLst>
                                        <p:tav tm="0">
                                          <p:val>
                                            <p:fltVal val="0"/>
                                          </p:val>
                                        </p:tav>
                                        <p:tav tm="100000">
                                          <p:val>
                                            <p:strVal val="#ppt_h"/>
                                          </p:val>
                                        </p:tav>
                                      </p:tavLst>
                                    </p:anim>
                                  </p:childTnLst>
                                </p:cTn>
                              </p:par>
                              <p:par>
                                <p:cTn id="326" presetID="23" presetClass="entr" presetSubtype="16" fill="hold" nodeType="withEffect">
                                  <p:stCondLst>
                                    <p:cond delay="0"/>
                                  </p:stCondLst>
                                  <p:childTnLst>
                                    <p:set>
                                      <p:cBhvr>
                                        <p:cTn id="327" dur="1" fill="hold">
                                          <p:stCondLst>
                                            <p:cond delay="0"/>
                                          </p:stCondLst>
                                        </p:cTn>
                                        <p:tgtEl>
                                          <p:spTgt spid="56"/>
                                        </p:tgtEl>
                                        <p:attrNameLst>
                                          <p:attrName>style.visibility</p:attrName>
                                        </p:attrNameLst>
                                      </p:cBhvr>
                                      <p:to>
                                        <p:strVal val="visible"/>
                                      </p:to>
                                    </p:set>
                                    <p:anim calcmode="lin" valueType="num">
                                      <p:cBhvr>
                                        <p:cTn id="328" dur="500" fill="hold"/>
                                        <p:tgtEl>
                                          <p:spTgt spid="56"/>
                                        </p:tgtEl>
                                        <p:attrNameLst>
                                          <p:attrName>ppt_w</p:attrName>
                                        </p:attrNameLst>
                                      </p:cBhvr>
                                      <p:tavLst>
                                        <p:tav tm="0">
                                          <p:val>
                                            <p:fltVal val="0"/>
                                          </p:val>
                                        </p:tav>
                                        <p:tav tm="100000">
                                          <p:val>
                                            <p:strVal val="#ppt_w"/>
                                          </p:val>
                                        </p:tav>
                                      </p:tavLst>
                                    </p:anim>
                                    <p:anim calcmode="lin" valueType="num">
                                      <p:cBhvr>
                                        <p:cTn id="329" dur="500" fill="hold"/>
                                        <p:tgtEl>
                                          <p:spTgt spid="56"/>
                                        </p:tgtEl>
                                        <p:attrNameLst>
                                          <p:attrName>ppt_h</p:attrName>
                                        </p:attrNameLst>
                                      </p:cBhvr>
                                      <p:tavLst>
                                        <p:tav tm="0">
                                          <p:val>
                                            <p:fltVal val="0"/>
                                          </p:val>
                                        </p:tav>
                                        <p:tav tm="100000">
                                          <p:val>
                                            <p:strVal val="#ppt_h"/>
                                          </p:val>
                                        </p:tav>
                                      </p:tavLst>
                                    </p:anim>
                                  </p:childTnLst>
                                </p:cTn>
                              </p:par>
                              <p:par>
                                <p:cTn id="330" presetID="23" presetClass="entr" presetSubtype="16" fill="hold" nodeType="withEffect">
                                  <p:stCondLst>
                                    <p:cond delay="0"/>
                                  </p:stCondLst>
                                  <p:childTnLst>
                                    <p:set>
                                      <p:cBhvr>
                                        <p:cTn id="331" dur="1" fill="hold">
                                          <p:stCondLst>
                                            <p:cond delay="0"/>
                                          </p:stCondLst>
                                        </p:cTn>
                                        <p:tgtEl>
                                          <p:spTgt spid="57"/>
                                        </p:tgtEl>
                                        <p:attrNameLst>
                                          <p:attrName>style.visibility</p:attrName>
                                        </p:attrNameLst>
                                      </p:cBhvr>
                                      <p:to>
                                        <p:strVal val="visible"/>
                                      </p:to>
                                    </p:set>
                                    <p:anim calcmode="lin" valueType="num">
                                      <p:cBhvr>
                                        <p:cTn id="332" dur="500" fill="hold"/>
                                        <p:tgtEl>
                                          <p:spTgt spid="57"/>
                                        </p:tgtEl>
                                        <p:attrNameLst>
                                          <p:attrName>ppt_w</p:attrName>
                                        </p:attrNameLst>
                                      </p:cBhvr>
                                      <p:tavLst>
                                        <p:tav tm="0">
                                          <p:val>
                                            <p:fltVal val="0"/>
                                          </p:val>
                                        </p:tav>
                                        <p:tav tm="100000">
                                          <p:val>
                                            <p:strVal val="#ppt_w"/>
                                          </p:val>
                                        </p:tav>
                                      </p:tavLst>
                                    </p:anim>
                                    <p:anim calcmode="lin" valueType="num">
                                      <p:cBhvr>
                                        <p:cTn id="333" dur="500" fill="hold"/>
                                        <p:tgtEl>
                                          <p:spTgt spid="57"/>
                                        </p:tgtEl>
                                        <p:attrNameLst>
                                          <p:attrName>ppt_h</p:attrName>
                                        </p:attrNameLst>
                                      </p:cBhvr>
                                      <p:tavLst>
                                        <p:tav tm="0">
                                          <p:val>
                                            <p:fltVal val="0"/>
                                          </p:val>
                                        </p:tav>
                                        <p:tav tm="100000">
                                          <p:val>
                                            <p:strVal val="#ppt_h"/>
                                          </p:val>
                                        </p:tav>
                                      </p:tavLst>
                                    </p:anim>
                                  </p:childTnLst>
                                </p:cTn>
                              </p:par>
                              <p:par>
                                <p:cTn id="334" presetID="23" presetClass="entr" presetSubtype="16" fill="hold" nodeType="withEffect">
                                  <p:stCondLst>
                                    <p:cond delay="0"/>
                                  </p:stCondLst>
                                  <p:childTnLst>
                                    <p:set>
                                      <p:cBhvr>
                                        <p:cTn id="335" dur="1" fill="hold">
                                          <p:stCondLst>
                                            <p:cond delay="0"/>
                                          </p:stCondLst>
                                        </p:cTn>
                                        <p:tgtEl>
                                          <p:spTgt spid="58"/>
                                        </p:tgtEl>
                                        <p:attrNameLst>
                                          <p:attrName>style.visibility</p:attrName>
                                        </p:attrNameLst>
                                      </p:cBhvr>
                                      <p:to>
                                        <p:strVal val="visible"/>
                                      </p:to>
                                    </p:set>
                                    <p:anim calcmode="lin" valueType="num">
                                      <p:cBhvr>
                                        <p:cTn id="336" dur="500" fill="hold"/>
                                        <p:tgtEl>
                                          <p:spTgt spid="58"/>
                                        </p:tgtEl>
                                        <p:attrNameLst>
                                          <p:attrName>ppt_w</p:attrName>
                                        </p:attrNameLst>
                                      </p:cBhvr>
                                      <p:tavLst>
                                        <p:tav tm="0">
                                          <p:val>
                                            <p:fltVal val="0"/>
                                          </p:val>
                                        </p:tav>
                                        <p:tav tm="100000">
                                          <p:val>
                                            <p:strVal val="#ppt_w"/>
                                          </p:val>
                                        </p:tav>
                                      </p:tavLst>
                                    </p:anim>
                                    <p:anim calcmode="lin" valueType="num">
                                      <p:cBhvr>
                                        <p:cTn id="337" dur="500" fill="hold"/>
                                        <p:tgtEl>
                                          <p:spTgt spid="58"/>
                                        </p:tgtEl>
                                        <p:attrNameLst>
                                          <p:attrName>ppt_h</p:attrName>
                                        </p:attrNameLst>
                                      </p:cBhvr>
                                      <p:tavLst>
                                        <p:tav tm="0">
                                          <p:val>
                                            <p:fltVal val="0"/>
                                          </p:val>
                                        </p:tav>
                                        <p:tav tm="100000">
                                          <p:val>
                                            <p:strVal val="#ppt_h"/>
                                          </p:val>
                                        </p:tav>
                                      </p:tavLst>
                                    </p:anim>
                                  </p:childTnLst>
                                </p:cTn>
                              </p:par>
                              <p:par>
                                <p:cTn id="338" presetID="23" presetClass="entr" presetSubtype="16" fill="hold" nodeType="withEffect">
                                  <p:stCondLst>
                                    <p:cond delay="0"/>
                                  </p:stCondLst>
                                  <p:childTnLst>
                                    <p:set>
                                      <p:cBhvr>
                                        <p:cTn id="339" dur="1" fill="hold">
                                          <p:stCondLst>
                                            <p:cond delay="0"/>
                                          </p:stCondLst>
                                        </p:cTn>
                                        <p:tgtEl>
                                          <p:spTgt spid="59"/>
                                        </p:tgtEl>
                                        <p:attrNameLst>
                                          <p:attrName>style.visibility</p:attrName>
                                        </p:attrNameLst>
                                      </p:cBhvr>
                                      <p:to>
                                        <p:strVal val="visible"/>
                                      </p:to>
                                    </p:set>
                                    <p:anim calcmode="lin" valueType="num">
                                      <p:cBhvr>
                                        <p:cTn id="340" dur="500" fill="hold"/>
                                        <p:tgtEl>
                                          <p:spTgt spid="59"/>
                                        </p:tgtEl>
                                        <p:attrNameLst>
                                          <p:attrName>ppt_w</p:attrName>
                                        </p:attrNameLst>
                                      </p:cBhvr>
                                      <p:tavLst>
                                        <p:tav tm="0">
                                          <p:val>
                                            <p:fltVal val="0"/>
                                          </p:val>
                                        </p:tav>
                                        <p:tav tm="100000">
                                          <p:val>
                                            <p:strVal val="#ppt_w"/>
                                          </p:val>
                                        </p:tav>
                                      </p:tavLst>
                                    </p:anim>
                                    <p:anim calcmode="lin" valueType="num">
                                      <p:cBhvr>
                                        <p:cTn id="341" dur="500" fill="hold"/>
                                        <p:tgtEl>
                                          <p:spTgt spid="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2.  </a:t>
            </a:r>
            <a:r>
              <a:rPr lang="zh-CN" altLang="en-US" sz="2800" dirty="0" smtClean="0">
                <a:solidFill>
                  <a:srgbClr val="000000"/>
                </a:solidFill>
                <a:latin typeface="微软雅黑" pitchFamily="34" charset="-122"/>
                <a:ea typeface="微软雅黑" pitchFamily="34" charset="-122"/>
              </a:rPr>
              <a:t>推广服务体系 </a:t>
            </a:r>
            <a:r>
              <a:rPr lang="en-US" altLang="zh-CN" sz="2800" dirty="0" smtClean="0">
                <a:solidFill>
                  <a:srgbClr val="000000"/>
                </a:solidFill>
                <a:latin typeface="微软雅黑" pitchFamily="34" charset="-122"/>
                <a:ea typeface="微软雅黑" pitchFamily="34" charset="-122"/>
              </a:rPr>
              <a:t>—— </a:t>
            </a:r>
            <a:r>
              <a:rPr lang="zh-CN" altLang="en-US" sz="2800" dirty="0" smtClean="0">
                <a:solidFill>
                  <a:srgbClr val="000000"/>
                </a:solidFill>
                <a:latin typeface="微软雅黑" pitchFamily="34" charset="-122"/>
                <a:ea typeface="微软雅黑" pitchFamily="34" charset="-122"/>
              </a:rPr>
              <a:t>扩大服务对象</a:t>
            </a:r>
            <a:endParaRPr lang="zh-CN" altLang="en-US" b="0" dirty="0">
              <a:solidFill>
                <a:srgbClr val="000000"/>
              </a:solidFill>
              <a:latin typeface="微软雅黑" pitchFamily="34" charset="-122"/>
              <a:ea typeface="微软雅黑" pitchFamily="34" charset="-122"/>
            </a:endParaRPr>
          </a:p>
        </p:txBody>
      </p:sp>
      <p:graphicFrame>
        <p:nvGraphicFramePr>
          <p:cNvPr id="85" name="图示 84"/>
          <p:cNvGraphicFramePr/>
          <p:nvPr/>
        </p:nvGraphicFramePr>
        <p:xfrm>
          <a:off x="-32" y="1142984"/>
          <a:ext cx="8286808"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6" name="TextBox 85"/>
          <p:cNvSpPr txBox="1"/>
          <p:nvPr/>
        </p:nvSpPr>
        <p:spPr>
          <a:xfrm>
            <a:off x="1357317" y="3762381"/>
            <a:ext cx="1571625" cy="523875"/>
          </a:xfrm>
          <a:prstGeom prst="rect">
            <a:avLst/>
          </a:prstGeom>
          <a:noFill/>
        </p:spPr>
        <p:txBody>
          <a:bodyPr>
            <a:spAutoFit/>
          </a:bodyPr>
          <a:lstStyle/>
          <a:p>
            <a:pPr algn="ctr">
              <a:defRPr/>
            </a:pPr>
            <a:r>
              <a:rPr lang="zh-CN" altLang="en-US" sz="1400" b="0" dirty="0">
                <a:solidFill>
                  <a:schemeClr val="bg1"/>
                </a:solidFill>
                <a:latin typeface="微软雅黑" pitchFamily="34" charset="-122"/>
                <a:ea typeface="微软雅黑" pitchFamily="34" charset="-122"/>
              </a:rPr>
              <a:t>大学数字图书馆国际合作计划</a:t>
            </a:r>
          </a:p>
        </p:txBody>
      </p:sp>
      <p:pic>
        <p:nvPicPr>
          <p:cNvPr id="1027" name="Picture 3" descr="E:\Projects\608\cadal2期\title\logo.png"/>
          <p:cNvPicPr>
            <a:picLocks noChangeAspect="1" noChangeArrowheads="1"/>
          </p:cNvPicPr>
          <p:nvPr/>
        </p:nvPicPr>
        <p:blipFill>
          <a:blip r:embed="rId7" cstate="print"/>
          <a:srcRect/>
          <a:stretch>
            <a:fillRect/>
          </a:stretch>
        </p:blipFill>
        <p:spPr bwMode="auto">
          <a:xfrm>
            <a:off x="1571579" y="2571744"/>
            <a:ext cx="1195389" cy="1195389"/>
          </a:xfrm>
          <a:prstGeom prst="rect">
            <a:avLst/>
          </a:prstGeom>
          <a:noFill/>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fade">
                                      <p:cBhvr>
                                        <p:cTn id="1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85" grpId="0">
        <p:bldAsOne/>
      </p:bldGraphic>
      <p:bldP spid="8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bwMode="auto">
          <a:xfrm>
            <a:off x="571472" y="3500438"/>
            <a:ext cx="7929618" cy="1214446"/>
          </a:xfrm>
          <a:prstGeom prst="roundRect">
            <a:avLst>
              <a:gd name="adj" fmla="val 104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10" name="圆角矩形 9"/>
          <p:cNvSpPr/>
          <p:nvPr/>
        </p:nvSpPr>
        <p:spPr bwMode="auto">
          <a:xfrm>
            <a:off x="571472" y="2000240"/>
            <a:ext cx="7929618" cy="1214446"/>
          </a:xfrm>
          <a:prstGeom prst="roundRect">
            <a:avLst>
              <a:gd name="adj" fmla="val 104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270000"/>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endParaRPr lang="zh-CN" altLang="en-US" b="0" dirty="0">
              <a:solidFill>
                <a:srgbClr val="000000"/>
              </a:solidFill>
              <a:latin typeface="微软雅黑" pitchFamily="34" charset="-122"/>
              <a:ea typeface="微软雅黑" pitchFamily="34" charset="-122"/>
            </a:endParaRPr>
          </a:p>
        </p:txBody>
      </p:sp>
      <p:sp>
        <p:nvSpPr>
          <p:cNvPr id="9" name="内容占位符 2"/>
          <p:cNvSpPr>
            <a:spLocks noGrp="1"/>
          </p:cNvSpPr>
          <p:nvPr>
            <p:ph idx="4294967295"/>
          </p:nvPr>
        </p:nvSpPr>
        <p:spPr>
          <a:xfrm>
            <a:off x="785786" y="2071678"/>
            <a:ext cx="7643866" cy="3071834"/>
          </a:xfrm>
        </p:spPr>
        <p:txBody>
          <a:bodyPr/>
          <a:lstStyle/>
          <a:p>
            <a:pPr marL="0" lvl="1" indent="0" eaLnBrk="1" hangingPunct="1">
              <a:lnSpc>
                <a:spcPct val="150000"/>
              </a:lnSpc>
              <a:buClr>
                <a:srgbClr val="FF0000"/>
              </a:buClr>
              <a:buFont typeface="Wingdings" pitchFamily="2" charset="2"/>
              <a:buChar char="n"/>
            </a:pPr>
            <a:r>
              <a:rPr lang="zh-CN" altLang="en-US" sz="2000" dirty="0" smtClean="0">
                <a:latin typeface="微软雅黑" pitchFamily="34" charset="-122"/>
                <a:ea typeface="微软雅黑" pitchFamily="34" charset="-122"/>
              </a:rPr>
              <a:t>  选择特色资源进行应用开发，将多媒体、知识发现、智能推理、以及存储、检索和主动服务等先进技术用于信息服务</a:t>
            </a:r>
            <a:endParaRPr lang="en-US" altLang="zh-CN" sz="2000" dirty="0" smtClean="0">
              <a:latin typeface="微软雅黑" pitchFamily="34" charset="-122"/>
              <a:ea typeface="微软雅黑" pitchFamily="34" charset="-122"/>
            </a:endParaRPr>
          </a:p>
          <a:p>
            <a:pPr marL="0" lvl="1" indent="0" eaLnBrk="1" hangingPunct="1">
              <a:lnSpc>
                <a:spcPct val="150000"/>
              </a:lnSpc>
              <a:buClr>
                <a:srgbClr val="FF0000"/>
              </a:buClr>
              <a:buFont typeface="Wingdings" pitchFamily="2" charset="2"/>
              <a:buChar char="n"/>
            </a:pPr>
            <a:endParaRPr lang="en-US" altLang="zh-CN" sz="2000" dirty="0" smtClean="0">
              <a:latin typeface="微软雅黑" pitchFamily="34" charset="-122"/>
              <a:ea typeface="微软雅黑" pitchFamily="34" charset="-122"/>
            </a:endParaRPr>
          </a:p>
          <a:p>
            <a:pPr marL="0" lvl="1" indent="0" eaLnBrk="1" hangingPunct="1">
              <a:lnSpc>
                <a:spcPct val="150000"/>
              </a:lnSpc>
              <a:buClr>
                <a:srgbClr val="FF0000"/>
              </a:buClr>
              <a:buFont typeface="Wingdings" pitchFamily="2" charset="2"/>
              <a:buChar char="n"/>
            </a:pPr>
            <a:r>
              <a:rPr lang="zh-CN" altLang="en-US" sz="2000" dirty="0" smtClean="0">
                <a:latin typeface="微软雅黑" pitchFamily="34" charset="-122"/>
                <a:ea typeface="微软雅黑" pitchFamily="34" charset="-122"/>
              </a:rPr>
              <a:t>  实现针对数字资源加工、存储、组织以及服务的全套技术支撑软件与系统</a:t>
            </a:r>
          </a:p>
          <a:p>
            <a:pPr marL="0" lvl="1" indent="0" eaLnBrk="1" hangingPunct="1">
              <a:buClr>
                <a:srgbClr val="FF0000"/>
              </a:buClr>
              <a:buFont typeface="Wingdings" pitchFamily="2" charset="2"/>
              <a:buChar char="n"/>
            </a:pPr>
            <a:endParaRPr lang="zh-CN" altLang="en-US" sz="2000" dirty="0" smtClean="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map.png"/>
          <p:cNvPicPr>
            <a:picLocks noChangeAspect="1"/>
          </p:cNvPicPr>
          <p:nvPr/>
        </p:nvPicPr>
        <p:blipFill>
          <a:blip r:embed="rId2" cstate="print"/>
          <a:stretch>
            <a:fillRect/>
          </a:stretch>
        </p:blipFill>
        <p:spPr>
          <a:xfrm>
            <a:off x="0" y="1000108"/>
            <a:ext cx="9144000" cy="6170412"/>
          </a:xfrm>
          <a:prstGeom prst="rect">
            <a:avLst/>
          </a:prstGeom>
        </p:spPr>
      </p:pic>
      <p:sp>
        <p:nvSpPr>
          <p:cNvPr id="2" name="标题 1"/>
          <p:cNvSpPr>
            <a:spLocks noGrp="1"/>
          </p:cNvSpPr>
          <p:nvPr>
            <p:ph type="title"/>
          </p:nvPr>
        </p:nvSpPr>
        <p:spPr/>
        <p:txBody>
          <a:bodyPr/>
          <a:lstStyle/>
          <a:p>
            <a:r>
              <a:rPr lang="zh-CN" altLang="en-US" dirty="0" smtClean="0"/>
              <a:t>国内外数字图书馆现状</a:t>
            </a:r>
            <a:endParaRPr lang="zh-CN" altLang="en-US" dirty="0"/>
          </a:p>
        </p:txBody>
      </p:sp>
      <p:sp>
        <p:nvSpPr>
          <p:cNvPr id="125" name="矩形 124"/>
          <p:cNvSpPr/>
          <p:nvPr/>
        </p:nvSpPr>
        <p:spPr bwMode="auto">
          <a:xfrm>
            <a:off x="3143240" y="1428736"/>
            <a:ext cx="5572125" cy="364331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just">
              <a:lnSpc>
                <a:spcPct val="125000"/>
              </a:lnSpc>
              <a:buClr>
                <a:srgbClr val="FF0000"/>
              </a:buClr>
              <a:defRPr/>
            </a:pPr>
            <a:r>
              <a:rPr lang="zh-CN" altLang="en-US" sz="2400" dirty="0">
                <a:solidFill>
                  <a:srgbClr val="000000"/>
                </a:solidFill>
                <a:latin typeface="微软雅黑" pitchFamily="34" charset="-122"/>
                <a:ea typeface="微软雅黑" pitchFamily="34" charset="-122"/>
              </a:rPr>
              <a:t>美国</a:t>
            </a:r>
            <a:endParaRPr lang="en-US" altLang="zh-CN" sz="2400" b="0" dirty="0">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en-US" altLang="zh-CN" b="0" dirty="0">
                <a:latin typeface="微软雅黑" pitchFamily="34" charset="-122"/>
                <a:ea typeface="微软雅黑" pitchFamily="34" charset="-122"/>
              </a:rPr>
              <a:t>NSF/DARPA/NASA</a:t>
            </a:r>
            <a:r>
              <a:rPr lang="zh-CN" altLang="en-US" b="0" dirty="0">
                <a:latin typeface="微软雅黑" pitchFamily="34" charset="-122"/>
                <a:ea typeface="微软雅黑" pitchFamily="34" charset="-122"/>
              </a:rPr>
              <a:t>数字图书馆：投资</a:t>
            </a:r>
            <a:r>
              <a:rPr lang="en-US" altLang="zh-CN" b="0" dirty="0">
                <a:solidFill>
                  <a:srgbClr val="FF0000"/>
                </a:solidFill>
                <a:latin typeface="微软雅黑" pitchFamily="34" charset="-122"/>
                <a:ea typeface="微软雅黑" pitchFamily="34" charset="-122"/>
              </a:rPr>
              <a:t>1</a:t>
            </a:r>
            <a:r>
              <a:rPr lang="zh-CN" altLang="en-US" b="0" dirty="0">
                <a:solidFill>
                  <a:srgbClr val="FF0000"/>
                </a:solidFill>
                <a:latin typeface="微软雅黑" pitchFamily="34" charset="-122"/>
                <a:ea typeface="微软雅黑" pitchFamily="34" charset="-122"/>
              </a:rPr>
              <a:t>亿美元</a:t>
            </a:r>
            <a:endParaRPr lang="en-US" altLang="zh-CN" b="0" dirty="0">
              <a:solidFill>
                <a:srgbClr val="FF0000"/>
              </a:solidFill>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b="0" dirty="0">
                <a:latin typeface="微软雅黑" pitchFamily="34" charset="-122"/>
                <a:ea typeface="微软雅黑" pitchFamily="34" charset="-122"/>
              </a:rPr>
              <a:t>美国数字图书馆联盟项目：投资</a:t>
            </a:r>
            <a:r>
              <a:rPr lang="en-US" altLang="zh-CN" b="0" dirty="0">
                <a:solidFill>
                  <a:srgbClr val="FF0000"/>
                </a:solidFill>
                <a:latin typeface="微软雅黑" pitchFamily="34" charset="-122"/>
                <a:ea typeface="微软雅黑" pitchFamily="34" charset="-122"/>
              </a:rPr>
              <a:t>3000</a:t>
            </a:r>
            <a:r>
              <a:rPr lang="zh-CN" altLang="en-US" b="0" dirty="0">
                <a:solidFill>
                  <a:srgbClr val="FF0000"/>
                </a:solidFill>
                <a:latin typeface="微软雅黑" pitchFamily="34" charset="-122"/>
                <a:ea typeface="微软雅黑" pitchFamily="34" charset="-122"/>
              </a:rPr>
              <a:t>万美元</a:t>
            </a:r>
            <a:endParaRPr lang="en-US" altLang="zh-CN" b="0" dirty="0">
              <a:solidFill>
                <a:srgbClr val="FF0000"/>
              </a:solidFill>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b="0" dirty="0">
                <a:latin typeface="微软雅黑" pitchFamily="34" charset="-122"/>
                <a:ea typeface="微软雅黑" pitchFamily="34" charset="-122"/>
              </a:rPr>
              <a:t>美国</a:t>
            </a:r>
            <a:r>
              <a:rPr lang="en-US" altLang="zh-CN" b="0" dirty="0">
                <a:latin typeface="微软雅黑" pitchFamily="34" charset="-122"/>
                <a:ea typeface="微软雅黑" pitchFamily="34" charset="-122"/>
              </a:rPr>
              <a:t>SMETE</a:t>
            </a:r>
            <a:r>
              <a:rPr lang="zh-CN" altLang="en-US" b="0" dirty="0">
                <a:latin typeface="微软雅黑" pitchFamily="34" charset="-122"/>
                <a:ea typeface="微软雅黑" pitchFamily="34" charset="-122"/>
              </a:rPr>
              <a:t>数字图书馆</a:t>
            </a:r>
            <a:r>
              <a:rPr lang="en-US" altLang="zh-CN" b="0" dirty="0">
                <a:latin typeface="微软雅黑" pitchFamily="34" charset="-122"/>
                <a:ea typeface="微软雅黑" pitchFamily="34" charset="-122"/>
              </a:rPr>
              <a:t>(NSDL)</a:t>
            </a:r>
            <a:r>
              <a:rPr lang="zh-CN" altLang="en-US" b="0" dirty="0">
                <a:solidFill>
                  <a:srgbClr val="FF0000"/>
                </a:solidFill>
                <a:latin typeface="微软雅黑" pitchFamily="34" charset="-122"/>
                <a:ea typeface="微软雅黑" pitchFamily="34" charset="-122"/>
              </a:rPr>
              <a:t>：投资</a:t>
            </a:r>
            <a:r>
              <a:rPr lang="en-US" altLang="zh-CN" b="0" dirty="0">
                <a:solidFill>
                  <a:srgbClr val="FF0000"/>
                </a:solidFill>
                <a:latin typeface="微软雅黑" pitchFamily="34" charset="-122"/>
                <a:ea typeface="微软雅黑" pitchFamily="34" charset="-122"/>
              </a:rPr>
              <a:t>6000</a:t>
            </a:r>
            <a:r>
              <a:rPr lang="zh-CN" altLang="en-US" b="0" dirty="0">
                <a:solidFill>
                  <a:srgbClr val="FF0000"/>
                </a:solidFill>
                <a:latin typeface="微软雅黑" pitchFamily="34" charset="-122"/>
                <a:ea typeface="微软雅黑" pitchFamily="34" charset="-122"/>
              </a:rPr>
              <a:t>万美元</a:t>
            </a:r>
            <a:endParaRPr lang="en-US" altLang="zh-CN" b="0" dirty="0">
              <a:solidFill>
                <a:srgbClr val="FF0000"/>
              </a:solidFill>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b="0" dirty="0">
                <a:latin typeface="微软雅黑" pitchFamily="34" charset="-122"/>
                <a:ea typeface="微软雅黑" pitchFamily="34" charset="-122"/>
              </a:rPr>
              <a:t>美国</a:t>
            </a:r>
            <a:r>
              <a:rPr lang="en-US" altLang="zh-CN" b="0" dirty="0">
                <a:latin typeface="微软雅黑" pitchFamily="34" charset="-122"/>
                <a:ea typeface="微软雅黑" pitchFamily="34" charset="-122"/>
              </a:rPr>
              <a:t>2009</a:t>
            </a:r>
            <a:r>
              <a:rPr lang="zh-CN" altLang="en-US" b="0" dirty="0">
                <a:latin typeface="微软雅黑" pitchFamily="34" charset="-122"/>
                <a:ea typeface="微软雅黑" pitchFamily="34" charset="-122"/>
              </a:rPr>
              <a:t>财年综合拨款法案增加了图书馆经费：州立图书馆机构项目补贴</a:t>
            </a:r>
            <a:r>
              <a:rPr lang="en-US" altLang="zh-CN" b="0" dirty="0">
                <a:latin typeface="微软雅黑" pitchFamily="34" charset="-122"/>
                <a:ea typeface="微软雅黑" pitchFamily="34" charset="-122"/>
              </a:rPr>
              <a:t>(</a:t>
            </a:r>
            <a:r>
              <a:rPr lang="en-US" altLang="zh-CN" b="0" dirty="0">
                <a:solidFill>
                  <a:srgbClr val="FF0000"/>
                </a:solidFill>
                <a:latin typeface="微软雅黑" pitchFamily="34" charset="-122"/>
                <a:ea typeface="微软雅黑" pitchFamily="34" charset="-122"/>
              </a:rPr>
              <a:t>1.715</a:t>
            </a:r>
            <a:r>
              <a:rPr lang="zh-CN" altLang="en-US" b="0" dirty="0">
                <a:solidFill>
                  <a:srgbClr val="FF0000"/>
                </a:solidFill>
                <a:latin typeface="微软雅黑" pitchFamily="34" charset="-122"/>
                <a:ea typeface="微软雅黑" pitchFamily="34" charset="-122"/>
              </a:rPr>
              <a:t>亿美元</a:t>
            </a:r>
            <a:r>
              <a:rPr lang="en-US" altLang="zh-CN" b="0" dirty="0">
                <a:latin typeface="微软雅黑" pitchFamily="34" charset="-122"/>
                <a:ea typeface="微软雅黑" pitchFamily="34" charset="-122"/>
              </a:rPr>
              <a:t>)</a:t>
            </a:r>
            <a:r>
              <a:rPr lang="zh-CN" altLang="en-US" b="0" dirty="0">
                <a:latin typeface="微软雅黑" pitchFamily="34" charset="-122"/>
                <a:ea typeface="微软雅黑" pitchFamily="34" charset="-122"/>
              </a:rPr>
              <a:t>，国会图书馆</a:t>
            </a:r>
            <a:r>
              <a:rPr lang="en-US" altLang="zh-CN" b="0" dirty="0">
                <a:latin typeface="微软雅黑" pitchFamily="34" charset="-122"/>
                <a:ea typeface="微软雅黑" pitchFamily="34" charset="-122"/>
              </a:rPr>
              <a:t>(</a:t>
            </a:r>
            <a:r>
              <a:rPr lang="en-US" altLang="zh-CN" b="0" dirty="0">
                <a:solidFill>
                  <a:srgbClr val="FF0000"/>
                </a:solidFill>
                <a:latin typeface="微软雅黑" pitchFamily="34" charset="-122"/>
                <a:ea typeface="微软雅黑" pitchFamily="34" charset="-122"/>
              </a:rPr>
              <a:t>6.07</a:t>
            </a:r>
            <a:r>
              <a:rPr lang="zh-CN" altLang="en-US" b="0" dirty="0">
                <a:solidFill>
                  <a:srgbClr val="FF0000"/>
                </a:solidFill>
                <a:latin typeface="微软雅黑" pitchFamily="34" charset="-122"/>
                <a:ea typeface="微软雅黑" pitchFamily="34" charset="-122"/>
              </a:rPr>
              <a:t>亿美元</a:t>
            </a:r>
            <a:r>
              <a:rPr lang="en-US" altLang="zh-CN" b="0" dirty="0">
                <a:latin typeface="微软雅黑" pitchFamily="34" charset="-122"/>
                <a:ea typeface="微软雅黑" pitchFamily="34" charset="-122"/>
              </a:rPr>
              <a:t>)</a:t>
            </a:r>
            <a:r>
              <a:rPr lang="zh-CN" altLang="en-US" b="0" dirty="0">
                <a:latin typeface="微软雅黑" pitchFamily="34" charset="-122"/>
                <a:ea typeface="微软雅黑" pitchFamily="34" charset="-122"/>
              </a:rPr>
              <a:t>，数字语音书籍项目</a:t>
            </a:r>
            <a:r>
              <a:rPr lang="en-US" altLang="zh-CN" b="0" dirty="0">
                <a:latin typeface="微软雅黑" pitchFamily="34" charset="-122"/>
                <a:ea typeface="微软雅黑" pitchFamily="34" charset="-122"/>
              </a:rPr>
              <a:t>(</a:t>
            </a:r>
            <a:r>
              <a:rPr lang="en-US" altLang="zh-CN" b="0" dirty="0">
                <a:solidFill>
                  <a:srgbClr val="FF0000"/>
                </a:solidFill>
                <a:latin typeface="微软雅黑" pitchFamily="34" charset="-122"/>
                <a:ea typeface="微软雅黑" pitchFamily="34" charset="-122"/>
              </a:rPr>
              <a:t>2900</a:t>
            </a:r>
            <a:r>
              <a:rPr lang="zh-CN" altLang="en-US" b="0" dirty="0">
                <a:solidFill>
                  <a:srgbClr val="FF0000"/>
                </a:solidFill>
                <a:latin typeface="微软雅黑" pitchFamily="34" charset="-122"/>
                <a:ea typeface="微软雅黑" pitchFamily="34" charset="-122"/>
              </a:rPr>
              <a:t>万美元</a:t>
            </a:r>
            <a:r>
              <a:rPr lang="en-US" altLang="zh-CN" b="0" dirty="0">
                <a:latin typeface="微软雅黑" pitchFamily="34" charset="-122"/>
                <a:ea typeface="微软雅黑" pitchFamily="34" charset="-122"/>
              </a:rPr>
              <a:t>)</a:t>
            </a:r>
          </a:p>
          <a:p>
            <a:pPr algn="just">
              <a:lnSpc>
                <a:spcPct val="125000"/>
              </a:lnSpc>
              <a:buClr>
                <a:srgbClr val="FF0000"/>
              </a:buClr>
              <a:buFont typeface="Wingdings" pitchFamily="2" charset="2"/>
              <a:buChar char="n"/>
              <a:defRPr/>
            </a:pPr>
            <a:r>
              <a:rPr lang="zh-CN" altLang="en-US" b="0" dirty="0">
                <a:latin typeface="微软雅黑" pitchFamily="34" charset="-122"/>
                <a:ea typeface="微软雅黑" pitchFamily="34" charset="-122"/>
              </a:rPr>
              <a:t>美国国家科学基金会发布的</a:t>
            </a:r>
            <a:r>
              <a:rPr lang="en-US" altLang="zh-CN" b="0" dirty="0">
                <a:latin typeface="微软雅黑" pitchFamily="34" charset="-122"/>
                <a:ea typeface="微软雅黑" pitchFamily="34" charset="-122"/>
              </a:rPr>
              <a:t>《2006-2011</a:t>
            </a:r>
            <a:r>
              <a:rPr lang="zh-CN" altLang="en-US" b="0" dirty="0">
                <a:latin typeface="微软雅黑" pitchFamily="34" charset="-122"/>
                <a:ea typeface="微软雅黑" pitchFamily="34" charset="-122"/>
              </a:rPr>
              <a:t>年战略规划</a:t>
            </a:r>
            <a:r>
              <a:rPr lang="en-US" altLang="zh-CN" b="0" dirty="0">
                <a:latin typeface="微软雅黑" pitchFamily="34" charset="-122"/>
                <a:ea typeface="微软雅黑" pitchFamily="34" charset="-122"/>
              </a:rPr>
              <a:t>》</a:t>
            </a:r>
            <a:r>
              <a:rPr lang="zh-CN" altLang="en-US" b="0" dirty="0">
                <a:latin typeface="微软雅黑" pitchFamily="34" charset="-122"/>
                <a:ea typeface="微软雅黑" pitchFamily="34" charset="-122"/>
              </a:rPr>
              <a:t>将“大规模数字图书馆”列为</a:t>
            </a:r>
            <a:r>
              <a:rPr lang="zh-CN" altLang="en-US" b="0" dirty="0">
                <a:solidFill>
                  <a:srgbClr val="FF0000"/>
                </a:solidFill>
                <a:latin typeface="微软雅黑" pitchFamily="34" charset="-122"/>
                <a:ea typeface="微软雅黑" pitchFamily="34" charset="-122"/>
              </a:rPr>
              <a:t>保持美国国家竞争力</a:t>
            </a:r>
            <a:r>
              <a:rPr lang="zh-CN" altLang="en-US" b="0" dirty="0">
                <a:latin typeface="微软雅黑" pitchFamily="34" charset="-122"/>
                <a:ea typeface="微软雅黑" pitchFamily="34" charset="-122"/>
              </a:rPr>
              <a:t>的一个方面</a:t>
            </a:r>
          </a:p>
          <a:p>
            <a:pPr>
              <a:defRPr/>
            </a:pPr>
            <a:endParaRPr lang="zh-CN" altLang="en-US" dirty="0">
              <a:ea typeface="宋体" pitchFamily="2" charset="-122"/>
            </a:endParaRPr>
          </a:p>
        </p:txBody>
      </p:sp>
      <p:grpSp>
        <p:nvGrpSpPr>
          <p:cNvPr id="128" name="组合 127"/>
          <p:cNvGrpSpPr/>
          <p:nvPr/>
        </p:nvGrpSpPr>
        <p:grpSpPr>
          <a:xfrm>
            <a:off x="642914" y="3500438"/>
            <a:ext cx="2071688" cy="1460500"/>
            <a:chOff x="642914" y="3500438"/>
            <a:chExt cx="2071688" cy="1460500"/>
          </a:xfrm>
          <a:effectLst>
            <a:outerShdw blurRad="63500" sx="102000" sy="102000" algn="ctr" rotWithShape="0">
              <a:prstClr val="black">
                <a:alpha val="40000"/>
              </a:prstClr>
            </a:outerShdw>
          </a:effectLst>
        </p:grpSpPr>
        <p:pic>
          <p:nvPicPr>
            <p:cNvPr id="123" name="Picture 3"/>
            <p:cNvPicPr>
              <a:picLocks noChangeAspect="1" noChangeArrowheads="1"/>
            </p:cNvPicPr>
            <p:nvPr/>
          </p:nvPicPr>
          <p:blipFill>
            <a:blip r:embed="rId3" cstate="print"/>
            <a:srcRect/>
            <a:stretch>
              <a:fillRect/>
            </a:stretch>
          </p:blipFill>
          <p:spPr bwMode="auto">
            <a:xfrm>
              <a:off x="642914" y="3786188"/>
              <a:ext cx="1071563" cy="606425"/>
            </a:xfrm>
            <a:prstGeom prst="rect">
              <a:avLst/>
            </a:prstGeom>
            <a:solidFill>
              <a:schemeClr val="bg1"/>
            </a:solidFill>
            <a:ln w="9525">
              <a:solidFill>
                <a:srgbClr val="FF0000"/>
              </a:solidFill>
              <a:miter lim="800000"/>
              <a:headEnd/>
              <a:tailEnd/>
            </a:ln>
          </p:spPr>
        </p:pic>
        <p:pic>
          <p:nvPicPr>
            <p:cNvPr id="124" name="Picture 2"/>
            <p:cNvPicPr>
              <a:picLocks noChangeAspect="1" noChangeArrowheads="1"/>
            </p:cNvPicPr>
            <p:nvPr/>
          </p:nvPicPr>
          <p:blipFill>
            <a:blip r:embed="rId4" cstate="print"/>
            <a:srcRect/>
            <a:stretch>
              <a:fillRect/>
            </a:stretch>
          </p:blipFill>
          <p:spPr bwMode="auto">
            <a:xfrm>
              <a:off x="1643039" y="4071938"/>
              <a:ext cx="1071563" cy="614363"/>
            </a:xfrm>
            <a:prstGeom prst="rect">
              <a:avLst/>
            </a:prstGeom>
            <a:solidFill>
              <a:schemeClr val="bg1"/>
            </a:solidFill>
            <a:ln w="9525">
              <a:solidFill>
                <a:srgbClr val="FF0000"/>
              </a:solidFill>
              <a:miter lim="800000"/>
              <a:headEnd/>
              <a:tailEnd/>
            </a:ln>
          </p:spPr>
        </p:pic>
        <p:pic>
          <p:nvPicPr>
            <p:cNvPr id="126" name="Picture 2"/>
            <p:cNvPicPr>
              <a:picLocks noChangeAspect="1" noChangeArrowheads="1"/>
            </p:cNvPicPr>
            <p:nvPr/>
          </p:nvPicPr>
          <p:blipFill>
            <a:blip r:embed="rId5" cstate="print"/>
            <a:srcRect/>
            <a:stretch>
              <a:fillRect/>
            </a:stretch>
          </p:blipFill>
          <p:spPr bwMode="auto">
            <a:xfrm>
              <a:off x="1285852" y="3500438"/>
              <a:ext cx="930275" cy="685800"/>
            </a:xfrm>
            <a:prstGeom prst="rect">
              <a:avLst/>
            </a:prstGeom>
            <a:noFill/>
            <a:ln w="9525">
              <a:solidFill>
                <a:srgbClr val="FF0000"/>
              </a:solidFill>
              <a:miter lim="800000"/>
              <a:headEnd/>
              <a:tailEnd/>
            </a:ln>
          </p:spPr>
        </p:pic>
        <p:pic>
          <p:nvPicPr>
            <p:cNvPr id="127" name="Picture 2"/>
            <p:cNvPicPr>
              <a:picLocks noChangeAspect="1" noChangeArrowheads="1"/>
            </p:cNvPicPr>
            <p:nvPr/>
          </p:nvPicPr>
          <p:blipFill>
            <a:blip r:embed="rId6" cstate="print"/>
            <a:srcRect/>
            <a:stretch>
              <a:fillRect/>
            </a:stretch>
          </p:blipFill>
          <p:spPr bwMode="auto">
            <a:xfrm>
              <a:off x="1000102" y="4357688"/>
              <a:ext cx="857250" cy="603250"/>
            </a:xfrm>
            <a:prstGeom prst="rect">
              <a:avLst/>
            </a:prstGeom>
            <a:noFill/>
            <a:ln w="9525">
              <a:solidFill>
                <a:srgbClr val="FF0000"/>
              </a:solidFill>
              <a:miter lim="800000"/>
              <a:headEnd/>
              <a:tailEnd/>
            </a:ln>
          </p:spPr>
        </p:pic>
      </p:grpSp>
      <p:sp>
        <p:nvSpPr>
          <p:cNvPr id="133" name="矩形 132"/>
          <p:cNvSpPr/>
          <p:nvPr/>
        </p:nvSpPr>
        <p:spPr bwMode="auto">
          <a:xfrm>
            <a:off x="1571604" y="3929066"/>
            <a:ext cx="5572125" cy="264320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just">
              <a:lnSpc>
                <a:spcPct val="125000"/>
              </a:lnSpc>
              <a:buClr>
                <a:srgbClr val="FF0000"/>
              </a:buClr>
              <a:defRPr/>
            </a:pPr>
            <a:r>
              <a:rPr lang="zh-CN" altLang="en-US" dirty="0">
                <a:solidFill>
                  <a:srgbClr val="000000"/>
                </a:solidFill>
                <a:latin typeface="微软雅黑" pitchFamily="34" charset="-122"/>
                <a:ea typeface="微软雅黑" pitchFamily="34" charset="-122"/>
              </a:rPr>
              <a:t>欧洲</a:t>
            </a:r>
            <a:endParaRPr lang="en-US" altLang="zh-CN" dirty="0">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sz="1400" b="0" dirty="0">
                <a:solidFill>
                  <a:srgbClr val="000000"/>
                </a:solidFill>
                <a:latin typeface="微软雅黑" pitchFamily="34" charset="-122"/>
                <a:ea typeface="微软雅黑" pitchFamily="34" charset="-122"/>
              </a:rPr>
              <a:t>欧洲数字图书馆：</a:t>
            </a:r>
            <a:r>
              <a:rPr lang="zh-CN" altLang="en-US" sz="1400" b="0" dirty="0">
                <a:solidFill>
                  <a:srgbClr val="FF0000"/>
                </a:solidFill>
                <a:latin typeface="微软雅黑" pitchFamily="34" charset="-122"/>
                <a:ea typeface="微软雅黑" pitchFamily="34" charset="-122"/>
              </a:rPr>
              <a:t>对抗谷歌的“文化入侵”，</a:t>
            </a:r>
            <a:r>
              <a:rPr lang="zh-CN" altLang="en-US" sz="1400" b="0" dirty="0">
                <a:latin typeface="微软雅黑" pitchFamily="34" charset="-122"/>
                <a:ea typeface="微软雅黑" pitchFamily="34" charset="-122"/>
              </a:rPr>
              <a:t>在</a:t>
            </a:r>
            <a:r>
              <a:rPr lang="en-US" altLang="zh-CN" sz="1400" b="0" dirty="0">
                <a:latin typeface="微软雅黑" pitchFamily="34" charset="-122"/>
                <a:ea typeface="微软雅黑" pitchFamily="34" charset="-122"/>
              </a:rPr>
              <a:t>2009</a:t>
            </a:r>
            <a:r>
              <a:rPr lang="zh-CN" altLang="en-US" sz="1400" b="0" dirty="0">
                <a:latin typeface="微软雅黑" pitchFamily="34" charset="-122"/>
                <a:ea typeface="微软雅黑" pitchFamily="34" charset="-122"/>
              </a:rPr>
              <a:t>年至</a:t>
            </a:r>
            <a:r>
              <a:rPr lang="en-US" altLang="zh-CN" sz="1400" b="0" dirty="0">
                <a:latin typeface="微软雅黑" pitchFamily="34" charset="-122"/>
                <a:ea typeface="微软雅黑" pitchFamily="34" charset="-122"/>
              </a:rPr>
              <a:t>2010</a:t>
            </a:r>
            <a:r>
              <a:rPr lang="zh-CN" altLang="en-US" sz="1400" b="0" dirty="0">
                <a:latin typeface="微软雅黑" pitchFamily="34" charset="-122"/>
                <a:ea typeface="微软雅黑" pitchFamily="34" charset="-122"/>
              </a:rPr>
              <a:t>年间拨款</a:t>
            </a:r>
            <a:r>
              <a:rPr lang="en-US" altLang="zh-CN" sz="1400" b="0" dirty="0">
                <a:solidFill>
                  <a:srgbClr val="FF0000"/>
                </a:solidFill>
                <a:latin typeface="微软雅黑" pitchFamily="34" charset="-122"/>
                <a:ea typeface="微软雅黑" pitchFamily="34" charset="-122"/>
              </a:rPr>
              <a:t>1.2</a:t>
            </a:r>
            <a:r>
              <a:rPr lang="zh-CN" altLang="en-US" sz="1400" b="0" dirty="0">
                <a:solidFill>
                  <a:srgbClr val="FF0000"/>
                </a:solidFill>
                <a:latin typeface="微软雅黑" pitchFamily="34" charset="-122"/>
                <a:ea typeface="微软雅黑" pitchFamily="34" charset="-122"/>
              </a:rPr>
              <a:t>亿欧元，</a:t>
            </a:r>
            <a:r>
              <a:rPr lang="zh-CN" altLang="en-US" sz="1400" b="0" dirty="0">
                <a:latin typeface="微软雅黑" pitchFamily="34" charset="-122"/>
                <a:ea typeface="微软雅黑" pitchFamily="34" charset="-122"/>
              </a:rPr>
              <a:t>之前已耗资</a:t>
            </a:r>
            <a:r>
              <a:rPr lang="en-US" altLang="zh-CN" sz="1400" b="0" dirty="0">
                <a:solidFill>
                  <a:srgbClr val="FF0000"/>
                </a:solidFill>
                <a:latin typeface="微软雅黑" pitchFamily="34" charset="-122"/>
                <a:ea typeface="微软雅黑" pitchFamily="34" charset="-122"/>
              </a:rPr>
              <a:t>2.25</a:t>
            </a:r>
            <a:r>
              <a:rPr lang="zh-CN" altLang="en-US" sz="1400" b="0" dirty="0">
                <a:solidFill>
                  <a:srgbClr val="FF0000"/>
                </a:solidFill>
                <a:latin typeface="微软雅黑" pitchFamily="34" charset="-122"/>
                <a:ea typeface="微软雅黑" pitchFamily="34" charset="-122"/>
              </a:rPr>
              <a:t>亿欧元</a:t>
            </a:r>
            <a:r>
              <a:rPr lang="zh-CN" altLang="en-US" sz="1400" b="0" dirty="0">
                <a:latin typeface="微软雅黑" pitchFamily="34" charset="-122"/>
                <a:ea typeface="微软雅黑" pitchFamily="34" charset="-122"/>
              </a:rPr>
              <a:t>数字化图书</a:t>
            </a:r>
            <a:endParaRPr lang="en-US" altLang="zh-CN" sz="1400" b="0" dirty="0">
              <a:solidFill>
                <a:srgbClr val="FF0000"/>
              </a:solidFill>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sz="1400" b="0" dirty="0">
                <a:solidFill>
                  <a:srgbClr val="000000"/>
                </a:solidFill>
                <a:latin typeface="微软雅黑" pitchFamily="34" charset="-122"/>
                <a:ea typeface="微软雅黑" pitchFamily="34" charset="-122"/>
              </a:rPr>
              <a:t>德国数字图书馆</a:t>
            </a:r>
            <a:r>
              <a:rPr lang="en-US" altLang="zh-CN" sz="1400" b="0" dirty="0">
                <a:solidFill>
                  <a:srgbClr val="000000"/>
                </a:solidFill>
                <a:latin typeface="微软雅黑" pitchFamily="34" charset="-122"/>
                <a:ea typeface="微软雅黑" pitchFamily="34" charset="-122"/>
              </a:rPr>
              <a:t>(DDB)</a:t>
            </a:r>
            <a:r>
              <a:rPr lang="zh-CN" altLang="en-US" sz="1400" b="0" dirty="0">
                <a:solidFill>
                  <a:srgbClr val="000000"/>
                </a:solidFill>
                <a:latin typeface="微软雅黑" pitchFamily="34" charset="-122"/>
                <a:ea typeface="微软雅黑" pitchFamily="34" charset="-122"/>
              </a:rPr>
              <a:t>计划：</a:t>
            </a:r>
            <a:r>
              <a:rPr lang="en-US" altLang="zh-CN" sz="1400" b="0" dirty="0">
                <a:solidFill>
                  <a:srgbClr val="FF0000"/>
                </a:solidFill>
                <a:latin typeface="微软雅黑" pitchFamily="34" charset="-122"/>
                <a:ea typeface="微软雅黑" pitchFamily="34" charset="-122"/>
              </a:rPr>
              <a:t> 1.56</a:t>
            </a:r>
            <a:r>
              <a:rPr lang="zh-CN" altLang="en-US" sz="1400" b="0" dirty="0">
                <a:solidFill>
                  <a:srgbClr val="FF0000"/>
                </a:solidFill>
                <a:latin typeface="微软雅黑" pitchFamily="34" charset="-122"/>
                <a:ea typeface="微软雅黑" pitchFamily="34" charset="-122"/>
              </a:rPr>
              <a:t>亿欧元</a:t>
            </a:r>
            <a:endParaRPr lang="en-US" altLang="zh-CN" sz="1400" b="0" dirty="0">
              <a:solidFill>
                <a:srgbClr val="FF0000"/>
              </a:solidFill>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sz="1400" b="0" dirty="0">
                <a:solidFill>
                  <a:srgbClr val="000000"/>
                </a:solidFill>
                <a:latin typeface="微软雅黑" pitchFamily="34" charset="-122"/>
                <a:ea typeface="微软雅黑" pitchFamily="34" charset="-122"/>
              </a:rPr>
              <a:t>法国图书馆的数字化进程：法国总统萨科奇</a:t>
            </a:r>
            <a:r>
              <a:rPr lang="en-US" altLang="zh-CN" sz="1400" b="0" dirty="0">
                <a:solidFill>
                  <a:srgbClr val="000000"/>
                </a:solidFill>
                <a:latin typeface="微软雅黑" pitchFamily="34" charset="-122"/>
                <a:ea typeface="微软雅黑" pitchFamily="34" charset="-122"/>
              </a:rPr>
              <a:t>2009</a:t>
            </a:r>
            <a:r>
              <a:rPr lang="zh-CN" altLang="en-US" sz="1400" b="0" dirty="0">
                <a:solidFill>
                  <a:srgbClr val="000000"/>
                </a:solidFill>
                <a:latin typeface="微软雅黑" pitchFamily="34" charset="-122"/>
                <a:ea typeface="微软雅黑" pitchFamily="34" charset="-122"/>
              </a:rPr>
              <a:t>年</a:t>
            </a:r>
            <a:r>
              <a:rPr lang="en-US" altLang="zh-CN" sz="1400" b="0" dirty="0">
                <a:solidFill>
                  <a:srgbClr val="000000"/>
                </a:solidFill>
                <a:latin typeface="微软雅黑" pitchFamily="34" charset="-122"/>
                <a:ea typeface="微软雅黑" pitchFamily="34" charset="-122"/>
              </a:rPr>
              <a:t>12</a:t>
            </a:r>
            <a:r>
              <a:rPr lang="zh-CN" altLang="en-US" sz="1400" b="0" dirty="0">
                <a:solidFill>
                  <a:srgbClr val="000000"/>
                </a:solidFill>
                <a:latin typeface="微软雅黑" pitchFamily="34" charset="-122"/>
                <a:ea typeface="微软雅黑" pitchFamily="34" charset="-122"/>
              </a:rPr>
              <a:t>月宣布预算</a:t>
            </a:r>
            <a:r>
              <a:rPr lang="en-US" altLang="zh-CN" sz="1400" b="0" dirty="0">
                <a:solidFill>
                  <a:srgbClr val="FF0000"/>
                </a:solidFill>
                <a:latin typeface="微软雅黑" pitchFamily="34" charset="-122"/>
                <a:ea typeface="微软雅黑" pitchFamily="34" charset="-122"/>
              </a:rPr>
              <a:t>7.5</a:t>
            </a:r>
            <a:r>
              <a:rPr lang="zh-CN" altLang="en-US" sz="1400" b="0" dirty="0">
                <a:solidFill>
                  <a:srgbClr val="FF0000"/>
                </a:solidFill>
                <a:latin typeface="微软雅黑" pitchFamily="34" charset="-122"/>
                <a:ea typeface="微软雅黑" pitchFamily="34" charset="-122"/>
              </a:rPr>
              <a:t>亿欧元</a:t>
            </a:r>
            <a:endParaRPr lang="en-US" altLang="zh-CN" sz="1400" b="0" dirty="0">
              <a:solidFill>
                <a:srgbClr val="FF0000"/>
              </a:solidFill>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sz="1400" b="0" dirty="0">
                <a:solidFill>
                  <a:srgbClr val="000000"/>
                </a:solidFill>
                <a:latin typeface="微软雅黑" pitchFamily="34" charset="-122"/>
                <a:ea typeface="微软雅黑" pitchFamily="34" charset="-122"/>
              </a:rPr>
              <a:t>英国电子图书馆</a:t>
            </a:r>
            <a:r>
              <a:rPr lang="en-US" altLang="zh-CN" sz="1400" b="0" dirty="0">
                <a:solidFill>
                  <a:srgbClr val="000000"/>
                </a:solidFill>
                <a:latin typeface="微软雅黑" pitchFamily="34" charset="-122"/>
                <a:ea typeface="微软雅黑" pitchFamily="34" charset="-122"/>
              </a:rPr>
              <a:t>(</a:t>
            </a:r>
            <a:r>
              <a:rPr lang="en-US" altLang="en-US" sz="1400" b="0" dirty="0" err="1">
                <a:solidFill>
                  <a:srgbClr val="000000"/>
                </a:solidFill>
                <a:latin typeface="微软雅黑" pitchFamily="34" charset="-122"/>
                <a:ea typeface="微软雅黑" pitchFamily="34" charset="-122"/>
              </a:rPr>
              <a:t>eLib</a:t>
            </a:r>
            <a:r>
              <a:rPr lang="en-US" altLang="zh-CN" sz="1400" b="0" dirty="0">
                <a:solidFill>
                  <a:srgbClr val="000000"/>
                </a:solidFill>
                <a:latin typeface="微软雅黑" pitchFamily="34" charset="-122"/>
                <a:ea typeface="微软雅黑" pitchFamily="34" charset="-122"/>
              </a:rPr>
              <a:t>)</a:t>
            </a:r>
            <a:r>
              <a:rPr lang="zh-CN" altLang="en-US" sz="1400" b="0" dirty="0">
                <a:solidFill>
                  <a:srgbClr val="000000"/>
                </a:solidFill>
                <a:latin typeface="微软雅黑" pitchFamily="34" charset="-122"/>
                <a:ea typeface="微软雅黑" pitchFamily="34" charset="-122"/>
              </a:rPr>
              <a:t>计划：总投资约</a:t>
            </a:r>
            <a:r>
              <a:rPr lang="zh-CN" altLang="en-US" sz="1400" b="0" dirty="0">
                <a:solidFill>
                  <a:srgbClr val="FF0000"/>
                </a:solidFill>
                <a:latin typeface="微软雅黑" pitchFamily="34" charset="-122"/>
                <a:ea typeface="微软雅黑" pitchFamily="34" charset="-122"/>
              </a:rPr>
              <a:t>一亿英镑</a:t>
            </a:r>
            <a:endParaRPr lang="en-US" altLang="zh-CN" sz="1400" b="0" dirty="0">
              <a:solidFill>
                <a:srgbClr val="FF0000"/>
              </a:solidFill>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sz="1400" b="0" dirty="0">
                <a:solidFill>
                  <a:srgbClr val="000000"/>
                </a:solidFill>
                <a:latin typeface="微软雅黑" pitchFamily="34" charset="-122"/>
                <a:ea typeface="微软雅黑" pitchFamily="34" charset="-122"/>
              </a:rPr>
              <a:t>大英图书馆获得</a:t>
            </a:r>
            <a:r>
              <a:rPr lang="en-US" altLang="zh-CN" sz="1400" b="0" dirty="0">
                <a:solidFill>
                  <a:srgbClr val="FF0000"/>
                </a:solidFill>
                <a:latin typeface="微软雅黑" pitchFamily="34" charset="-122"/>
                <a:ea typeface="微软雅黑" pitchFamily="34" charset="-122"/>
              </a:rPr>
              <a:t>3300</a:t>
            </a:r>
            <a:r>
              <a:rPr lang="zh-CN" altLang="en-US" sz="1400" b="0" dirty="0">
                <a:solidFill>
                  <a:srgbClr val="FF0000"/>
                </a:solidFill>
                <a:latin typeface="微软雅黑" pitchFamily="34" charset="-122"/>
                <a:ea typeface="微软雅黑" pitchFamily="34" charset="-122"/>
              </a:rPr>
              <a:t>万英镑</a:t>
            </a:r>
            <a:r>
              <a:rPr lang="zh-CN" altLang="en-US" sz="1400" b="0" dirty="0">
                <a:solidFill>
                  <a:srgbClr val="000000"/>
                </a:solidFill>
                <a:latin typeface="微软雅黑" pitchFamily="34" charset="-122"/>
                <a:ea typeface="微软雅黑" pitchFamily="34" charset="-122"/>
              </a:rPr>
              <a:t>资金，用于保存收藏所有英国报纸及</a:t>
            </a:r>
            <a:r>
              <a:rPr lang="en-US" altLang="zh-CN" sz="1400" b="0" dirty="0">
                <a:solidFill>
                  <a:srgbClr val="000000"/>
                </a:solidFill>
                <a:latin typeface="微软雅黑" pitchFamily="34" charset="-122"/>
                <a:ea typeface="微软雅黑" pitchFamily="34" charset="-122"/>
              </a:rPr>
              <a:t>250</a:t>
            </a:r>
            <a:r>
              <a:rPr lang="zh-CN" altLang="en-US" sz="1400" b="0" dirty="0">
                <a:solidFill>
                  <a:srgbClr val="000000"/>
                </a:solidFill>
                <a:latin typeface="微软雅黑" pitchFamily="34" charset="-122"/>
                <a:ea typeface="微软雅黑" pitchFamily="34" charset="-122"/>
              </a:rPr>
              <a:t>种国际大报</a:t>
            </a:r>
            <a:endParaRPr lang="en-US" altLang="zh-CN" sz="1400" b="0" dirty="0">
              <a:solidFill>
                <a:srgbClr val="000000"/>
              </a:solidFill>
              <a:latin typeface="微软雅黑" pitchFamily="34" charset="-122"/>
              <a:ea typeface="微软雅黑" pitchFamily="34" charset="-122"/>
            </a:endParaRPr>
          </a:p>
          <a:p>
            <a:pPr>
              <a:defRPr/>
            </a:pPr>
            <a:endParaRPr lang="zh-CN" altLang="en-US" sz="1400" dirty="0">
              <a:ea typeface="宋体" pitchFamily="2" charset="-122"/>
            </a:endParaRPr>
          </a:p>
        </p:txBody>
      </p:sp>
      <p:grpSp>
        <p:nvGrpSpPr>
          <p:cNvPr id="134" name="组合 133"/>
          <p:cNvGrpSpPr/>
          <p:nvPr/>
        </p:nvGrpSpPr>
        <p:grpSpPr>
          <a:xfrm>
            <a:off x="3428992" y="2857496"/>
            <a:ext cx="1660525" cy="1285875"/>
            <a:chOff x="785813" y="1714500"/>
            <a:chExt cx="1660525" cy="1285875"/>
          </a:xfrm>
          <a:effectLst>
            <a:outerShdw blurRad="63500" sx="102000" sy="102000" algn="ctr" rotWithShape="0">
              <a:prstClr val="black">
                <a:alpha val="40000"/>
              </a:prstClr>
            </a:outerShdw>
          </a:effectLst>
        </p:grpSpPr>
        <p:pic>
          <p:nvPicPr>
            <p:cNvPr id="129" name="Picture 2"/>
            <p:cNvPicPr>
              <a:picLocks noChangeAspect="1" noChangeArrowheads="1"/>
            </p:cNvPicPr>
            <p:nvPr/>
          </p:nvPicPr>
          <p:blipFill>
            <a:blip r:embed="rId7" cstate="print"/>
            <a:srcRect/>
            <a:stretch>
              <a:fillRect/>
            </a:stretch>
          </p:blipFill>
          <p:spPr bwMode="auto">
            <a:xfrm>
              <a:off x="785813" y="2071688"/>
              <a:ext cx="974725" cy="571500"/>
            </a:xfrm>
            <a:prstGeom prst="rect">
              <a:avLst/>
            </a:prstGeom>
            <a:noFill/>
            <a:ln w="9525">
              <a:solidFill>
                <a:srgbClr val="FF0000"/>
              </a:solidFill>
              <a:miter lim="800000"/>
              <a:headEnd/>
              <a:tailEnd/>
            </a:ln>
          </p:spPr>
        </p:pic>
        <p:pic>
          <p:nvPicPr>
            <p:cNvPr id="130" name="Picture 2"/>
            <p:cNvPicPr>
              <a:picLocks noChangeAspect="1" noChangeArrowheads="1"/>
            </p:cNvPicPr>
            <p:nvPr/>
          </p:nvPicPr>
          <p:blipFill>
            <a:blip r:embed="rId8" cstate="print"/>
            <a:srcRect/>
            <a:stretch>
              <a:fillRect/>
            </a:stretch>
          </p:blipFill>
          <p:spPr bwMode="auto">
            <a:xfrm>
              <a:off x="1143000" y="1714500"/>
              <a:ext cx="1071563" cy="581025"/>
            </a:xfrm>
            <a:prstGeom prst="rect">
              <a:avLst/>
            </a:prstGeom>
            <a:noFill/>
            <a:ln w="9525">
              <a:solidFill>
                <a:srgbClr val="FF0000"/>
              </a:solidFill>
              <a:miter lim="800000"/>
              <a:headEnd/>
              <a:tailEnd/>
            </a:ln>
          </p:spPr>
        </p:pic>
        <p:pic>
          <p:nvPicPr>
            <p:cNvPr id="131" name="Picture 2"/>
            <p:cNvPicPr>
              <a:picLocks noChangeAspect="1" noChangeArrowheads="1"/>
            </p:cNvPicPr>
            <p:nvPr/>
          </p:nvPicPr>
          <p:blipFill>
            <a:blip r:embed="rId9" cstate="print"/>
            <a:srcRect/>
            <a:stretch>
              <a:fillRect/>
            </a:stretch>
          </p:blipFill>
          <p:spPr bwMode="auto">
            <a:xfrm>
              <a:off x="1071563" y="2428875"/>
              <a:ext cx="1052512" cy="571500"/>
            </a:xfrm>
            <a:prstGeom prst="rect">
              <a:avLst/>
            </a:prstGeom>
            <a:noFill/>
            <a:ln w="9525">
              <a:solidFill>
                <a:srgbClr val="FF0000"/>
              </a:solidFill>
              <a:miter lim="800000"/>
              <a:headEnd/>
              <a:tailEnd/>
            </a:ln>
          </p:spPr>
        </p:pic>
        <p:pic>
          <p:nvPicPr>
            <p:cNvPr id="132" name="Picture 2"/>
            <p:cNvPicPr>
              <a:picLocks noChangeAspect="1" noChangeArrowheads="1"/>
            </p:cNvPicPr>
            <p:nvPr/>
          </p:nvPicPr>
          <p:blipFill>
            <a:blip r:embed="rId10" cstate="print"/>
            <a:srcRect/>
            <a:stretch>
              <a:fillRect/>
            </a:stretch>
          </p:blipFill>
          <p:spPr bwMode="auto">
            <a:xfrm>
              <a:off x="1428750" y="2071688"/>
              <a:ext cx="1017588" cy="571500"/>
            </a:xfrm>
            <a:prstGeom prst="rect">
              <a:avLst/>
            </a:prstGeom>
            <a:noFill/>
            <a:ln w="9525">
              <a:solidFill>
                <a:srgbClr val="FF0000"/>
              </a:solidFill>
              <a:miter lim="800000"/>
              <a:headEnd/>
              <a:tailEnd/>
            </a:ln>
          </p:spPr>
        </p:pic>
      </p:grpSp>
      <p:sp>
        <p:nvSpPr>
          <p:cNvPr id="135" name="矩形 134"/>
          <p:cNvSpPr/>
          <p:nvPr/>
        </p:nvSpPr>
        <p:spPr bwMode="auto">
          <a:xfrm>
            <a:off x="2928926" y="2857496"/>
            <a:ext cx="5572125" cy="257175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just">
              <a:lnSpc>
                <a:spcPct val="125000"/>
              </a:lnSpc>
              <a:buClr>
                <a:srgbClr val="FF0000"/>
              </a:buClr>
              <a:defRPr/>
            </a:pPr>
            <a:r>
              <a:rPr lang="zh-CN" altLang="en-US" sz="2400" dirty="0">
                <a:solidFill>
                  <a:srgbClr val="000000"/>
                </a:solidFill>
                <a:latin typeface="微软雅黑" pitchFamily="34" charset="-122"/>
                <a:ea typeface="微软雅黑" pitchFamily="34" charset="-122"/>
              </a:rPr>
              <a:t>大洋洲</a:t>
            </a:r>
            <a:endParaRPr lang="en-US" altLang="zh-CN" sz="2400" dirty="0">
              <a:solidFill>
                <a:srgbClr val="000000"/>
              </a:solidFill>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b="0" dirty="0">
                <a:latin typeface="微软雅黑" pitchFamily="34" charset="-122"/>
                <a:ea typeface="微软雅黑" pitchFamily="34" charset="-122"/>
              </a:rPr>
              <a:t>澳大利亚数字图书馆计划</a:t>
            </a:r>
            <a:r>
              <a:rPr lang="en-US" altLang="zh-CN" b="0" dirty="0">
                <a:latin typeface="微软雅黑" pitchFamily="34" charset="-122"/>
                <a:ea typeface="微软雅黑" pitchFamily="34" charset="-122"/>
              </a:rPr>
              <a:t>(Pandora</a:t>
            </a:r>
            <a:r>
              <a:rPr lang="zh-CN" altLang="en-US" b="0" dirty="0">
                <a:latin typeface="微软雅黑" pitchFamily="34" charset="-122"/>
                <a:ea typeface="微软雅黑" pitchFamily="34" charset="-122"/>
              </a:rPr>
              <a:t>项目</a:t>
            </a:r>
            <a:r>
              <a:rPr lang="en-US" altLang="zh-CN" b="0" dirty="0">
                <a:latin typeface="微软雅黑" pitchFamily="34" charset="-122"/>
                <a:ea typeface="微软雅黑" pitchFamily="34" charset="-122"/>
              </a:rPr>
              <a:t>)</a:t>
            </a:r>
            <a:r>
              <a:rPr lang="zh-CN" altLang="en-US" b="0" dirty="0">
                <a:latin typeface="微软雅黑" pitchFamily="34" charset="-122"/>
                <a:ea typeface="微软雅黑" pitchFamily="34" charset="-122"/>
              </a:rPr>
              <a:t>：在线出版物的国家级收藏</a:t>
            </a:r>
            <a:endParaRPr lang="en-US" altLang="zh-CN" b="0" dirty="0">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zh-CN" altLang="en-US" b="0" dirty="0">
                <a:latin typeface="微软雅黑" pitchFamily="34" charset="-122"/>
                <a:ea typeface="微软雅黑" pitchFamily="34" charset="-122"/>
              </a:rPr>
              <a:t>新西兰数字图书馆项目：</a:t>
            </a:r>
            <a:r>
              <a:rPr lang="en-US" altLang="zh-CN" b="0" dirty="0">
                <a:latin typeface="微软雅黑" pitchFamily="34" charset="-122"/>
                <a:ea typeface="微软雅黑" pitchFamily="34" charset="-122"/>
              </a:rPr>
              <a:t>Waikato</a:t>
            </a:r>
            <a:r>
              <a:rPr lang="zh-CN" altLang="en-US" b="0" dirty="0">
                <a:latin typeface="微软雅黑" pitchFamily="34" charset="-122"/>
                <a:ea typeface="微软雅黑" pitchFamily="34" charset="-122"/>
              </a:rPr>
              <a:t>大学的研究项目，主要研究</a:t>
            </a:r>
            <a:r>
              <a:rPr lang="en-US" altLang="zh-CN" b="0" dirty="0">
                <a:latin typeface="微软雅黑" pitchFamily="34" charset="-122"/>
                <a:ea typeface="微软雅黑" pitchFamily="34" charset="-122"/>
              </a:rPr>
              <a:t>DL</a:t>
            </a:r>
            <a:r>
              <a:rPr lang="zh-CN" altLang="en-US" b="0" dirty="0">
                <a:latin typeface="微软雅黑" pitchFamily="34" charset="-122"/>
                <a:ea typeface="微软雅黑" pitchFamily="34" charset="-122"/>
              </a:rPr>
              <a:t>技术</a:t>
            </a:r>
            <a:endParaRPr lang="en-US" altLang="zh-CN" b="0" dirty="0">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en-US" altLang="zh-CN" b="0" dirty="0">
                <a:latin typeface="微软雅黑" pitchFamily="34" charset="-122"/>
                <a:ea typeface="微软雅黑" pitchFamily="34" charset="-122"/>
              </a:rPr>
              <a:t>“</a:t>
            </a:r>
            <a:r>
              <a:rPr lang="zh-CN" altLang="en-US" b="0" dirty="0">
                <a:latin typeface="微软雅黑" pitchFamily="34" charset="-122"/>
                <a:ea typeface="微软雅黑" pitchFamily="34" charset="-122"/>
              </a:rPr>
              <a:t>创造新西兰受信任的数字资产</a:t>
            </a:r>
            <a:r>
              <a:rPr lang="en-US" altLang="zh-CN" b="0" dirty="0">
                <a:latin typeface="微软雅黑" pitchFamily="34" charset="-122"/>
                <a:ea typeface="微软雅黑" pitchFamily="34" charset="-122"/>
              </a:rPr>
              <a:t>”</a:t>
            </a:r>
            <a:r>
              <a:rPr lang="zh-CN" altLang="en-US" b="0" dirty="0">
                <a:latin typeface="微软雅黑" pitchFamily="34" charset="-122"/>
                <a:ea typeface="微软雅黑" pitchFamily="34" charset="-122"/>
              </a:rPr>
              <a:t>计划</a:t>
            </a:r>
            <a:r>
              <a:rPr lang="en-US" altLang="zh-CN" b="0" dirty="0">
                <a:latin typeface="微软雅黑" pitchFamily="34" charset="-122"/>
                <a:ea typeface="微软雅黑" pitchFamily="34" charset="-122"/>
              </a:rPr>
              <a:t>:</a:t>
            </a:r>
            <a:r>
              <a:rPr lang="zh-CN" altLang="en-US" b="0" dirty="0">
                <a:latin typeface="微软雅黑" pitchFamily="34" charset="-122"/>
                <a:ea typeface="微软雅黑" pitchFamily="34" charset="-122"/>
              </a:rPr>
              <a:t>投资</a:t>
            </a:r>
            <a:r>
              <a:rPr lang="en-US" altLang="zh-CN" b="0" dirty="0">
                <a:solidFill>
                  <a:srgbClr val="FF0000"/>
                </a:solidFill>
                <a:latin typeface="微软雅黑" pitchFamily="34" charset="-122"/>
                <a:ea typeface="微软雅黑" pitchFamily="34" charset="-122"/>
              </a:rPr>
              <a:t>2400</a:t>
            </a:r>
            <a:r>
              <a:rPr lang="zh-CN" altLang="en-US" b="0" dirty="0">
                <a:solidFill>
                  <a:srgbClr val="FF0000"/>
                </a:solidFill>
                <a:latin typeface="微软雅黑" pitchFamily="34" charset="-122"/>
                <a:ea typeface="微软雅黑" pitchFamily="34" charset="-122"/>
              </a:rPr>
              <a:t>万新西兰元</a:t>
            </a:r>
            <a:r>
              <a:rPr lang="en-US" altLang="zh-CN" b="0" dirty="0">
                <a:solidFill>
                  <a:srgbClr val="FF0000"/>
                </a:solidFill>
                <a:latin typeface="微软雅黑" pitchFamily="34" charset="-122"/>
                <a:ea typeface="微软雅黑" pitchFamily="34" charset="-122"/>
              </a:rPr>
              <a:t>(1700</a:t>
            </a:r>
            <a:r>
              <a:rPr lang="zh-CN" altLang="en-US" b="0" dirty="0">
                <a:solidFill>
                  <a:srgbClr val="FF0000"/>
                </a:solidFill>
                <a:latin typeface="微软雅黑" pitchFamily="34" charset="-122"/>
                <a:ea typeface="微软雅黑" pitchFamily="34" charset="-122"/>
              </a:rPr>
              <a:t>万美元</a:t>
            </a:r>
            <a:r>
              <a:rPr lang="en-US" altLang="zh-CN" b="0" dirty="0">
                <a:solidFill>
                  <a:srgbClr val="FF0000"/>
                </a:solidFill>
                <a:latin typeface="微软雅黑" pitchFamily="34" charset="-122"/>
                <a:ea typeface="微软雅黑" pitchFamily="34" charset="-122"/>
              </a:rPr>
              <a:t>)</a:t>
            </a:r>
            <a:r>
              <a:rPr lang="zh-CN" altLang="en-US" b="0" dirty="0">
                <a:latin typeface="微软雅黑" pitchFamily="34" charset="-122"/>
                <a:ea typeface="微软雅黑" pitchFamily="34" charset="-122"/>
              </a:rPr>
              <a:t>，阻止国家数字记忆的消失</a:t>
            </a:r>
            <a:endParaRPr lang="en-US" altLang="zh-CN" b="0" dirty="0">
              <a:latin typeface="微软雅黑" pitchFamily="34" charset="-122"/>
              <a:ea typeface="微软雅黑" pitchFamily="34" charset="-122"/>
            </a:endParaRPr>
          </a:p>
          <a:p>
            <a:pPr>
              <a:defRPr/>
            </a:pPr>
            <a:endParaRPr lang="zh-CN" altLang="en-US" dirty="0">
              <a:ea typeface="宋体" pitchFamily="2" charset="-122"/>
            </a:endParaRPr>
          </a:p>
        </p:txBody>
      </p:sp>
      <p:grpSp>
        <p:nvGrpSpPr>
          <p:cNvPr id="138" name="组合 137"/>
          <p:cNvGrpSpPr/>
          <p:nvPr/>
        </p:nvGrpSpPr>
        <p:grpSpPr>
          <a:xfrm>
            <a:off x="7500958" y="5643578"/>
            <a:ext cx="857250" cy="1011237"/>
            <a:chOff x="3714750" y="4071938"/>
            <a:chExt cx="857250" cy="1011237"/>
          </a:xfrm>
          <a:effectLst>
            <a:outerShdw blurRad="63500" sx="102000" sy="102000" algn="ctr" rotWithShape="0">
              <a:prstClr val="black">
                <a:alpha val="40000"/>
              </a:prstClr>
            </a:outerShdw>
          </a:effectLst>
        </p:grpSpPr>
        <p:pic>
          <p:nvPicPr>
            <p:cNvPr id="136" name="Picture 3"/>
            <p:cNvPicPr>
              <a:picLocks noChangeAspect="1" noChangeArrowheads="1"/>
            </p:cNvPicPr>
            <p:nvPr/>
          </p:nvPicPr>
          <p:blipFill>
            <a:blip r:embed="rId11" cstate="print"/>
            <a:srcRect/>
            <a:stretch>
              <a:fillRect/>
            </a:stretch>
          </p:blipFill>
          <p:spPr bwMode="auto">
            <a:xfrm>
              <a:off x="3714750" y="4071938"/>
              <a:ext cx="857250" cy="495300"/>
            </a:xfrm>
            <a:prstGeom prst="rect">
              <a:avLst/>
            </a:prstGeom>
            <a:solidFill>
              <a:schemeClr val="bg1"/>
            </a:solidFill>
            <a:ln w="9525">
              <a:solidFill>
                <a:srgbClr val="FF0000"/>
              </a:solidFill>
              <a:miter lim="800000"/>
              <a:headEnd/>
              <a:tailEnd/>
            </a:ln>
          </p:spPr>
        </p:pic>
        <p:pic>
          <p:nvPicPr>
            <p:cNvPr id="137" name="Picture 2"/>
            <p:cNvPicPr>
              <a:picLocks noChangeAspect="1" noChangeArrowheads="1"/>
            </p:cNvPicPr>
            <p:nvPr/>
          </p:nvPicPr>
          <p:blipFill>
            <a:blip r:embed="rId12" cstate="print"/>
            <a:srcRect/>
            <a:stretch>
              <a:fillRect/>
            </a:stretch>
          </p:blipFill>
          <p:spPr bwMode="auto">
            <a:xfrm>
              <a:off x="3714750" y="4643438"/>
              <a:ext cx="765175" cy="439737"/>
            </a:xfrm>
            <a:prstGeom prst="rect">
              <a:avLst/>
            </a:prstGeom>
            <a:solidFill>
              <a:schemeClr val="bg1"/>
            </a:solidFill>
            <a:ln w="9525">
              <a:solidFill>
                <a:srgbClr val="FF0000"/>
              </a:solidFill>
              <a:miter lim="800000"/>
              <a:headEnd/>
              <a:tailEnd/>
            </a:ln>
          </p:spPr>
        </p:pic>
      </p:grpSp>
      <p:sp>
        <p:nvSpPr>
          <p:cNvPr id="139" name="矩形 138"/>
          <p:cNvSpPr/>
          <p:nvPr/>
        </p:nvSpPr>
        <p:spPr bwMode="auto">
          <a:xfrm>
            <a:off x="1571604" y="1357298"/>
            <a:ext cx="6357938" cy="228600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just">
              <a:lnSpc>
                <a:spcPct val="125000"/>
              </a:lnSpc>
              <a:buClr>
                <a:srgbClr val="FF0000"/>
              </a:buClr>
              <a:defRPr/>
            </a:pPr>
            <a:r>
              <a:rPr lang="zh-CN" altLang="en-US" sz="2400" dirty="0">
                <a:solidFill>
                  <a:srgbClr val="000000"/>
                </a:solidFill>
                <a:latin typeface="Times New Roman" pitchFamily="18" charset="0"/>
                <a:ea typeface="微软雅黑" pitchFamily="34" charset="-122"/>
              </a:rPr>
              <a:t>亚洲</a:t>
            </a:r>
            <a:endParaRPr lang="en-US" altLang="zh-CN" sz="2400" dirty="0">
              <a:solidFill>
                <a:srgbClr val="000000"/>
              </a:solidFill>
              <a:latin typeface="Times New Roman" pitchFamily="18" charset="0"/>
              <a:ea typeface="微软雅黑" pitchFamily="34" charset="-122"/>
            </a:endParaRPr>
          </a:p>
          <a:p>
            <a:pPr algn="just">
              <a:lnSpc>
                <a:spcPct val="125000"/>
              </a:lnSpc>
              <a:buClr>
                <a:srgbClr val="FF0000"/>
              </a:buClr>
              <a:buFont typeface="Wingdings" pitchFamily="2" charset="2"/>
              <a:buChar char="n"/>
              <a:defRPr/>
            </a:pPr>
            <a:r>
              <a:rPr lang="zh-CN" altLang="en-US" b="0" dirty="0">
                <a:solidFill>
                  <a:srgbClr val="000000"/>
                </a:solidFill>
                <a:latin typeface="Times New Roman" pitchFamily="18" charset="0"/>
                <a:ea typeface="微软雅黑" pitchFamily="34" charset="-122"/>
              </a:rPr>
              <a:t>日本国图书馆关西馆工程：</a:t>
            </a:r>
            <a:r>
              <a:rPr lang="zh-CN" altLang="en-US" b="0" dirty="0">
                <a:solidFill>
                  <a:srgbClr val="FF0000"/>
                </a:solidFill>
                <a:latin typeface="Times New Roman" pitchFamily="18" charset="0"/>
                <a:ea typeface="微软雅黑" pitchFamily="34" charset="-122"/>
              </a:rPr>
              <a:t>超过</a:t>
            </a:r>
            <a:r>
              <a:rPr lang="en-US" altLang="zh-CN" b="0" dirty="0">
                <a:solidFill>
                  <a:srgbClr val="FF0000"/>
                </a:solidFill>
                <a:latin typeface="Times New Roman" pitchFamily="18" charset="0"/>
                <a:ea typeface="微软雅黑" pitchFamily="34" charset="-122"/>
              </a:rPr>
              <a:t>4</a:t>
            </a:r>
            <a:r>
              <a:rPr lang="zh-CN" altLang="en-US" b="0" dirty="0">
                <a:solidFill>
                  <a:srgbClr val="FF0000"/>
                </a:solidFill>
                <a:latin typeface="Times New Roman" pitchFamily="18" charset="0"/>
                <a:ea typeface="微软雅黑" pitchFamily="34" charset="-122"/>
              </a:rPr>
              <a:t>亿美金</a:t>
            </a:r>
            <a:endParaRPr lang="en-US" altLang="zh-CN" b="0" dirty="0">
              <a:solidFill>
                <a:srgbClr val="FF0000"/>
              </a:solidFill>
              <a:latin typeface="Times New Roman" pitchFamily="18" charset="0"/>
              <a:ea typeface="微软雅黑" pitchFamily="34" charset="-122"/>
            </a:endParaRPr>
          </a:p>
          <a:p>
            <a:pPr algn="just">
              <a:lnSpc>
                <a:spcPct val="125000"/>
              </a:lnSpc>
              <a:buClr>
                <a:srgbClr val="FF0000"/>
              </a:buClr>
              <a:buFont typeface="Wingdings" pitchFamily="2" charset="2"/>
              <a:buChar char="n"/>
              <a:defRPr/>
            </a:pPr>
            <a:r>
              <a:rPr lang="zh-CN" altLang="en-US" b="0" dirty="0">
                <a:solidFill>
                  <a:srgbClr val="000000"/>
                </a:solidFill>
                <a:latin typeface="Times New Roman" pitchFamily="18" charset="0"/>
                <a:ea typeface="微软雅黑" pitchFamily="34" charset="-122"/>
              </a:rPr>
              <a:t>日本</a:t>
            </a:r>
            <a:r>
              <a:rPr lang="en-US" altLang="zh-CN" b="0" dirty="0">
                <a:solidFill>
                  <a:srgbClr val="000000"/>
                </a:solidFill>
                <a:latin typeface="Times New Roman" pitchFamily="18" charset="0"/>
                <a:ea typeface="微软雅黑" pitchFamily="34" charset="-122"/>
              </a:rPr>
              <a:t>2009</a:t>
            </a:r>
            <a:r>
              <a:rPr lang="zh-CN" altLang="en-US" b="0" dirty="0">
                <a:solidFill>
                  <a:srgbClr val="000000"/>
                </a:solidFill>
                <a:latin typeface="Times New Roman" pitchFamily="18" charset="0"/>
                <a:ea typeface="微软雅黑" pitchFamily="34" charset="-122"/>
              </a:rPr>
              <a:t>年成立日本书籍检索制度提案协商会：</a:t>
            </a:r>
            <a:r>
              <a:rPr lang="zh-CN" altLang="en-US" b="0" dirty="0">
                <a:solidFill>
                  <a:srgbClr val="FF0000"/>
                </a:solidFill>
                <a:latin typeface="Times New Roman" pitchFamily="18" charset="0"/>
                <a:ea typeface="微软雅黑" pitchFamily="34" charset="-122"/>
              </a:rPr>
              <a:t>抗衡谷歌</a:t>
            </a:r>
            <a:endParaRPr lang="en-US" altLang="zh-CN" b="0" dirty="0">
              <a:solidFill>
                <a:srgbClr val="FF0000"/>
              </a:solidFill>
              <a:latin typeface="Times New Roman" pitchFamily="18" charset="0"/>
              <a:ea typeface="微软雅黑" pitchFamily="34" charset="-122"/>
            </a:endParaRPr>
          </a:p>
          <a:p>
            <a:pPr algn="just">
              <a:lnSpc>
                <a:spcPct val="125000"/>
              </a:lnSpc>
              <a:buClr>
                <a:srgbClr val="FF0000"/>
              </a:buClr>
              <a:buFont typeface="Wingdings" pitchFamily="2" charset="2"/>
              <a:buChar char="n"/>
              <a:defRPr/>
            </a:pPr>
            <a:r>
              <a:rPr lang="zh-CN" altLang="en-US" b="0" dirty="0">
                <a:latin typeface="Times New Roman" pitchFamily="18" charset="0"/>
                <a:ea typeface="微软雅黑" pitchFamily="34" charset="-122"/>
              </a:rPr>
              <a:t>韩国国立中央图书馆数字图书馆：</a:t>
            </a:r>
            <a:r>
              <a:rPr lang="zh-CN" altLang="en-US" b="0" dirty="0">
                <a:solidFill>
                  <a:srgbClr val="FF0000"/>
                </a:solidFill>
                <a:latin typeface="Times New Roman" pitchFamily="18" charset="0"/>
                <a:ea typeface="微软雅黑" pitchFamily="34" charset="-122"/>
              </a:rPr>
              <a:t>韩国的文化地标</a:t>
            </a:r>
            <a:endParaRPr lang="en-US" altLang="zh-CN" b="0" dirty="0">
              <a:solidFill>
                <a:srgbClr val="FF0000"/>
              </a:solidFill>
              <a:latin typeface="Times New Roman" pitchFamily="18" charset="0"/>
              <a:ea typeface="微软雅黑" pitchFamily="34" charset="-122"/>
            </a:endParaRPr>
          </a:p>
          <a:p>
            <a:pPr algn="just">
              <a:lnSpc>
                <a:spcPct val="125000"/>
              </a:lnSpc>
              <a:buClr>
                <a:srgbClr val="FF0000"/>
              </a:buClr>
              <a:buFont typeface="Wingdings" pitchFamily="2" charset="2"/>
              <a:buChar char="n"/>
              <a:defRPr/>
            </a:pPr>
            <a:r>
              <a:rPr lang="zh-CN" altLang="en-US" b="0" dirty="0">
                <a:latin typeface="Times New Roman" pitchFamily="18" charset="0"/>
                <a:ea typeface="微软雅黑" pitchFamily="34" charset="-122"/>
              </a:rPr>
              <a:t>新加坡投资</a:t>
            </a:r>
            <a:r>
              <a:rPr lang="zh-CN" altLang="en-US" b="0" dirty="0">
                <a:solidFill>
                  <a:srgbClr val="FF0000"/>
                </a:solidFill>
                <a:latin typeface="Times New Roman" pitchFamily="18" charset="0"/>
                <a:ea typeface="微软雅黑" pitchFamily="34" charset="-122"/>
              </a:rPr>
              <a:t>上亿元</a:t>
            </a:r>
            <a:r>
              <a:rPr lang="zh-CN" altLang="en-US" b="0" dirty="0">
                <a:latin typeface="Times New Roman" pitchFamily="18" charset="0"/>
                <a:ea typeface="微软雅黑" pitchFamily="34" charset="-122"/>
              </a:rPr>
              <a:t>，开展网络和数字图书馆工作</a:t>
            </a:r>
            <a:endParaRPr lang="en-US" altLang="zh-CN" b="0" dirty="0">
              <a:solidFill>
                <a:srgbClr val="FF0000"/>
              </a:solidFill>
              <a:latin typeface="Times New Roman" pitchFamily="18" charset="0"/>
              <a:ea typeface="微软雅黑" pitchFamily="34" charset="-122"/>
            </a:endParaRPr>
          </a:p>
          <a:p>
            <a:pPr algn="just">
              <a:lnSpc>
                <a:spcPct val="125000"/>
              </a:lnSpc>
              <a:buClr>
                <a:srgbClr val="FF0000"/>
              </a:buClr>
              <a:buFont typeface="Wingdings" pitchFamily="2" charset="2"/>
              <a:buChar char="n"/>
              <a:defRPr/>
            </a:pPr>
            <a:r>
              <a:rPr lang="zh-CN" altLang="en-US" b="0" dirty="0">
                <a:latin typeface="Times New Roman" pitchFamily="18" charset="0"/>
                <a:ea typeface="微软雅黑" pitchFamily="34" charset="-122"/>
              </a:rPr>
              <a:t>香港公共图书馆多媒体资讯系统主要提升计划：</a:t>
            </a:r>
            <a:r>
              <a:rPr lang="en-US" altLang="zh-CN" b="0" dirty="0">
                <a:solidFill>
                  <a:srgbClr val="FF0000"/>
                </a:solidFill>
                <a:latin typeface="Times New Roman" pitchFamily="18" charset="0"/>
                <a:ea typeface="微软雅黑" pitchFamily="34" charset="-122"/>
              </a:rPr>
              <a:t>9300</a:t>
            </a:r>
            <a:r>
              <a:rPr lang="zh-CN" altLang="en-US" b="0" dirty="0">
                <a:solidFill>
                  <a:srgbClr val="FF0000"/>
                </a:solidFill>
                <a:latin typeface="Times New Roman" pitchFamily="18" charset="0"/>
                <a:ea typeface="微软雅黑" pitchFamily="34" charset="-122"/>
              </a:rPr>
              <a:t>万元</a:t>
            </a:r>
            <a:endParaRPr lang="zh-CN" altLang="en-US" b="0" dirty="0">
              <a:ea typeface="宋体" pitchFamily="2" charset="-122"/>
            </a:endParaRPr>
          </a:p>
        </p:txBody>
      </p:sp>
      <p:grpSp>
        <p:nvGrpSpPr>
          <p:cNvPr id="144" name="组合 143"/>
          <p:cNvGrpSpPr/>
          <p:nvPr/>
        </p:nvGrpSpPr>
        <p:grpSpPr>
          <a:xfrm>
            <a:off x="6000760" y="3786190"/>
            <a:ext cx="2000250" cy="1084263"/>
            <a:chOff x="3000375" y="2143125"/>
            <a:chExt cx="2000250" cy="1084263"/>
          </a:xfrm>
          <a:effectLst>
            <a:outerShdw blurRad="63500" sx="102000" sy="102000" algn="ctr" rotWithShape="0">
              <a:prstClr val="black">
                <a:alpha val="40000"/>
              </a:prstClr>
            </a:outerShdw>
          </a:effectLst>
        </p:grpSpPr>
        <p:pic>
          <p:nvPicPr>
            <p:cNvPr id="140" name="Picture 7"/>
            <p:cNvPicPr>
              <a:picLocks noChangeAspect="1" noChangeArrowheads="1"/>
            </p:cNvPicPr>
            <p:nvPr/>
          </p:nvPicPr>
          <p:blipFill>
            <a:blip r:embed="rId13" cstate="print"/>
            <a:srcRect/>
            <a:stretch>
              <a:fillRect/>
            </a:stretch>
          </p:blipFill>
          <p:spPr bwMode="auto">
            <a:xfrm>
              <a:off x="3000375" y="2286000"/>
              <a:ext cx="928688" cy="673100"/>
            </a:xfrm>
            <a:prstGeom prst="rect">
              <a:avLst/>
            </a:prstGeom>
            <a:noFill/>
            <a:ln w="9525">
              <a:solidFill>
                <a:srgbClr val="FF0000"/>
              </a:solidFill>
              <a:miter lim="800000"/>
              <a:headEnd/>
              <a:tailEnd/>
            </a:ln>
          </p:spPr>
        </p:pic>
        <p:pic>
          <p:nvPicPr>
            <p:cNvPr id="141" name="Picture 2"/>
            <p:cNvPicPr>
              <a:picLocks noChangeAspect="1" noChangeArrowheads="1"/>
            </p:cNvPicPr>
            <p:nvPr/>
          </p:nvPicPr>
          <p:blipFill>
            <a:blip r:embed="rId14" cstate="print"/>
            <a:srcRect/>
            <a:stretch>
              <a:fillRect/>
            </a:stretch>
          </p:blipFill>
          <p:spPr bwMode="auto">
            <a:xfrm>
              <a:off x="3786188" y="2143125"/>
              <a:ext cx="1119187" cy="609600"/>
            </a:xfrm>
            <a:prstGeom prst="rect">
              <a:avLst/>
            </a:prstGeom>
            <a:noFill/>
            <a:ln w="9525">
              <a:solidFill>
                <a:srgbClr val="FF0000"/>
              </a:solidFill>
              <a:miter lim="800000"/>
              <a:headEnd/>
              <a:tailEnd/>
            </a:ln>
          </p:spPr>
        </p:pic>
        <p:pic>
          <p:nvPicPr>
            <p:cNvPr id="142" name="Picture 2"/>
            <p:cNvPicPr>
              <a:picLocks noChangeAspect="1" noChangeArrowheads="1"/>
            </p:cNvPicPr>
            <p:nvPr/>
          </p:nvPicPr>
          <p:blipFill>
            <a:blip r:embed="rId15" cstate="print"/>
            <a:srcRect/>
            <a:stretch>
              <a:fillRect/>
            </a:stretch>
          </p:blipFill>
          <p:spPr bwMode="auto">
            <a:xfrm>
              <a:off x="3929063" y="2428875"/>
              <a:ext cx="1071562" cy="603250"/>
            </a:xfrm>
            <a:prstGeom prst="rect">
              <a:avLst/>
            </a:prstGeom>
            <a:noFill/>
            <a:ln w="9525">
              <a:solidFill>
                <a:srgbClr val="FF0000"/>
              </a:solidFill>
              <a:miter lim="800000"/>
              <a:headEnd/>
              <a:tailEnd/>
            </a:ln>
          </p:spPr>
        </p:pic>
        <p:pic>
          <p:nvPicPr>
            <p:cNvPr id="143" name="Picture 4"/>
            <p:cNvPicPr>
              <a:picLocks noChangeAspect="1" noChangeArrowheads="1"/>
            </p:cNvPicPr>
            <p:nvPr/>
          </p:nvPicPr>
          <p:blipFill>
            <a:blip r:embed="rId16" cstate="print"/>
            <a:srcRect/>
            <a:stretch>
              <a:fillRect/>
            </a:stretch>
          </p:blipFill>
          <p:spPr bwMode="auto">
            <a:xfrm>
              <a:off x="3000375" y="2643188"/>
              <a:ext cx="1000125" cy="584200"/>
            </a:xfrm>
            <a:prstGeom prst="rect">
              <a:avLst/>
            </a:prstGeom>
            <a:noFill/>
            <a:ln w="9525">
              <a:solidFill>
                <a:srgbClr val="FF0000"/>
              </a:solidFill>
              <a:miter lim="800000"/>
              <a:headEnd/>
              <a:tailEnd/>
            </a:ln>
          </p:spPr>
        </p:pic>
      </p:grpSp>
      <p:sp>
        <p:nvSpPr>
          <p:cNvPr id="145" name="矩形 144"/>
          <p:cNvSpPr/>
          <p:nvPr/>
        </p:nvSpPr>
        <p:spPr bwMode="auto">
          <a:xfrm>
            <a:off x="2428860" y="2143116"/>
            <a:ext cx="6357937" cy="2643188"/>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just">
              <a:lnSpc>
                <a:spcPct val="125000"/>
              </a:lnSpc>
              <a:buClr>
                <a:srgbClr val="FF0000"/>
              </a:buClr>
              <a:defRPr/>
            </a:pPr>
            <a:r>
              <a:rPr lang="zh-CN" altLang="en-US" sz="2400" dirty="0">
                <a:solidFill>
                  <a:srgbClr val="000000"/>
                </a:solidFill>
                <a:latin typeface="微软雅黑" pitchFamily="34" charset="-122"/>
                <a:ea typeface="微软雅黑" pitchFamily="34" charset="-122"/>
              </a:rPr>
              <a:t>国际</a:t>
            </a:r>
            <a:r>
              <a:rPr lang="en-US" altLang="zh-CN" sz="2400" dirty="0">
                <a:solidFill>
                  <a:srgbClr val="000000"/>
                </a:solidFill>
                <a:latin typeface="微软雅黑" pitchFamily="34" charset="-122"/>
                <a:ea typeface="微软雅黑" pitchFamily="34" charset="-122"/>
              </a:rPr>
              <a:t>IT</a:t>
            </a:r>
            <a:r>
              <a:rPr lang="zh-CN" altLang="en-US" sz="2400" dirty="0">
                <a:solidFill>
                  <a:srgbClr val="000000"/>
                </a:solidFill>
                <a:latin typeface="微软雅黑" pitchFamily="34" charset="-122"/>
                <a:ea typeface="微软雅黑" pitchFamily="34" charset="-122"/>
              </a:rPr>
              <a:t>公司和组织</a:t>
            </a:r>
            <a:endParaRPr lang="en-US" altLang="zh-CN" sz="2400" dirty="0">
              <a:solidFill>
                <a:srgbClr val="000000"/>
              </a:solidFill>
              <a:latin typeface="微软雅黑" pitchFamily="34" charset="-122"/>
              <a:ea typeface="微软雅黑" pitchFamily="34" charset="-122"/>
            </a:endParaRPr>
          </a:p>
          <a:p>
            <a:pPr algn="just">
              <a:lnSpc>
                <a:spcPct val="125000"/>
              </a:lnSpc>
              <a:buClr>
                <a:srgbClr val="FF0000"/>
              </a:buClr>
              <a:buFont typeface="Wingdings" pitchFamily="2" charset="2"/>
              <a:buChar char="n"/>
              <a:defRPr/>
            </a:pPr>
            <a:r>
              <a:rPr lang="en-US" altLang="zh-CN" b="0" dirty="0">
                <a:latin typeface="微软雅黑" pitchFamily="34" charset="-122"/>
                <a:ea typeface="微软雅黑" pitchFamily="34" charset="-122"/>
              </a:rPr>
              <a:t>Google</a:t>
            </a:r>
            <a:r>
              <a:rPr lang="zh-CN" altLang="en-US" b="0" dirty="0">
                <a:latin typeface="微软雅黑" pitchFamily="34" charset="-122"/>
                <a:ea typeface="微软雅黑" pitchFamily="34" charset="-122"/>
              </a:rPr>
              <a:t>、</a:t>
            </a:r>
            <a:r>
              <a:rPr lang="en-US" altLang="zh-CN" b="0" dirty="0">
                <a:latin typeface="微软雅黑" pitchFamily="34" charset="-122"/>
                <a:ea typeface="微软雅黑" pitchFamily="34" charset="-122"/>
              </a:rPr>
              <a:t>Microsoft</a:t>
            </a:r>
            <a:r>
              <a:rPr lang="zh-CN" altLang="en-US" b="0" dirty="0">
                <a:latin typeface="微软雅黑" pitchFamily="34" charset="-122"/>
                <a:ea typeface="微软雅黑" pitchFamily="34" charset="-122"/>
              </a:rPr>
              <a:t>、</a:t>
            </a:r>
            <a:r>
              <a:rPr lang="en-US" altLang="zh-CN" b="0" dirty="0">
                <a:latin typeface="微软雅黑" pitchFamily="34" charset="-122"/>
                <a:ea typeface="微软雅黑" pitchFamily="34" charset="-122"/>
              </a:rPr>
              <a:t>Yahoo</a:t>
            </a:r>
            <a:r>
              <a:rPr lang="zh-CN" altLang="en-US" b="0" dirty="0">
                <a:latin typeface="微软雅黑" pitchFamily="34" charset="-122"/>
                <a:ea typeface="微软雅黑" pitchFamily="34" charset="-122"/>
              </a:rPr>
              <a:t>、</a:t>
            </a:r>
            <a:r>
              <a:rPr lang="en-US" altLang="zh-CN" b="0" dirty="0">
                <a:latin typeface="微软雅黑" pitchFamily="34" charset="-122"/>
                <a:ea typeface="微软雅黑" pitchFamily="34" charset="-122"/>
              </a:rPr>
              <a:t>Internet Archive</a:t>
            </a:r>
            <a:r>
              <a:rPr lang="zh-CN" altLang="en-US" b="0" dirty="0">
                <a:latin typeface="微软雅黑" pitchFamily="34" charset="-122"/>
                <a:ea typeface="微软雅黑" pitchFamily="34" charset="-122"/>
              </a:rPr>
              <a:t>、</a:t>
            </a:r>
            <a:r>
              <a:rPr lang="en-US" altLang="zh-CN" b="0" dirty="0">
                <a:latin typeface="微软雅黑" pitchFamily="34" charset="-122"/>
                <a:ea typeface="微软雅黑" pitchFamily="34" charset="-122"/>
              </a:rPr>
              <a:t>World Digital Library</a:t>
            </a:r>
            <a:r>
              <a:rPr lang="zh-CN" altLang="en-US" b="0" dirty="0">
                <a:latin typeface="微软雅黑" pitchFamily="34" charset="-122"/>
                <a:ea typeface="微软雅黑" pitchFamily="34" charset="-122"/>
              </a:rPr>
              <a:t>等公司和组织纷纷启动数字图书计划</a:t>
            </a:r>
          </a:p>
          <a:p>
            <a:pPr algn="just">
              <a:lnSpc>
                <a:spcPct val="125000"/>
              </a:lnSpc>
              <a:buClr>
                <a:srgbClr val="FF0000"/>
              </a:buClr>
              <a:buFont typeface="Wingdings" pitchFamily="2" charset="2"/>
              <a:buChar char="n"/>
              <a:defRPr/>
            </a:pPr>
            <a:r>
              <a:rPr lang="zh-CN" altLang="en-US" b="0" dirty="0">
                <a:latin typeface="微软雅黑" pitchFamily="34" charset="-122"/>
                <a:ea typeface="微软雅黑" pitchFamily="34" charset="-122"/>
              </a:rPr>
              <a:t>“</a:t>
            </a:r>
            <a:r>
              <a:rPr lang="en-US" altLang="zh-CN" b="0" dirty="0">
                <a:latin typeface="微软雅黑" pitchFamily="34" charset="-122"/>
                <a:ea typeface="微软雅黑" pitchFamily="34" charset="-122"/>
              </a:rPr>
              <a:t>Google</a:t>
            </a:r>
            <a:r>
              <a:rPr lang="zh-CN" altLang="en-US" b="0" dirty="0">
                <a:latin typeface="微软雅黑" pitchFamily="34" charset="-122"/>
                <a:ea typeface="微软雅黑" pitchFamily="34" charset="-122"/>
              </a:rPr>
              <a:t>出版商”</a:t>
            </a:r>
            <a:r>
              <a:rPr lang="en-US" altLang="zh-CN" b="0" dirty="0">
                <a:latin typeface="微软雅黑" pitchFamily="34" charset="-122"/>
                <a:ea typeface="微软雅黑" pitchFamily="34" charset="-122"/>
              </a:rPr>
              <a:t>(Google Print Publisher)</a:t>
            </a:r>
            <a:r>
              <a:rPr lang="zh-CN" altLang="en-US" b="0" dirty="0">
                <a:latin typeface="微软雅黑" pitchFamily="34" charset="-122"/>
                <a:ea typeface="微软雅黑" pitchFamily="34" charset="-122"/>
              </a:rPr>
              <a:t>和“</a:t>
            </a:r>
            <a:r>
              <a:rPr lang="en-US" altLang="zh-CN" b="0" dirty="0">
                <a:latin typeface="微软雅黑" pitchFamily="34" charset="-122"/>
                <a:ea typeface="微软雅黑" pitchFamily="34" charset="-122"/>
              </a:rPr>
              <a:t>Google</a:t>
            </a:r>
            <a:r>
              <a:rPr lang="zh-CN" altLang="en-US" b="0" dirty="0">
                <a:latin typeface="微软雅黑" pitchFamily="34" charset="-122"/>
                <a:ea typeface="微软雅黑" pitchFamily="34" charset="-122"/>
              </a:rPr>
              <a:t>图书馆”</a:t>
            </a:r>
            <a:r>
              <a:rPr lang="en-US" altLang="zh-CN" b="0" dirty="0">
                <a:latin typeface="微软雅黑" pitchFamily="34" charset="-122"/>
                <a:ea typeface="微软雅黑" pitchFamily="34" charset="-122"/>
              </a:rPr>
              <a:t>(Google Print Library)</a:t>
            </a:r>
            <a:r>
              <a:rPr lang="zh-CN" altLang="en-US" b="0" dirty="0">
                <a:latin typeface="微软雅黑" pitchFamily="34" charset="-122"/>
                <a:ea typeface="微软雅黑" pitchFamily="34" charset="-122"/>
              </a:rPr>
              <a:t>项目。其合作名单上有纽约公共图书馆、密歇根大学图书馆、哈佛大学图书馆、斯坦福大学图书馆、牛津大学图书馆等</a:t>
            </a:r>
          </a:p>
        </p:txBody>
      </p:sp>
      <p:grpSp>
        <p:nvGrpSpPr>
          <p:cNvPr id="149" name="组合 148"/>
          <p:cNvGrpSpPr/>
          <p:nvPr/>
        </p:nvGrpSpPr>
        <p:grpSpPr>
          <a:xfrm>
            <a:off x="714348" y="2143116"/>
            <a:ext cx="1455738" cy="1214438"/>
            <a:chOff x="6572250" y="1714500"/>
            <a:chExt cx="1455738" cy="1214438"/>
          </a:xfrm>
          <a:effectLst>
            <a:outerShdw blurRad="63500" sx="102000" sy="102000" algn="ctr" rotWithShape="0">
              <a:prstClr val="black">
                <a:alpha val="40000"/>
              </a:prstClr>
            </a:outerShdw>
          </a:effectLst>
        </p:grpSpPr>
        <p:pic>
          <p:nvPicPr>
            <p:cNvPr id="146" name="Picture 2"/>
            <p:cNvPicPr>
              <a:picLocks noChangeAspect="1" noChangeArrowheads="1"/>
            </p:cNvPicPr>
            <p:nvPr/>
          </p:nvPicPr>
          <p:blipFill>
            <a:blip r:embed="rId17" cstate="print"/>
            <a:srcRect/>
            <a:stretch>
              <a:fillRect/>
            </a:stretch>
          </p:blipFill>
          <p:spPr bwMode="auto">
            <a:xfrm>
              <a:off x="6572250" y="2143125"/>
              <a:ext cx="1071563" cy="554038"/>
            </a:xfrm>
            <a:prstGeom prst="rect">
              <a:avLst/>
            </a:prstGeom>
            <a:solidFill>
              <a:schemeClr val="bg2"/>
            </a:solidFill>
            <a:ln w="9525">
              <a:solidFill>
                <a:srgbClr val="FF0000"/>
              </a:solidFill>
              <a:miter lim="800000"/>
              <a:headEnd/>
              <a:tailEnd/>
            </a:ln>
          </p:spPr>
        </p:pic>
        <p:pic>
          <p:nvPicPr>
            <p:cNvPr id="147" name="Picture 2"/>
            <p:cNvPicPr>
              <a:picLocks noChangeAspect="1" noChangeArrowheads="1"/>
            </p:cNvPicPr>
            <p:nvPr/>
          </p:nvPicPr>
          <p:blipFill>
            <a:blip r:embed="rId18" cstate="print"/>
            <a:srcRect/>
            <a:stretch>
              <a:fillRect/>
            </a:stretch>
          </p:blipFill>
          <p:spPr bwMode="auto">
            <a:xfrm>
              <a:off x="6858000" y="1714500"/>
              <a:ext cx="928688" cy="531813"/>
            </a:xfrm>
            <a:prstGeom prst="rect">
              <a:avLst/>
            </a:prstGeom>
            <a:solidFill>
              <a:schemeClr val="bg1"/>
            </a:solidFill>
            <a:ln w="9525">
              <a:solidFill>
                <a:srgbClr val="FF0000"/>
              </a:solidFill>
              <a:miter lim="800000"/>
              <a:headEnd/>
              <a:tailEnd/>
            </a:ln>
          </p:spPr>
        </p:pic>
        <p:pic>
          <p:nvPicPr>
            <p:cNvPr id="148" name="Picture 3"/>
            <p:cNvPicPr>
              <a:picLocks noChangeAspect="1" noChangeArrowheads="1"/>
            </p:cNvPicPr>
            <p:nvPr/>
          </p:nvPicPr>
          <p:blipFill>
            <a:blip r:embed="rId19" cstate="print"/>
            <a:srcRect/>
            <a:stretch>
              <a:fillRect/>
            </a:stretch>
          </p:blipFill>
          <p:spPr bwMode="auto">
            <a:xfrm>
              <a:off x="7143750" y="2428875"/>
              <a:ext cx="884238" cy="500063"/>
            </a:xfrm>
            <a:prstGeom prst="rect">
              <a:avLst/>
            </a:prstGeom>
            <a:solidFill>
              <a:schemeClr val="bg1"/>
            </a:solidFill>
            <a:ln w="9525">
              <a:solidFill>
                <a:srgbClr val="FF0000"/>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500"/>
                                        <p:tgtEl>
                                          <p:spTgt spid="1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fade">
                                      <p:cBhvr>
                                        <p:cTn id="15" dur="500"/>
                                        <p:tgtEl>
                                          <p:spTgt spid="1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8"/>
                                        </p:tgtEl>
                                      </p:cBhvr>
                                    </p:animEffect>
                                    <p:set>
                                      <p:cBhvr>
                                        <p:cTn id="20" dur="1" fill="hold">
                                          <p:stCondLst>
                                            <p:cond delay="499"/>
                                          </p:stCondLst>
                                        </p:cTn>
                                        <p:tgtEl>
                                          <p:spTgt spid="12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25"/>
                                        </p:tgtEl>
                                      </p:cBhvr>
                                    </p:animEffect>
                                    <p:set>
                                      <p:cBhvr>
                                        <p:cTn id="23" dur="1" fill="hold">
                                          <p:stCondLst>
                                            <p:cond delay="499"/>
                                          </p:stCondLst>
                                        </p:cTn>
                                        <p:tgtEl>
                                          <p:spTgt spid="12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3"/>
                                        </p:tgtEl>
                                        <p:attrNameLst>
                                          <p:attrName>style.visibility</p:attrName>
                                        </p:attrNameLst>
                                      </p:cBhvr>
                                      <p:to>
                                        <p:strVal val="visible"/>
                                      </p:to>
                                    </p:set>
                                    <p:animEffect transition="in" filter="fade">
                                      <p:cBhvr>
                                        <p:cTn id="30" dur="500"/>
                                        <p:tgtEl>
                                          <p:spTgt spid="1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4"/>
                                        </p:tgtEl>
                                      </p:cBhvr>
                                    </p:animEffect>
                                    <p:set>
                                      <p:cBhvr>
                                        <p:cTn id="35" dur="1" fill="hold">
                                          <p:stCondLst>
                                            <p:cond delay="499"/>
                                          </p:stCondLst>
                                        </p:cTn>
                                        <p:tgtEl>
                                          <p:spTgt spid="13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3"/>
                                        </p:tgtEl>
                                      </p:cBhvr>
                                    </p:animEffect>
                                    <p:set>
                                      <p:cBhvr>
                                        <p:cTn id="38" dur="1" fill="hold">
                                          <p:stCondLst>
                                            <p:cond delay="499"/>
                                          </p:stCondLst>
                                        </p:cTn>
                                        <p:tgtEl>
                                          <p:spTgt spid="133"/>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35"/>
                                        </p:tgtEl>
                                        <p:attrNameLst>
                                          <p:attrName>style.visibility</p:attrName>
                                        </p:attrNameLst>
                                      </p:cBhvr>
                                      <p:to>
                                        <p:strVal val="visible"/>
                                      </p:to>
                                    </p:set>
                                    <p:animEffect transition="in" filter="fade">
                                      <p:cBhvr>
                                        <p:cTn id="42" dur="500"/>
                                        <p:tgtEl>
                                          <p:spTgt spid="135"/>
                                        </p:tgtEl>
                                      </p:cBhvr>
                                    </p:animEffect>
                                  </p:childTnLst>
                                </p:cTn>
                              </p:par>
                              <p:par>
                                <p:cTn id="43" presetID="10" presetClass="entr" presetSubtype="0" fill="hold" nodeType="withEffect">
                                  <p:stCondLst>
                                    <p:cond delay="0"/>
                                  </p:stCondLst>
                                  <p:childTnLst>
                                    <p:set>
                                      <p:cBhvr>
                                        <p:cTn id="44" dur="1" fill="hold">
                                          <p:stCondLst>
                                            <p:cond delay="0"/>
                                          </p:stCondLst>
                                        </p:cTn>
                                        <p:tgtEl>
                                          <p:spTgt spid="138"/>
                                        </p:tgtEl>
                                        <p:attrNameLst>
                                          <p:attrName>style.visibility</p:attrName>
                                        </p:attrNameLst>
                                      </p:cBhvr>
                                      <p:to>
                                        <p:strVal val="visible"/>
                                      </p:to>
                                    </p:set>
                                    <p:animEffect transition="in" filter="fade">
                                      <p:cBhvr>
                                        <p:cTn id="45" dur="500"/>
                                        <p:tgtEl>
                                          <p:spTgt spid="13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35"/>
                                        </p:tgtEl>
                                      </p:cBhvr>
                                    </p:animEffect>
                                    <p:set>
                                      <p:cBhvr>
                                        <p:cTn id="50" dur="1" fill="hold">
                                          <p:stCondLst>
                                            <p:cond delay="499"/>
                                          </p:stCondLst>
                                        </p:cTn>
                                        <p:tgtEl>
                                          <p:spTgt spid="13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38"/>
                                        </p:tgtEl>
                                      </p:cBhvr>
                                    </p:animEffect>
                                    <p:set>
                                      <p:cBhvr>
                                        <p:cTn id="53" dur="1" fill="hold">
                                          <p:stCondLst>
                                            <p:cond delay="499"/>
                                          </p:stCondLst>
                                        </p:cTn>
                                        <p:tgtEl>
                                          <p:spTgt spid="138"/>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39"/>
                                        </p:tgtEl>
                                        <p:attrNameLst>
                                          <p:attrName>style.visibility</p:attrName>
                                        </p:attrNameLst>
                                      </p:cBhvr>
                                      <p:to>
                                        <p:strVal val="visible"/>
                                      </p:to>
                                    </p:set>
                                    <p:animEffect transition="in" filter="fade">
                                      <p:cBhvr>
                                        <p:cTn id="57" dur="500"/>
                                        <p:tgtEl>
                                          <p:spTgt spid="139"/>
                                        </p:tgtEl>
                                      </p:cBhvr>
                                    </p:animEffect>
                                  </p:childTnLst>
                                </p:cTn>
                              </p:par>
                              <p:par>
                                <p:cTn id="58" presetID="10" presetClass="entr" presetSubtype="0" fill="hold" nodeType="withEffect">
                                  <p:stCondLst>
                                    <p:cond delay="0"/>
                                  </p:stCondLst>
                                  <p:childTnLst>
                                    <p:set>
                                      <p:cBhvr>
                                        <p:cTn id="59" dur="1" fill="hold">
                                          <p:stCondLst>
                                            <p:cond delay="0"/>
                                          </p:stCondLst>
                                        </p:cTn>
                                        <p:tgtEl>
                                          <p:spTgt spid="144"/>
                                        </p:tgtEl>
                                        <p:attrNameLst>
                                          <p:attrName>style.visibility</p:attrName>
                                        </p:attrNameLst>
                                      </p:cBhvr>
                                      <p:to>
                                        <p:strVal val="visible"/>
                                      </p:to>
                                    </p:set>
                                    <p:animEffect transition="in" filter="fade">
                                      <p:cBhvr>
                                        <p:cTn id="60" dur="500"/>
                                        <p:tgtEl>
                                          <p:spTgt spid="14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39"/>
                                        </p:tgtEl>
                                      </p:cBhvr>
                                    </p:animEffect>
                                    <p:set>
                                      <p:cBhvr>
                                        <p:cTn id="65" dur="1" fill="hold">
                                          <p:stCondLst>
                                            <p:cond delay="499"/>
                                          </p:stCondLst>
                                        </p:cTn>
                                        <p:tgtEl>
                                          <p:spTgt spid="13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44"/>
                                        </p:tgtEl>
                                      </p:cBhvr>
                                    </p:animEffect>
                                    <p:set>
                                      <p:cBhvr>
                                        <p:cTn id="68" dur="1" fill="hold">
                                          <p:stCondLst>
                                            <p:cond delay="499"/>
                                          </p:stCondLst>
                                        </p:cTn>
                                        <p:tgtEl>
                                          <p:spTgt spid="144"/>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149"/>
                                        </p:tgtEl>
                                        <p:attrNameLst>
                                          <p:attrName>style.visibility</p:attrName>
                                        </p:attrNameLst>
                                      </p:cBhvr>
                                      <p:to>
                                        <p:strVal val="visible"/>
                                      </p:to>
                                    </p:set>
                                    <p:animEffect transition="in" filter="fade">
                                      <p:cBhvr>
                                        <p:cTn id="72" dur="500"/>
                                        <p:tgtEl>
                                          <p:spTgt spid="14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5"/>
                                        </p:tgtEl>
                                        <p:attrNameLst>
                                          <p:attrName>style.visibility</p:attrName>
                                        </p:attrNameLst>
                                      </p:cBhvr>
                                      <p:to>
                                        <p:strVal val="visible"/>
                                      </p:to>
                                    </p:set>
                                    <p:animEffect transition="in" filter="fade">
                                      <p:cBhvr>
                                        <p:cTn id="75"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5" grpId="1" animBg="1"/>
      <p:bldP spid="133" grpId="0" animBg="1"/>
      <p:bldP spid="133" grpId="1" animBg="1"/>
      <p:bldP spid="135" grpId="0" animBg="1"/>
      <p:bldP spid="135" grpId="1" animBg="1"/>
      <p:bldP spid="139" grpId="0" animBg="1"/>
      <p:bldP spid="139" grpId="1" animBg="1"/>
      <p:bldP spid="1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p:cNvSpPr/>
          <p:nvPr/>
        </p:nvSpPr>
        <p:spPr bwMode="auto">
          <a:xfrm>
            <a:off x="3428992" y="1571612"/>
            <a:ext cx="2500330" cy="385765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2" name="矩形 111"/>
          <p:cNvSpPr/>
          <p:nvPr/>
        </p:nvSpPr>
        <p:spPr bwMode="auto">
          <a:xfrm>
            <a:off x="6357950" y="1571612"/>
            <a:ext cx="2500330" cy="385765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1" name="矩形 110"/>
          <p:cNvSpPr/>
          <p:nvPr/>
        </p:nvSpPr>
        <p:spPr bwMode="auto">
          <a:xfrm>
            <a:off x="500034" y="1571612"/>
            <a:ext cx="2500330" cy="385765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endParaRPr lang="zh-CN" altLang="en-US" b="0" dirty="0">
              <a:solidFill>
                <a:srgbClr val="000000"/>
              </a:solidFill>
              <a:latin typeface="微软雅黑" pitchFamily="34" charset="-122"/>
              <a:ea typeface="微软雅黑" pitchFamily="34" charset="-122"/>
            </a:endParaRPr>
          </a:p>
        </p:txBody>
      </p:sp>
      <p:sp>
        <p:nvSpPr>
          <p:cNvPr id="86" name="上箭头 85"/>
          <p:cNvSpPr/>
          <p:nvPr/>
        </p:nvSpPr>
        <p:spPr bwMode="auto">
          <a:xfrm>
            <a:off x="1714480" y="1643050"/>
            <a:ext cx="1036328" cy="3500462"/>
          </a:xfrm>
          <a:prstGeom prst="upArrow">
            <a:avLst>
              <a:gd name="adj1" fmla="val 50000"/>
              <a:gd name="adj2" fmla="val 70813"/>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5400000" scaled="1"/>
            <a:tileRect/>
          </a:gra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87" name="TextBox 86"/>
          <p:cNvSpPr txBox="1"/>
          <p:nvPr/>
        </p:nvSpPr>
        <p:spPr>
          <a:xfrm>
            <a:off x="1071538" y="5214950"/>
            <a:ext cx="1428760" cy="369332"/>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zh-CN" altLang="en-US" b="0" dirty="0" smtClean="0">
                <a:latin typeface="微软雅黑" pitchFamily="34" charset="-122"/>
                <a:ea typeface="微软雅黑" pitchFamily="34" charset="-122"/>
              </a:rPr>
              <a:t>资  源</a:t>
            </a:r>
            <a:endParaRPr lang="zh-CN" altLang="en-US" b="0" dirty="0">
              <a:latin typeface="微软雅黑" pitchFamily="34" charset="-122"/>
              <a:ea typeface="微软雅黑" pitchFamily="34" charset="-122"/>
            </a:endParaRPr>
          </a:p>
        </p:txBody>
      </p:sp>
      <p:grpSp>
        <p:nvGrpSpPr>
          <p:cNvPr id="88" name="组合 101"/>
          <p:cNvGrpSpPr>
            <a:grpSpLocks/>
          </p:cNvGrpSpPr>
          <p:nvPr/>
        </p:nvGrpSpPr>
        <p:grpSpPr bwMode="auto">
          <a:xfrm>
            <a:off x="1071538" y="5715016"/>
            <a:ext cx="1393518" cy="1051323"/>
            <a:chOff x="214282" y="5429240"/>
            <a:chExt cx="1609732" cy="1214470"/>
          </a:xfrm>
          <a:effectLst>
            <a:outerShdw blurRad="63500" sx="102000" sy="102000" algn="ctr" rotWithShape="0">
              <a:prstClr val="black">
                <a:alpha val="40000"/>
              </a:prstClr>
            </a:outerShdw>
          </a:effectLst>
        </p:grpSpPr>
        <p:pic>
          <p:nvPicPr>
            <p:cNvPr id="89" name="Picture 2"/>
            <p:cNvPicPr>
              <a:picLocks noChangeAspect="1" noChangeArrowheads="1"/>
            </p:cNvPicPr>
            <p:nvPr/>
          </p:nvPicPr>
          <p:blipFill>
            <a:blip r:embed="rId2" cstate="print"/>
            <a:srcRect/>
            <a:stretch>
              <a:fillRect/>
            </a:stretch>
          </p:blipFill>
          <p:spPr bwMode="auto">
            <a:xfrm>
              <a:off x="500034" y="5429240"/>
              <a:ext cx="785818" cy="785818"/>
            </a:xfrm>
            <a:prstGeom prst="rect">
              <a:avLst/>
            </a:prstGeom>
            <a:noFill/>
            <a:ln w="9525">
              <a:noFill/>
              <a:miter lim="800000"/>
              <a:headEnd/>
              <a:tailEnd/>
            </a:ln>
          </p:spPr>
        </p:pic>
        <p:pic>
          <p:nvPicPr>
            <p:cNvPr id="90" name="图片 43" descr="thumb_20070701100743479.png"/>
            <p:cNvPicPr>
              <a:picLocks noChangeAspect="1" noChangeArrowheads="1"/>
            </p:cNvPicPr>
            <p:nvPr/>
          </p:nvPicPr>
          <p:blipFill>
            <a:blip r:embed="rId3" cstate="print"/>
            <a:srcRect/>
            <a:stretch>
              <a:fillRect/>
            </a:stretch>
          </p:blipFill>
          <p:spPr bwMode="auto">
            <a:xfrm>
              <a:off x="214282" y="5500702"/>
              <a:ext cx="629760" cy="578165"/>
            </a:xfrm>
            <a:prstGeom prst="rect">
              <a:avLst/>
            </a:prstGeom>
            <a:noFill/>
            <a:ln w="9525">
              <a:noFill/>
              <a:miter lim="800000"/>
              <a:headEnd/>
              <a:tailEnd/>
            </a:ln>
          </p:spPr>
        </p:pic>
        <p:pic>
          <p:nvPicPr>
            <p:cNvPr id="91" name="Picture 3"/>
            <p:cNvPicPr>
              <a:picLocks noChangeAspect="1" noChangeArrowheads="1"/>
            </p:cNvPicPr>
            <p:nvPr/>
          </p:nvPicPr>
          <p:blipFill>
            <a:blip r:embed="rId4" cstate="print"/>
            <a:srcRect/>
            <a:stretch>
              <a:fillRect/>
            </a:stretch>
          </p:blipFill>
          <p:spPr bwMode="auto">
            <a:xfrm>
              <a:off x="1142976" y="5500702"/>
              <a:ext cx="681038" cy="681038"/>
            </a:xfrm>
            <a:prstGeom prst="rect">
              <a:avLst/>
            </a:prstGeom>
            <a:noFill/>
            <a:ln w="9525">
              <a:noFill/>
              <a:miter lim="800000"/>
              <a:headEnd/>
              <a:tailEnd/>
            </a:ln>
          </p:spPr>
        </p:pic>
        <p:pic>
          <p:nvPicPr>
            <p:cNvPr id="92" name="Picture 4"/>
            <p:cNvPicPr>
              <a:picLocks noChangeAspect="1" noChangeArrowheads="1"/>
            </p:cNvPicPr>
            <p:nvPr/>
          </p:nvPicPr>
          <p:blipFill>
            <a:blip r:embed="rId5" cstate="print"/>
            <a:srcRect/>
            <a:stretch>
              <a:fillRect/>
            </a:stretch>
          </p:blipFill>
          <p:spPr bwMode="auto">
            <a:xfrm>
              <a:off x="214282" y="6000768"/>
              <a:ext cx="642942" cy="642942"/>
            </a:xfrm>
            <a:prstGeom prst="rect">
              <a:avLst/>
            </a:prstGeom>
            <a:noFill/>
            <a:ln w="9525">
              <a:noFill/>
              <a:miter lim="800000"/>
              <a:headEnd/>
              <a:tailEnd/>
            </a:ln>
          </p:spPr>
        </p:pic>
        <p:pic>
          <p:nvPicPr>
            <p:cNvPr id="93" name="Picture 5"/>
            <p:cNvPicPr>
              <a:picLocks noChangeAspect="1" noChangeArrowheads="1"/>
            </p:cNvPicPr>
            <p:nvPr/>
          </p:nvPicPr>
          <p:blipFill>
            <a:blip r:embed="rId6" cstate="print"/>
            <a:srcRect/>
            <a:stretch>
              <a:fillRect/>
            </a:stretch>
          </p:blipFill>
          <p:spPr bwMode="auto">
            <a:xfrm>
              <a:off x="642910" y="5929330"/>
              <a:ext cx="609600" cy="609600"/>
            </a:xfrm>
            <a:prstGeom prst="rect">
              <a:avLst/>
            </a:prstGeom>
            <a:noFill/>
            <a:ln w="9525">
              <a:noFill/>
              <a:miter lim="800000"/>
              <a:headEnd/>
              <a:tailEnd/>
            </a:ln>
          </p:spPr>
        </p:pic>
        <p:pic>
          <p:nvPicPr>
            <p:cNvPr id="94" name="Picture 6"/>
            <p:cNvPicPr>
              <a:picLocks noChangeAspect="1" noChangeArrowheads="1"/>
            </p:cNvPicPr>
            <p:nvPr/>
          </p:nvPicPr>
          <p:blipFill>
            <a:blip r:embed="rId7" cstate="print"/>
            <a:srcRect/>
            <a:stretch>
              <a:fillRect/>
            </a:stretch>
          </p:blipFill>
          <p:spPr bwMode="auto">
            <a:xfrm>
              <a:off x="928662" y="5786454"/>
              <a:ext cx="571504" cy="571504"/>
            </a:xfrm>
            <a:prstGeom prst="rect">
              <a:avLst/>
            </a:prstGeom>
            <a:noFill/>
            <a:ln w="9525">
              <a:noFill/>
              <a:miter lim="800000"/>
              <a:headEnd/>
              <a:tailEnd/>
            </a:ln>
          </p:spPr>
        </p:pic>
      </p:grpSp>
      <p:sp>
        <p:nvSpPr>
          <p:cNvPr id="95" name="圆角矩形 94"/>
          <p:cNvSpPr/>
          <p:nvPr/>
        </p:nvSpPr>
        <p:spPr bwMode="auto">
          <a:xfrm>
            <a:off x="714348" y="4429132"/>
            <a:ext cx="785818" cy="71438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800" i="0" u="none" strike="noStrike" normalizeH="0" baseline="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a typeface="宋体" pitchFamily="2" charset="-122"/>
              </a:rPr>
              <a:t>TB</a:t>
            </a:r>
            <a:endParaRPr kumimoji="0" lang="zh-CN" altLang="en-US" sz="2800" i="0" u="none" strike="noStrike" normalizeH="0" baseline="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a typeface="宋体" pitchFamily="2" charset="-122"/>
            </a:endParaRPr>
          </a:p>
        </p:txBody>
      </p:sp>
      <p:sp>
        <p:nvSpPr>
          <p:cNvPr id="96" name="圆角矩形 95"/>
          <p:cNvSpPr/>
          <p:nvPr/>
        </p:nvSpPr>
        <p:spPr bwMode="auto">
          <a:xfrm>
            <a:off x="714348" y="1643050"/>
            <a:ext cx="785818" cy="71438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800" i="0" u="none" strike="noStrike" normalizeH="0" baseline="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a typeface="宋体" pitchFamily="2" charset="-122"/>
              </a:rPr>
              <a:t>PB</a:t>
            </a:r>
            <a:endParaRPr kumimoji="0" lang="zh-CN" altLang="en-US" sz="2800" i="0" u="none" strike="noStrike" normalizeH="0" baseline="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a typeface="宋体" pitchFamily="2" charset="-122"/>
            </a:endParaRPr>
          </a:p>
        </p:txBody>
      </p:sp>
      <p:grpSp>
        <p:nvGrpSpPr>
          <p:cNvPr id="99" name="组合 98"/>
          <p:cNvGrpSpPr/>
          <p:nvPr/>
        </p:nvGrpSpPr>
        <p:grpSpPr>
          <a:xfrm>
            <a:off x="6929454" y="5715016"/>
            <a:ext cx="1402784" cy="857256"/>
            <a:chOff x="6925184" y="5715016"/>
            <a:chExt cx="1113165" cy="680267"/>
          </a:xfrm>
        </p:grpSpPr>
        <p:pic>
          <p:nvPicPr>
            <p:cNvPr id="97" name="Picture 9"/>
            <p:cNvPicPr>
              <a:picLocks noChangeAspect="1" noChangeArrowheads="1"/>
            </p:cNvPicPr>
            <p:nvPr/>
          </p:nvPicPr>
          <p:blipFill>
            <a:blip r:embed="rId8" cstate="print"/>
            <a:srcRect/>
            <a:stretch>
              <a:fillRect/>
            </a:stretch>
          </p:blipFill>
          <p:spPr bwMode="auto">
            <a:xfrm>
              <a:off x="6925184" y="5838701"/>
              <a:ext cx="556583" cy="556582"/>
            </a:xfrm>
            <a:prstGeom prst="rect">
              <a:avLst/>
            </a:prstGeom>
            <a:noFill/>
            <a:ln w="9525">
              <a:noFill/>
              <a:miter lim="800000"/>
              <a:headEnd/>
              <a:tailEnd/>
            </a:ln>
          </p:spPr>
        </p:pic>
        <p:pic>
          <p:nvPicPr>
            <p:cNvPr id="98" name="Picture 10"/>
            <p:cNvPicPr>
              <a:picLocks noChangeAspect="1" noChangeArrowheads="1"/>
            </p:cNvPicPr>
            <p:nvPr/>
          </p:nvPicPr>
          <p:blipFill>
            <a:blip r:embed="rId9" cstate="print"/>
            <a:srcRect/>
            <a:stretch>
              <a:fillRect/>
            </a:stretch>
          </p:blipFill>
          <p:spPr bwMode="auto">
            <a:xfrm>
              <a:off x="7358082" y="5715016"/>
              <a:ext cx="680267" cy="680267"/>
            </a:xfrm>
            <a:prstGeom prst="rect">
              <a:avLst/>
            </a:prstGeom>
            <a:noFill/>
            <a:ln w="9525">
              <a:noFill/>
              <a:miter lim="800000"/>
              <a:headEnd/>
              <a:tailEnd/>
            </a:ln>
          </p:spPr>
        </p:pic>
      </p:grpSp>
      <p:sp>
        <p:nvSpPr>
          <p:cNvPr id="100" name="TextBox 99"/>
          <p:cNvSpPr txBox="1"/>
          <p:nvPr/>
        </p:nvSpPr>
        <p:spPr>
          <a:xfrm>
            <a:off x="6929454" y="5214950"/>
            <a:ext cx="1428760"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zh-CN" altLang="en-US" b="0" dirty="0" smtClean="0">
                <a:latin typeface="微软雅黑" pitchFamily="34" charset="-122"/>
                <a:ea typeface="微软雅黑" pitchFamily="34" charset="-122"/>
              </a:rPr>
              <a:t>用  户</a:t>
            </a:r>
            <a:endParaRPr lang="zh-CN" altLang="en-US" b="0" dirty="0">
              <a:latin typeface="微软雅黑" pitchFamily="34" charset="-122"/>
              <a:ea typeface="微软雅黑" pitchFamily="34" charset="-122"/>
            </a:endParaRPr>
          </a:p>
        </p:txBody>
      </p:sp>
      <p:sp>
        <p:nvSpPr>
          <p:cNvPr id="103" name="圆角矩形 102"/>
          <p:cNvSpPr/>
          <p:nvPr/>
        </p:nvSpPr>
        <p:spPr bwMode="auto">
          <a:xfrm>
            <a:off x="7858148" y="1643050"/>
            <a:ext cx="785818" cy="71438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1000</a:t>
            </a:r>
          </a:p>
          <a:p>
            <a:pPr marL="0" marR="0" indent="0" algn="ctr" defTabSz="914400" rtl="0" eaLnBrk="1" fontAlgn="base" latinLnBrk="0" hangingPunct="1">
              <a:lnSpc>
                <a:spcPct val="100000"/>
              </a:lnSpc>
              <a:spcBef>
                <a:spcPct val="0"/>
              </a:spcBef>
              <a:spcAft>
                <a:spcPct val="0"/>
              </a:spcAft>
              <a:buClrTx/>
              <a:buSzTx/>
              <a:buFontTx/>
              <a:buNone/>
              <a:tabLst/>
            </a:pPr>
            <a:r>
              <a:rPr lang="zh-CN" altLang="en-US" sz="1400" b="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万</a:t>
            </a:r>
            <a:endParaRPr kumimoji="0" lang="zh-CN" altLang="en-US"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104" name="上箭头 103"/>
          <p:cNvSpPr/>
          <p:nvPr/>
        </p:nvSpPr>
        <p:spPr bwMode="auto">
          <a:xfrm>
            <a:off x="6643702" y="1643050"/>
            <a:ext cx="964890" cy="3500462"/>
          </a:xfrm>
          <a:prstGeom prst="upArrow">
            <a:avLst>
              <a:gd name="adj1" fmla="val 50000"/>
              <a:gd name="adj2" fmla="val 70813"/>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5400000" scaled="1"/>
            <a:tileRect/>
          </a:gra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05" name="圆角矩形 104"/>
          <p:cNvSpPr/>
          <p:nvPr/>
        </p:nvSpPr>
        <p:spPr bwMode="auto">
          <a:xfrm>
            <a:off x="7858148" y="4429132"/>
            <a:ext cx="785818" cy="71438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10</a:t>
            </a:r>
          </a:p>
          <a:p>
            <a:pPr marL="0" marR="0" indent="0" algn="ctr" defTabSz="914400" rtl="0" eaLnBrk="1" fontAlgn="base" latinLnBrk="0" hangingPunct="1">
              <a:lnSpc>
                <a:spcPct val="100000"/>
              </a:lnSpc>
              <a:spcBef>
                <a:spcPct val="0"/>
              </a:spcBef>
              <a:spcAft>
                <a:spcPct val="0"/>
              </a:spcAft>
              <a:buClrTx/>
              <a:buSzTx/>
              <a:buFontTx/>
              <a:buNone/>
              <a:tabLst/>
            </a:pPr>
            <a:r>
              <a:rPr lang="zh-CN" altLang="en-US" sz="1400" b="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万</a:t>
            </a:r>
            <a:endParaRPr kumimoji="0" lang="zh-CN" altLang="en-US"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106" name="TextBox 105"/>
          <p:cNvSpPr txBox="1"/>
          <p:nvPr/>
        </p:nvSpPr>
        <p:spPr>
          <a:xfrm>
            <a:off x="3929058" y="5214950"/>
            <a:ext cx="1428760"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zh-CN" altLang="en-US" b="0" dirty="0" smtClean="0">
                <a:latin typeface="微软雅黑" pitchFamily="34" charset="-122"/>
                <a:ea typeface="微软雅黑" pitchFamily="34" charset="-122"/>
              </a:rPr>
              <a:t>服  务</a:t>
            </a:r>
            <a:endParaRPr lang="zh-CN" altLang="en-US" b="0" dirty="0">
              <a:latin typeface="微软雅黑" pitchFamily="34" charset="-122"/>
              <a:ea typeface="微软雅黑" pitchFamily="34" charset="-122"/>
            </a:endParaRPr>
          </a:p>
        </p:txBody>
      </p:sp>
      <p:sp>
        <p:nvSpPr>
          <p:cNvPr id="108" name="圆角矩形 107"/>
          <p:cNvSpPr/>
          <p:nvPr/>
        </p:nvSpPr>
        <p:spPr bwMode="auto">
          <a:xfrm>
            <a:off x="3643306" y="1643050"/>
            <a:ext cx="2071702" cy="71438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normalizeH="0" baseline="0" dirty="0" smtClean="0">
                <a:ln w="18415" cmpd="sng">
                  <a:solidFill>
                    <a:srgbClr val="FF0000"/>
                  </a:solidFill>
                  <a:prstDash val="solid"/>
                </a:ln>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复 杂 服 务</a:t>
            </a:r>
          </a:p>
        </p:txBody>
      </p:sp>
      <p:sp>
        <p:nvSpPr>
          <p:cNvPr id="109" name="圆角矩形 108"/>
          <p:cNvSpPr/>
          <p:nvPr/>
        </p:nvSpPr>
        <p:spPr bwMode="auto">
          <a:xfrm>
            <a:off x="3857620" y="4643446"/>
            <a:ext cx="1571636" cy="500066"/>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normalizeH="0" baseline="0" dirty="0" smtClean="0">
                <a:ln w="18415" cmpd="sng">
                  <a:noFill/>
                  <a:prstDash val="solid"/>
                </a:ln>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简单服务</a:t>
            </a:r>
          </a:p>
        </p:txBody>
      </p:sp>
      <p:pic>
        <p:nvPicPr>
          <p:cNvPr id="110" name="Picture 2" descr="C:\Program Files\Microsoft Office\MEDIA\CAGCAT10\j0195384.wmf"/>
          <p:cNvPicPr>
            <a:picLocks noChangeAspect="1" noChangeArrowheads="1"/>
          </p:cNvPicPr>
          <p:nvPr/>
        </p:nvPicPr>
        <p:blipFill>
          <a:blip r:embed="rId10" cstate="print"/>
          <a:srcRect/>
          <a:stretch>
            <a:fillRect/>
          </a:stretch>
        </p:blipFill>
        <p:spPr bwMode="auto">
          <a:xfrm>
            <a:off x="4286248" y="5786454"/>
            <a:ext cx="742110" cy="757227"/>
          </a:xfrm>
          <a:prstGeom prst="rect">
            <a:avLst/>
          </a:prstGeom>
          <a:noFill/>
          <a:ln w="9525">
            <a:noFill/>
            <a:miter lim="800000"/>
            <a:headEnd/>
            <a:tailEnd/>
          </a:ln>
        </p:spPr>
      </p:pic>
      <p:sp>
        <p:nvSpPr>
          <p:cNvPr id="107" name="上箭头 106"/>
          <p:cNvSpPr/>
          <p:nvPr/>
        </p:nvSpPr>
        <p:spPr bwMode="auto">
          <a:xfrm>
            <a:off x="4214810" y="2428868"/>
            <a:ext cx="822014" cy="2143140"/>
          </a:xfrm>
          <a:prstGeom prst="upArrow">
            <a:avLst>
              <a:gd name="adj1" fmla="val 50000"/>
              <a:gd name="adj2" fmla="val 70813"/>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5400000" scaled="1"/>
            <a:tileRect/>
          </a:gra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4" name="右箭头 113"/>
          <p:cNvSpPr/>
          <p:nvPr/>
        </p:nvSpPr>
        <p:spPr bwMode="auto">
          <a:xfrm>
            <a:off x="3071802" y="3143248"/>
            <a:ext cx="357190" cy="642942"/>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5" name="右箭头 114"/>
          <p:cNvSpPr/>
          <p:nvPr/>
        </p:nvSpPr>
        <p:spPr bwMode="auto">
          <a:xfrm rot="10800000">
            <a:off x="5929322" y="3143248"/>
            <a:ext cx="357190" cy="642942"/>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par>
                                <p:cTn id="13" presetID="10"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par>
                          <p:cTn id="25" fill="hold">
                            <p:stCondLst>
                              <p:cond delay="1000"/>
                            </p:stCondLst>
                            <p:childTnLst>
                              <p:par>
                                <p:cTn id="26" presetID="17" presetClass="entr" presetSubtype="4" fill="hold" grpId="0" nodeType="afterEffect">
                                  <p:stCondLst>
                                    <p:cond delay="0"/>
                                  </p:stCondLst>
                                  <p:childTnLst>
                                    <p:set>
                                      <p:cBhvr>
                                        <p:cTn id="27" dur="1" fill="hold">
                                          <p:stCondLst>
                                            <p:cond delay="0"/>
                                          </p:stCondLst>
                                        </p:cTn>
                                        <p:tgtEl>
                                          <p:spTgt spid="86"/>
                                        </p:tgtEl>
                                        <p:attrNameLst>
                                          <p:attrName>style.visibility</p:attrName>
                                        </p:attrNameLst>
                                      </p:cBhvr>
                                      <p:to>
                                        <p:strVal val="visible"/>
                                      </p:to>
                                    </p:set>
                                    <p:anim calcmode="lin" valueType="num">
                                      <p:cBhvr>
                                        <p:cTn id="28" dur="500" fill="hold"/>
                                        <p:tgtEl>
                                          <p:spTgt spid="86"/>
                                        </p:tgtEl>
                                        <p:attrNameLst>
                                          <p:attrName>ppt_x</p:attrName>
                                        </p:attrNameLst>
                                      </p:cBhvr>
                                      <p:tavLst>
                                        <p:tav tm="0">
                                          <p:val>
                                            <p:strVal val="#ppt_x"/>
                                          </p:val>
                                        </p:tav>
                                        <p:tav tm="100000">
                                          <p:val>
                                            <p:strVal val="#ppt_x"/>
                                          </p:val>
                                        </p:tav>
                                      </p:tavLst>
                                    </p:anim>
                                    <p:anim calcmode="lin" valueType="num">
                                      <p:cBhvr>
                                        <p:cTn id="29" dur="500" fill="hold"/>
                                        <p:tgtEl>
                                          <p:spTgt spid="86"/>
                                        </p:tgtEl>
                                        <p:attrNameLst>
                                          <p:attrName>ppt_y</p:attrName>
                                        </p:attrNameLst>
                                      </p:cBhvr>
                                      <p:tavLst>
                                        <p:tav tm="0">
                                          <p:val>
                                            <p:strVal val="#ppt_y+#ppt_h/2"/>
                                          </p:val>
                                        </p:tav>
                                        <p:tav tm="100000">
                                          <p:val>
                                            <p:strVal val="#ppt_y"/>
                                          </p:val>
                                        </p:tav>
                                      </p:tavLst>
                                    </p:anim>
                                    <p:anim calcmode="lin" valueType="num">
                                      <p:cBhvr>
                                        <p:cTn id="30" dur="500" fill="hold"/>
                                        <p:tgtEl>
                                          <p:spTgt spid="86"/>
                                        </p:tgtEl>
                                        <p:attrNameLst>
                                          <p:attrName>ppt_w</p:attrName>
                                        </p:attrNameLst>
                                      </p:cBhvr>
                                      <p:tavLst>
                                        <p:tav tm="0">
                                          <p:val>
                                            <p:strVal val="#ppt_w"/>
                                          </p:val>
                                        </p:tav>
                                        <p:tav tm="100000">
                                          <p:val>
                                            <p:strVal val="#ppt_w"/>
                                          </p:val>
                                        </p:tav>
                                      </p:tavLst>
                                    </p:anim>
                                    <p:anim calcmode="lin" valueType="num">
                                      <p:cBhvr>
                                        <p:cTn id="31" dur="500" fill="hold"/>
                                        <p:tgtEl>
                                          <p:spTgt spid="86"/>
                                        </p:tgtEl>
                                        <p:attrNameLst>
                                          <p:attrName>ppt_h</p:attrName>
                                        </p:attrNameLst>
                                      </p:cBhvr>
                                      <p:tavLst>
                                        <p:tav tm="0">
                                          <p:val>
                                            <p:fltVal val="0"/>
                                          </p:val>
                                        </p:tav>
                                        <p:tav tm="100000">
                                          <p:val>
                                            <p:strVal val="#ppt_h"/>
                                          </p:val>
                                        </p:tav>
                                      </p:tavLst>
                                    </p:anim>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fade">
                                      <p:cBhvr>
                                        <p:cTn id="35" dur="500"/>
                                        <p:tgtEl>
                                          <p:spTgt spid="9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fade">
                                      <p:cBhvr>
                                        <p:cTn id="40" dur="500"/>
                                        <p:tgtEl>
                                          <p:spTgt spid="100"/>
                                        </p:tgtEl>
                                      </p:cBhvr>
                                    </p:animEffect>
                                  </p:childTnLst>
                                </p:cTn>
                              </p:par>
                              <p:par>
                                <p:cTn id="41" presetID="10" presetClass="entr" presetSubtype="0" fill="hold"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500"/>
                                        <p:tgtEl>
                                          <p:spTgt spid="112"/>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fade">
                                      <p:cBhvr>
                                        <p:cTn id="52" dur="500"/>
                                        <p:tgtEl>
                                          <p:spTgt spid="105"/>
                                        </p:tgtEl>
                                      </p:cBhvr>
                                    </p:animEffect>
                                  </p:childTnLst>
                                </p:cTn>
                              </p:par>
                            </p:childTnLst>
                          </p:cTn>
                        </p:par>
                        <p:par>
                          <p:cTn id="53" fill="hold">
                            <p:stCondLst>
                              <p:cond delay="1000"/>
                            </p:stCondLst>
                            <p:childTnLst>
                              <p:par>
                                <p:cTn id="54" presetID="17" presetClass="entr" presetSubtype="4" fill="hold" grpId="0" nodeType="afterEffect">
                                  <p:stCondLst>
                                    <p:cond delay="0"/>
                                  </p:stCondLst>
                                  <p:childTnLst>
                                    <p:set>
                                      <p:cBhvr>
                                        <p:cTn id="55" dur="1" fill="hold">
                                          <p:stCondLst>
                                            <p:cond delay="0"/>
                                          </p:stCondLst>
                                        </p:cTn>
                                        <p:tgtEl>
                                          <p:spTgt spid="104"/>
                                        </p:tgtEl>
                                        <p:attrNameLst>
                                          <p:attrName>style.visibility</p:attrName>
                                        </p:attrNameLst>
                                      </p:cBhvr>
                                      <p:to>
                                        <p:strVal val="visible"/>
                                      </p:to>
                                    </p:set>
                                    <p:anim calcmode="lin" valueType="num">
                                      <p:cBhvr>
                                        <p:cTn id="56" dur="500" fill="hold"/>
                                        <p:tgtEl>
                                          <p:spTgt spid="104"/>
                                        </p:tgtEl>
                                        <p:attrNameLst>
                                          <p:attrName>ppt_x</p:attrName>
                                        </p:attrNameLst>
                                      </p:cBhvr>
                                      <p:tavLst>
                                        <p:tav tm="0">
                                          <p:val>
                                            <p:strVal val="#ppt_x"/>
                                          </p:val>
                                        </p:tav>
                                        <p:tav tm="100000">
                                          <p:val>
                                            <p:strVal val="#ppt_x"/>
                                          </p:val>
                                        </p:tav>
                                      </p:tavLst>
                                    </p:anim>
                                    <p:anim calcmode="lin" valueType="num">
                                      <p:cBhvr>
                                        <p:cTn id="57" dur="500" fill="hold"/>
                                        <p:tgtEl>
                                          <p:spTgt spid="104"/>
                                        </p:tgtEl>
                                        <p:attrNameLst>
                                          <p:attrName>ppt_y</p:attrName>
                                        </p:attrNameLst>
                                      </p:cBhvr>
                                      <p:tavLst>
                                        <p:tav tm="0">
                                          <p:val>
                                            <p:strVal val="#ppt_y+#ppt_h/2"/>
                                          </p:val>
                                        </p:tav>
                                        <p:tav tm="100000">
                                          <p:val>
                                            <p:strVal val="#ppt_y"/>
                                          </p:val>
                                        </p:tav>
                                      </p:tavLst>
                                    </p:anim>
                                    <p:anim calcmode="lin" valueType="num">
                                      <p:cBhvr>
                                        <p:cTn id="58" dur="500" fill="hold"/>
                                        <p:tgtEl>
                                          <p:spTgt spid="104"/>
                                        </p:tgtEl>
                                        <p:attrNameLst>
                                          <p:attrName>ppt_w</p:attrName>
                                        </p:attrNameLst>
                                      </p:cBhvr>
                                      <p:tavLst>
                                        <p:tav tm="0">
                                          <p:val>
                                            <p:strVal val="#ppt_w"/>
                                          </p:val>
                                        </p:tav>
                                        <p:tav tm="100000">
                                          <p:val>
                                            <p:strVal val="#ppt_w"/>
                                          </p:val>
                                        </p:tav>
                                      </p:tavLst>
                                    </p:anim>
                                    <p:anim calcmode="lin" valueType="num">
                                      <p:cBhvr>
                                        <p:cTn id="59" dur="500" fill="hold"/>
                                        <p:tgtEl>
                                          <p:spTgt spid="104"/>
                                        </p:tgtEl>
                                        <p:attrNameLst>
                                          <p:attrName>ppt_h</p:attrName>
                                        </p:attrNameLst>
                                      </p:cBhvr>
                                      <p:tavLst>
                                        <p:tav tm="0">
                                          <p:val>
                                            <p:fltVal val="0"/>
                                          </p:val>
                                        </p:tav>
                                        <p:tav tm="100000">
                                          <p:val>
                                            <p:strVal val="#ppt_h"/>
                                          </p:val>
                                        </p:tav>
                                      </p:tavLst>
                                    </p:anim>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103"/>
                                        </p:tgtEl>
                                        <p:attrNameLst>
                                          <p:attrName>style.visibility</p:attrName>
                                        </p:attrNameLst>
                                      </p:cBhvr>
                                      <p:to>
                                        <p:strVal val="visible"/>
                                      </p:to>
                                    </p:set>
                                    <p:animEffect transition="in" filter="fade">
                                      <p:cBhvr>
                                        <p:cTn id="63" dur="500"/>
                                        <p:tgtEl>
                                          <p:spTgt spid="10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fade">
                                      <p:cBhvr>
                                        <p:cTn id="68" dur="500"/>
                                        <p:tgtEl>
                                          <p:spTgt spid="106"/>
                                        </p:tgtEl>
                                      </p:cBhvr>
                                    </p:animEffect>
                                  </p:childTnLst>
                                </p:cTn>
                              </p:par>
                              <p:par>
                                <p:cTn id="69" presetID="10" presetClass="entr" presetSubtype="0" fill="hold"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fade">
                                      <p:cBhvr>
                                        <p:cTn id="71" dur="500"/>
                                        <p:tgtEl>
                                          <p:spTgt spid="1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3"/>
                                        </p:tgtEl>
                                        <p:attrNameLst>
                                          <p:attrName>style.visibility</p:attrName>
                                        </p:attrNameLst>
                                      </p:cBhvr>
                                      <p:to>
                                        <p:strVal val="visible"/>
                                      </p:to>
                                    </p:set>
                                    <p:animEffect transition="in" filter="fade">
                                      <p:cBhvr>
                                        <p:cTn id="74" dur="500"/>
                                        <p:tgtEl>
                                          <p:spTgt spid="113"/>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115"/>
                                        </p:tgtEl>
                                        <p:attrNameLst>
                                          <p:attrName>style.visibility</p:attrName>
                                        </p:attrNameLst>
                                      </p:cBhvr>
                                      <p:to>
                                        <p:strVal val="visible"/>
                                      </p:to>
                                    </p:set>
                                    <p:animEffect transition="in" filter="fade">
                                      <p:cBhvr>
                                        <p:cTn id="78" dur="500"/>
                                        <p:tgtEl>
                                          <p:spTgt spid="11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fade">
                                      <p:cBhvr>
                                        <p:cTn id="81" dur="500"/>
                                        <p:tgtEl>
                                          <p:spTgt spid="114"/>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109"/>
                                        </p:tgtEl>
                                        <p:attrNameLst>
                                          <p:attrName>style.visibility</p:attrName>
                                        </p:attrNameLst>
                                      </p:cBhvr>
                                      <p:to>
                                        <p:strVal val="visible"/>
                                      </p:to>
                                    </p:set>
                                    <p:animEffect transition="in" filter="fade">
                                      <p:cBhvr>
                                        <p:cTn id="85" dur="500"/>
                                        <p:tgtEl>
                                          <p:spTgt spid="109"/>
                                        </p:tgtEl>
                                      </p:cBhvr>
                                    </p:animEffect>
                                  </p:childTnLst>
                                </p:cTn>
                              </p:par>
                            </p:childTnLst>
                          </p:cTn>
                        </p:par>
                        <p:par>
                          <p:cTn id="86" fill="hold">
                            <p:stCondLst>
                              <p:cond delay="1500"/>
                            </p:stCondLst>
                            <p:childTnLst>
                              <p:par>
                                <p:cTn id="87" presetID="17" presetClass="entr" presetSubtype="4" fill="hold" grpId="0" nodeType="afterEffect">
                                  <p:stCondLst>
                                    <p:cond delay="0"/>
                                  </p:stCondLst>
                                  <p:childTnLst>
                                    <p:set>
                                      <p:cBhvr>
                                        <p:cTn id="88" dur="1" fill="hold">
                                          <p:stCondLst>
                                            <p:cond delay="0"/>
                                          </p:stCondLst>
                                        </p:cTn>
                                        <p:tgtEl>
                                          <p:spTgt spid="107"/>
                                        </p:tgtEl>
                                        <p:attrNameLst>
                                          <p:attrName>style.visibility</p:attrName>
                                        </p:attrNameLst>
                                      </p:cBhvr>
                                      <p:to>
                                        <p:strVal val="visible"/>
                                      </p:to>
                                    </p:set>
                                    <p:anim calcmode="lin" valueType="num">
                                      <p:cBhvr>
                                        <p:cTn id="89" dur="500" fill="hold"/>
                                        <p:tgtEl>
                                          <p:spTgt spid="107"/>
                                        </p:tgtEl>
                                        <p:attrNameLst>
                                          <p:attrName>ppt_x</p:attrName>
                                        </p:attrNameLst>
                                      </p:cBhvr>
                                      <p:tavLst>
                                        <p:tav tm="0">
                                          <p:val>
                                            <p:strVal val="#ppt_x"/>
                                          </p:val>
                                        </p:tav>
                                        <p:tav tm="100000">
                                          <p:val>
                                            <p:strVal val="#ppt_x"/>
                                          </p:val>
                                        </p:tav>
                                      </p:tavLst>
                                    </p:anim>
                                    <p:anim calcmode="lin" valueType="num">
                                      <p:cBhvr>
                                        <p:cTn id="90" dur="500" fill="hold"/>
                                        <p:tgtEl>
                                          <p:spTgt spid="107"/>
                                        </p:tgtEl>
                                        <p:attrNameLst>
                                          <p:attrName>ppt_y</p:attrName>
                                        </p:attrNameLst>
                                      </p:cBhvr>
                                      <p:tavLst>
                                        <p:tav tm="0">
                                          <p:val>
                                            <p:strVal val="#ppt_y+#ppt_h/2"/>
                                          </p:val>
                                        </p:tav>
                                        <p:tav tm="100000">
                                          <p:val>
                                            <p:strVal val="#ppt_y"/>
                                          </p:val>
                                        </p:tav>
                                      </p:tavLst>
                                    </p:anim>
                                    <p:anim calcmode="lin" valueType="num">
                                      <p:cBhvr>
                                        <p:cTn id="91" dur="500" fill="hold"/>
                                        <p:tgtEl>
                                          <p:spTgt spid="107"/>
                                        </p:tgtEl>
                                        <p:attrNameLst>
                                          <p:attrName>ppt_w</p:attrName>
                                        </p:attrNameLst>
                                      </p:cBhvr>
                                      <p:tavLst>
                                        <p:tav tm="0">
                                          <p:val>
                                            <p:strVal val="#ppt_w"/>
                                          </p:val>
                                        </p:tav>
                                        <p:tav tm="100000">
                                          <p:val>
                                            <p:strVal val="#ppt_w"/>
                                          </p:val>
                                        </p:tav>
                                      </p:tavLst>
                                    </p:anim>
                                    <p:anim calcmode="lin" valueType="num">
                                      <p:cBhvr>
                                        <p:cTn id="92" dur="500" fill="hold"/>
                                        <p:tgtEl>
                                          <p:spTgt spid="107"/>
                                        </p:tgtEl>
                                        <p:attrNameLst>
                                          <p:attrName>ppt_h</p:attrName>
                                        </p:attrNameLst>
                                      </p:cBhvr>
                                      <p:tavLst>
                                        <p:tav tm="0">
                                          <p:val>
                                            <p:fltVal val="0"/>
                                          </p:val>
                                        </p:tav>
                                        <p:tav tm="100000">
                                          <p:val>
                                            <p:strVal val="#ppt_h"/>
                                          </p:val>
                                        </p:tav>
                                      </p:tavLst>
                                    </p:anim>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108"/>
                                        </p:tgtEl>
                                        <p:attrNameLst>
                                          <p:attrName>style.visibility</p:attrName>
                                        </p:attrNameLst>
                                      </p:cBhvr>
                                      <p:to>
                                        <p:strVal val="visible"/>
                                      </p:to>
                                    </p:set>
                                    <p:animEffect transition="in" filter="fade">
                                      <p:cBhvr>
                                        <p:cTn id="96"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2" grpId="0" animBg="1"/>
      <p:bldP spid="111" grpId="0" animBg="1"/>
      <p:bldP spid="11" grpId="0"/>
      <p:bldP spid="86" grpId="0" animBg="1"/>
      <p:bldP spid="87" grpId="0" animBg="1"/>
      <p:bldP spid="95" grpId="0" animBg="1"/>
      <p:bldP spid="96" grpId="0" animBg="1"/>
      <p:bldP spid="100" grpId="0" animBg="1"/>
      <p:bldP spid="103" grpId="0" animBg="1"/>
      <p:bldP spid="104" grpId="0" animBg="1"/>
      <p:bldP spid="105" grpId="0" animBg="1"/>
      <p:bldP spid="106" grpId="0" animBg="1"/>
      <p:bldP spid="108" grpId="0" animBg="1"/>
      <p:bldP spid="109" grpId="0" animBg="1"/>
      <p:bldP spid="107" grpId="0" animBg="1"/>
      <p:bldP spid="114" grpId="0" animBg="1"/>
      <p:bldP spid="1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椭圆 41"/>
          <p:cNvSpPr/>
          <p:nvPr/>
        </p:nvSpPr>
        <p:spPr bwMode="auto">
          <a:xfrm>
            <a:off x="571472" y="2214554"/>
            <a:ext cx="4071966" cy="4071966"/>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endParaRPr lang="zh-CN" altLang="en-US" b="0" dirty="0">
              <a:solidFill>
                <a:srgbClr val="000000"/>
              </a:solidFill>
              <a:latin typeface="微软雅黑" pitchFamily="34" charset="-122"/>
              <a:ea typeface="微软雅黑" pitchFamily="34" charset="-122"/>
            </a:endParaRPr>
          </a:p>
        </p:txBody>
      </p:sp>
      <p:pic>
        <p:nvPicPr>
          <p:cNvPr id="32" name="Picture 2"/>
          <p:cNvPicPr>
            <a:picLocks noChangeAspect="1" noChangeArrowheads="1"/>
          </p:cNvPicPr>
          <p:nvPr/>
        </p:nvPicPr>
        <p:blipFill>
          <a:blip r:embed="rId2" cstate="print"/>
          <a:srcRect/>
          <a:stretch>
            <a:fillRect/>
          </a:stretch>
        </p:blipFill>
        <p:spPr bwMode="auto">
          <a:xfrm>
            <a:off x="1071538" y="3214686"/>
            <a:ext cx="688508" cy="928691"/>
          </a:xfrm>
          <a:prstGeom prst="rect">
            <a:avLst/>
          </a:prstGeom>
          <a:noFill/>
          <a:ln w="9525">
            <a:noFill/>
            <a:miter lim="800000"/>
            <a:headEnd/>
            <a:tailEnd/>
          </a:ln>
        </p:spPr>
      </p:pic>
      <p:pic>
        <p:nvPicPr>
          <p:cNvPr id="33" name="Picture 4"/>
          <p:cNvPicPr>
            <a:picLocks noChangeAspect="1" noChangeArrowheads="1"/>
          </p:cNvPicPr>
          <p:nvPr/>
        </p:nvPicPr>
        <p:blipFill>
          <a:blip r:embed="rId3" cstate="print"/>
          <a:srcRect/>
          <a:stretch>
            <a:fillRect/>
          </a:stretch>
        </p:blipFill>
        <p:spPr bwMode="auto">
          <a:xfrm>
            <a:off x="1428728" y="4714884"/>
            <a:ext cx="785818" cy="1038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5"/>
          <p:cNvPicPr>
            <a:picLocks noChangeAspect="1" noChangeArrowheads="1"/>
          </p:cNvPicPr>
          <p:nvPr/>
        </p:nvPicPr>
        <p:blipFill>
          <a:blip r:embed="rId4" cstate="print"/>
          <a:srcRect/>
          <a:stretch>
            <a:fillRect/>
          </a:stretch>
        </p:blipFill>
        <p:spPr bwMode="auto">
          <a:xfrm>
            <a:off x="3500430" y="3429000"/>
            <a:ext cx="714375" cy="999130"/>
          </a:xfrm>
          <a:prstGeom prst="rect">
            <a:avLst/>
          </a:prstGeom>
          <a:noFill/>
          <a:ln w="9525">
            <a:noFill/>
            <a:miter lim="800000"/>
            <a:headEnd/>
            <a:tailEnd/>
          </a:ln>
        </p:spPr>
      </p:pic>
      <p:pic>
        <p:nvPicPr>
          <p:cNvPr id="35"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57356" y="3857628"/>
            <a:ext cx="785813" cy="785816"/>
          </a:xfrm>
          <a:prstGeom prst="rect">
            <a:avLst/>
          </a:prstGeom>
          <a:noFill/>
          <a:ln w="9525">
            <a:noFill/>
            <a:miter lim="800000"/>
            <a:headEnd/>
            <a:tailEnd/>
          </a:ln>
        </p:spPr>
      </p:pic>
      <p:pic>
        <p:nvPicPr>
          <p:cNvPr id="36"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28992" y="4572008"/>
            <a:ext cx="681033" cy="681036"/>
          </a:xfrm>
          <a:prstGeom prst="rect">
            <a:avLst/>
          </a:prstGeom>
          <a:noFill/>
          <a:ln w="9525">
            <a:noFill/>
            <a:miter lim="800000"/>
            <a:headEnd/>
            <a:tailEnd/>
          </a:ln>
        </p:spPr>
      </p:pic>
      <p:pic>
        <p:nvPicPr>
          <p:cNvPr id="37"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714612" y="3786190"/>
            <a:ext cx="642938" cy="642940"/>
          </a:xfrm>
          <a:prstGeom prst="rect">
            <a:avLst/>
          </a:prstGeom>
          <a:noFill/>
          <a:ln w="9525">
            <a:noFill/>
            <a:miter lim="800000"/>
            <a:headEnd/>
            <a:tailEnd/>
          </a:ln>
        </p:spPr>
      </p:pic>
      <p:pic>
        <p:nvPicPr>
          <p:cNvPr id="38" name="Picture 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500298" y="3071810"/>
            <a:ext cx="609596" cy="609598"/>
          </a:xfrm>
          <a:prstGeom prst="rect">
            <a:avLst/>
          </a:prstGeom>
          <a:noFill/>
          <a:ln w="9525">
            <a:noFill/>
            <a:miter lim="800000"/>
            <a:headEnd/>
            <a:tailEnd/>
          </a:ln>
        </p:spPr>
      </p:pic>
      <p:pic>
        <p:nvPicPr>
          <p:cNvPr id="39" name="Picture 6"/>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143240" y="2643182"/>
            <a:ext cx="571500" cy="571502"/>
          </a:xfrm>
          <a:prstGeom prst="rect">
            <a:avLst/>
          </a:prstGeom>
          <a:noFill/>
          <a:ln w="9525">
            <a:noFill/>
            <a:miter lim="800000"/>
            <a:headEnd/>
            <a:tailEnd/>
          </a:ln>
        </p:spPr>
      </p:pic>
      <p:pic>
        <p:nvPicPr>
          <p:cNvPr id="40" name="Picture 2"/>
          <p:cNvPicPr>
            <a:picLocks noChangeAspect="1" noChangeArrowheads="1"/>
          </p:cNvPicPr>
          <p:nvPr/>
        </p:nvPicPr>
        <p:blipFill>
          <a:blip r:embed="rId10" cstate="print"/>
          <a:srcRect/>
          <a:stretch>
            <a:fillRect/>
          </a:stretch>
        </p:blipFill>
        <p:spPr bwMode="auto">
          <a:xfrm>
            <a:off x="2500298" y="4929198"/>
            <a:ext cx="825330" cy="857254"/>
          </a:xfrm>
          <a:prstGeom prst="rect">
            <a:avLst/>
          </a:prstGeom>
          <a:noFill/>
          <a:ln w="9525">
            <a:noFill/>
            <a:miter lim="800000"/>
            <a:headEnd/>
            <a:tailEnd/>
          </a:ln>
        </p:spPr>
      </p:pic>
      <p:pic>
        <p:nvPicPr>
          <p:cNvPr id="41" name="Picture 3"/>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1785918" y="2643182"/>
            <a:ext cx="681033" cy="681036"/>
          </a:xfrm>
          <a:prstGeom prst="rect">
            <a:avLst/>
          </a:prstGeom>
          <a:noFill/>
          <a:ln w="9525">
            <a:noFill/>
            <a:miter lim="800000"/>
            <a:headEnd/>
            <a:tailEnd/>
          </a:ln>
        </p:spPr>
      </p:pic>
      <p:sp>
        <p:nvSpPr>
          <p:cNvPr id="44" name="圆角矩形标注 43"/>
          <p:cNvSpPr/>
          <p:nvPr/>
        </p:nvSpPr>
        <p:spPr bwMode="auto">
          <a:xfrm>
            <a:off x="4572000" y="1500174"/>
            <a:ext cx="1714512" cy="1857388"/>
          </a:xfrm>
          <a:prstGeom prst="wedgeRoundRectCallout">
            <a:avLst>
              <a:gd name="adj1" fmla="val -79928"/>
              <a:gd name="adj2" fmla="val 43014"/>
              <a:gd name="adj3" fmla="val 16667"/>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45" name="TextBox 44"/>
          <p:cNvSpPr txBox="1"/>
          <p:nvPr/>
        </p:nvSpPr>
        <p:spPr>
          <a:xfrm>
            <a:off x="4786314" y="1665920"/>
            <a:ext cx="1285884" cy="1477328"/>
          </a:xfrm>
          <a:prstGeom prst="rect">
            <a:avLst/>
          </a:prstGeom>
          <a:noFill/>
        </p:spPr>
        <p:txBody>
          <a:bodyPr wrap="square" rtlCol="0">
            <a:spAutoFit/>
          </a:bodyPr>
          <a:lstStyle/>
          <a:p>
            <a:r>
              <a:rPr lang="zh-CN" altLang="en-US" b="0" dirty="0" smtClean="0">
                <a:solidFill>
                  <a:srgbClr val="00B050"/>
                </a:solidFill>
                <a:latin typeface="微软雅黑" pitchFamily="34" charset="-122"/>
                <a:ea typeface="微软雅黑" pitchFamily="34" charset="-122"/>
              </a:rPr>
              <a:t>资源特征：</a:t>
            </a:r>
            <a:endParaRPr lang="en-US" altLang="zh-CN" b="0" dirty="0" smtClean="0">
              <a:solidFill>
                <a:srgbClr val="00B050"/>
              </a:solidFill>
              <a:latin typeface="微软雅黑" pitchFamily="34" charset="-122"/>
              <a:ea typeface="微软雅黑" pitchFamily="34" charset="-122"/>
            </a:endParaRPr>
          </a:p>
          <a:p>
            <a:pPr>
              <a:buFont typeface="Wingdings" pitchFamily="2" charset="2"/>
              <a:buChar char="n"/>
            </a:pPr>
            <a:r>
              <a:rPr lang="zh-CN" altLang="en-US" b="0" dirty="0" smtClean="0">
                <a:solidFill>
                  <a:srgbClr val="00B050"/>
                </a:solidFill>
                <a:latin typeface="微软雅黑" pitchFamily="34" charset="-122"/>
                <a:ea typeface="微软雅黑" pitchFamily="34" charset="-122"/>
              </a:rPr>
              <a:t>多样性</a:t>
            </a:r>
            <a:endParaRPr lang="en-US" altLang="zh-CN" b="0" dirty="0" smtClean="0">
              <a:solidFill>
                <a:srgbClr val="00B050"/>
              </a:solidFill>
              <a:latin typeface="微软雅黑" pitchFamily="34" charset="-122"/>
              <a:ea typeface="微软雅黑" pitchFamily="34" charset="-122"/>
            </a:endParaRPr>
          </a:p>
          <a:p>
            <a:pPr>
              <a:buFont typeface="Wingdings" pitchFamily="2" charset="2"/>
              <a:buChar char="n"/>
            </a:pPr>
            <a:r>
              <a:rPr lang="zh-CN" altLang="en-US" b="0" dirty="0" smtClean="0">
                <a:solidFill>
                  <a:srgbClr val="00B050"/>
                </a:solidFill>
                <a:latin typeface="微软雅黑" pitchFamily="34" charset="-122"/>
                <a:ea typeface="微软雅黑" pitchFamily="34" charset="-122"/>
              </a:rPr>
              <a:t>异构性</a:t>
            </a:r>
            <a:endParaRPr lang="en-US" altLang="zh-CN" b="0" dirty="0" smtClean="0">
              <a:solidFill>
                <a:srgbClr val="00B050"/>
              </a:solidFill>
              <a:latin typeface="微软雅黑" pitchFamily="34" charset="-122"/>
              <a:ea typeface="微软雅黑" pitchFamily="34" charset="-122"/>
            </a:endParaRPr>
          </a:p>
          <a:p>
            <a:pPr>
              <a:buFont typeface="Wingdings" pitchFamily="2" charset="2"/>
              <a:buChar char="n"/>
            </a:pPr>
            <a:r>
              <a:rPr lang="zh-CN" altLang="en-US" b="0" dirty="0" smtClean="0">
                <a:solidFill>
                  <a:srgbClr val="00B050"/>
                </a:solidFill>
                <a:latin typeface="微软雅黑" pitchFamily="34" charset="-122"/>
                <a:ea typeface="微软雅黑" pitchFamily="34" charset="-122"/>
              </a:rPr>
              <a:t>非结构性</a:t>
            </a:r>
            <a:endParaRPr lang="en-US" altLang="zh-CN" b="0" dirty="0" smtClean="0">
              <a:solidFill>
                <a:srgbClr val="00B050"/>
              </a:solidFill>
              <a:latin typeface="微软雅黑" pitchFamily="34" charset="-122"/>
              <a:ea typeface="微软雅黑" pitchFamily="34" charset="-122"/>
            </a:endParaRPr>
          </a:p>
          <a:p>
            <a:pPr>
              <a:buFont typeface="Wingdings" pitchFamily="2" charset="2"/>
              <a:buChar char="n"/>
            </a:pPr>
            <a:r>
              <a:rPr lang="zh-CN" altLang="en-US" b="0" dirty="0" smtClean="0">
                <a:solidFill>
                  <a:srgbClr val="00B050"/>
                </a:solidFill>
                <a:latin typeface="微软雅黑" pitchFamily="34" charset="-122"/>
                <a:ea typeface="微软雅黑" pitchFamily="34" charset="-122"/>
              </a:rPr>
              <a:t>相关性</a:t>
            </a:r>
            <a:endParaRPr lang="zh-CN" altLang="en-US" b="0" dirty="0">
              <a:solidFill>
                <a:srgbClr val="00B050"/>
              </a:solidFill>
              <a:latin typeface="微软雅黑" pitchFamily="34" charset="-122"/>
              <a:ea typeface="微软雅黑" pitchFamily="34" charset="-122"/>
            </a:endParaRPr>
          </a:p>
        </p:txBody>
      </p:sp>
      <p:sp>
        <p:nvSpPr>
          <p:cNvPr id="46" name="椭圆 45"/>
          <p:cNvSpPr/>
          <p:nvPr/>
        </p:nvSpPr>
        <p:spPr bwMode="auto">
          <a:xfrm>
            <a:off x="5715008" y="4000504"/>
            <a:ext cx="2643206" cy="264320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47" name="TextBox 46"/>
          <p:cNvSpPr txBox="1"/>
          <p:nvPr/>
        </p:nvSpPr>
        <p:spPr>
          <a:xfrm>
            <a:off x="6000760" y="4714884"/>
            <a:ext cx="2286016" cy="1200329"/>
          </a:xfrm>
          <a:prstGeom prst="rect">
            <a:avLst/>
          </a:prstGeom>
          <a:noFill/>
        </p:spPr>
        <p:txBody>
          <a:bodyPr wrap="square" rtlCol="0">
            <a:spAutoFit/>
          </a:bodyPr>
          <a:lstStyle/>
          <a:p>
            <a:r>
              <a:rPr lang="zh-CN" altLang="en-US" dirty="0" smtClean="0">
                <a:solidFill>
                  <a:srgbClr val="FF0000"/>
                </a:solidFill>
                <a:latin typeface="微软雅黑" pitchFamily="34" charset="-122"/>
                <a:ea typeface="微软雅黑" pitchFamily="34" charset="-122"/>
              </a:rPr>
              <a:t>多种语言翻译</a:t>
            </a:r>
            <a:endParaRPr lang="en-US" altLang="zh-CN" dirty="0" smtClean="0">
              <a:solidFill>
                <a:srgbClr val="FF0000"/>
              </a:solidFill>
              <a:latin typeface="微软雅黑" pitchFamily="34" charset="-122"/>
              <a:ea typeface="微软雅黑" pitchFamily="34" charset="-122"/>
            </a:endParaRPr>
          </a:p>
          <a:p>
            <a:r>
              <a:rPr lang="zh-CN" altLang="en-US" dirty="0" smtClean="0">
                <a:solidFill>
                  <a:srgbClr val="FF0000"/>
                </a:solidFill>
                <a:latin typeface="微软雅黑" pitchFamily="34" charset="-122"/>
                <a:ea typeface="微软雅黑" pitchFamily="34" charset="-122"/>
              </a:rPr>
              <a:t>多媒体统一表达方法</a:t>
            </a:r>
            <a:endParaRPr lang="en-US" altLang="zh-CN" dirty="0" smtClean="0">
              <a:solidFill>
                <a:srgbClr val="FF0000"/>
              </a:solidFill>
              <a:latin typeface="微软雅黑" pitchFamily="34" charset="-122"/>
              <a:ea typeface="微软雅黑" pitchFamily="34" charset="-122"/>
            </a:endParaRPr>
          </a:p>
          <a:p>
            <a:r>
              <a:rPr lang="zh-CN" altLang="en-US" dirty="0" smtClean="0">
                <a:solidFill>
                  <a:srgbClr val="FF0000"/>
                </a:solidFill>
                <a:latin typeface="微软雅黑" pitchFamily="34" charset="-122"/>
                <a:ea typeface="微软雅黑" pitchFamily="34" charset="-122"/>
              </a:rPr>
              <a:t>特征提取与识别</a:t>
            </a:r>
            <a:endParaRPr lang="en-US" altLang="zh-CN" dirty="0" smtClean="0">
              <a:solidFill>
                <a:srgbClr val="FF0000"/>
              </a:solidFill>
              <a:latin typeface="微软雅黑" pitchFamily="34" charset="-122"/>
              <a:ea typeface="微软雅黑" pitchFamily="34" charset="-122"/>
            </a:endParaRPr>
          </a:p>
          <a:p>
            <a:r>
              <a:rPr lang="zh-CN" altLang="en-US" dirty="0" smtClean="0">
                <a:solidFill>
                  <a:srgbClr val="FF0000"/>
                </a:solidFill>
                <a:latin typeface="微软雅黑" pitchFamily="34" charset="-122"/>
                <a:ea typeface="微软雅黑" pitchFamily="34" charset="-122"/>
              </a:rPr>
              <a:t>数据相关性挖掘</a:t>
            </a:r>
            <a:endParaRPr lang="zh-CN" altLang="en-US" dirty="0">
              <a:solidFill>
                <a:srgbClr val="FF0000"/>
              </a:solidFill>
              <a:latin typeface="微软雅黑" pitchFamily="34" charset="-122"/>
              <a:ea typeface="微软雅黑" pitchFamily="34" charset="-122"/>
            </a:endParaRPr>
          </a:p>
        </p:txBody>
      </p:sp>
      <p:sp>
        <p:nvSpPr>
          <p:cNvPr id="48" name="右箭头 47"/>
          <p:cNvSpPr/>
          <p:nvPr/>
        </p:nvSpPr>
        <p:spPr bwMode="auto">
          <a:xfrm rot="14755604">
            <a:off x="5885180" y="3188221"/>
            <a:ext cx="857256" cy="928694"/>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49" name="TextBox 48"/>
          <p:cNvSpPr txBox="1"/>
          <p:nvPr/>
        </p:nvSpPr>
        <p:spPr>
          <a:xfrm rot="20213810">
            <a:off x="6816344" y="3089530"/>
            <a:ext cx="111440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zh-CN" altLang="en-US" b="0" dirty="0" smtClean="0">
                <a:latin typeface="微软雅黑" pitchFamily="34" charset="-122"/>
                <a:ea typeface="微软雅黑" pitchFamily="34" charset="-122"/>
              </a:rPr>
              <a:t>解决问题</a:t>
            </a:r>
            <a:endParaRPr lang="zh-CN" altLang="en-US" b="0"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strVal val="4*#ppt_w"/>
                                          </p:val>
                                        </p:tav>
                                        <p:tav tm="100000">
                                          <p:val>
                                            <p:strVal val="#ppt_w"/>
                                          </p:val>
                                        </p:tav>
                                      </p:tavLst>
                                    </p:anim>
                                    <p:anim calcmode="lin" valueType="num">
                                      <p:cBhvr>
                                        <p:cTn id="12" dur="500" fill="hold"/>
                                        <p:tgtEl>
                                          <p:spTgt spid="32"/>
                                        </p:tgtEl>
                                        <p:attrNameLst>
                                          <p:attrName>ppt_h</p:attrName>
                                        </p:attrNameLst>
                                      </p:cBhvr>
                                      <p:tavLst>
                                        <p:tav tm="0">
                                          <p:val>
                                            <p:strVal val="4*#ppt_h"/>
                                          </p:val>
                                        </p:tav>
                                        <p:tav tm="100000">
                                          <p:val>
                                            <p:strVal val="#ppt_h"/>
                                          </p:val>
                                        </p:tav>
                                      </p:tavLst>
                                    </p:anim>
                                  </p:childTnLst>
                                </p:cTn>
                              </p:par>
                              <p:par>
                                <p:cTn id="13" presetID="23" presetClass="entr" presetSubtype="32"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strVal val="4*#ppt_w"/>
                                          </p:val>
                                        </p:tav>
                                        <p:tav tm="100000">
                                          <p:val>
                                            <p:strVal val="#ppt_w"/>
                                          </p:val>
                                        </p:tav>
                                      </p:tavLst>
                                    </p:anim>
                                    <p:anim calcmode="lin" valueType="num">
                                      <p:cBhvr>
                                        <p:cTn id="16" dur="500" fill="hold"/>
                                        <p:tgtEl>
                                          <p:spTgt spid="34"/>
                                        </p:tgtEl>
                                        <p:attrNameLst>
                                          <p:attrName>ppt_h</p:attrName>
                                        </p:attrNameLst>
                                      </p:cBhvr>
                                      <p:tavLst>
                                        <p:tav tm="0">
                                          <p:val>
                                            <p:strVal val="4*#ppt_h"/>
                                          </p:val>
                                        </p:tav>
                                        <p:tav tm="100000">
                                          <p:val>
                                            <p:strVal val="#ppt_h"/>
                                          </p:val>
                                        </p:tav>
                                      </p:tavLst>
                                    </p:anim>
                                  </p:childTnLst>
                                </p:cTn>
                              </p:par>
                            </p:childTnLst>
                          </p:cTn>
                        </p:par>
                        <p:par>
                          <p:cTn id="17" fill="hold">
                            <p:stCondLst>
                              <p:cond delay="1000"/>
                            </p:stCondLst>
                            <p:childTnLst>
                              <p:par>
                                <p:cTn id="18" presetID="23" presetClass="entr" presetSubtype="32"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4*#ppt_w"/>
                                          </p:val>
                                        </p:tav>
                                        <p:tav tm="100000">
                                          <p:val>
                                            <p:strVal val="#ppt_w"/>
                                          </p:val>
                                        </p:tav>
                                      </p:tavLst>
                                    </p:anim>
                                    <p:anim calcmode="lin" valueType="num">
                                      <p:cBhvr>
                                        <p:cTn id="21" dur="500" fill="hold"/>
                                        <p:tgtEl>
                                          <p:spTgt spid="33"/>
                                        </p:tgtEl>
                                        <p:attrNameLst>
                                          <p:attrName>ppt_h</p:attrName>
                                        </p:attrNameLst>
                                      </p:cBhvr>
                                      <p:tavLst>
                                        <p:tav tm="0">
                                          <p:val>
                                            <p:strVal val="4*#ppt_h"/>
                                          </p:val>
                                        </p:tav>
                                        <p:tav tm="100000">
                                          <p:val>
                                            <p:strVal val="#ppt_h"/>
                                          </p:val>
                                        </p:tav>
                                      </p:tavLst>
                                    </p:anim>
                                  </p:childTnLst>
                                </p:cTn>
                              </p:par>
                              <p:par>
                                <p:cTn id="22" presetID="23" presetClass="entr" presetSubtype="32"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strVal val="4*#ppt_w"/>
                                          </p:val>
                                        </p:tav>
                                        <p:tav tm="100000">
                                          <p:val>
                                            <p:strVal val="#ppt_w"/>
                                          </p:val>
                                        </p:tav>
                                      </p:tavLst>
                                    </p:anim>
                                    <p:anim calcmode="lin" valueType="num">
                                      <p:cBhvr>
                                        <p:cTn id="25" dur="500" fill="hold"/>
                                        <p:tgtEl>
                                          <p:spTgt spid="39"/>
                                        </p:tgtEl>
                                        <p:attrNameLst>
                                          <p:attrName>ppt_h</p:attrName>
                                        </p:attrNameLst>
                                      </p:cBhvr>
                                      <p:tavLst>
                                        <p:tav tm="0">
                                          <p:val>
                                            <p:strVal val="4*#ppt_h"/>
                                          </p:val>
                                        </p:tav>
                                        <p:tav tm="100000">
                                          <p:val>
                                            <p:strVal val="#ppt_h"/>
                                          </p:val>
                                        </p:tav>
                                      </p:tavLst>
                                    </p:anim>
                                  </p:childTnLst>
                                </p:cTn>
                              </p:par>
                            </p:childTnLst>
                          </p:cTn>
                        </p:par>
                        <p:par>
                          <p:cTn id="26" fill="hold">
                            <p:stCondLst>
                              <p:cond delay="1500"/>
                            </p:stCondLst>
                            <p:childTnLst>
                              <p:par>
                                <p:cTn id="27" presetID="23" presetClass="entr" presetSubtype="32"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strVal val="4*#ppt_w"/>
                                          </p:val>
                                        </p:tav>
                                        <p:tav tm="100000">
                                          <p:val>
                                            <p:strVal val="#ppt_w"/>
                                          </p:val>
                                        </p:tav>
                                      </p:tavLst>
                                    </p:anim>
                                    <p:anim calcmode="lin" valueType="num">
                                      <p:cBhvr>
                                        <p:cTn id="30" dur="500" fill="hold"/>
                                        <p:tgtEl>
                                          <p:spTgt spid="35"/>
                                        </p:tgtEl>
                                        <p:attrNameLst>
                                          <p:attrName>ppt_h</p:attrName>
                                        </p:attrNameLst>
                                      </p:cBhvr>
                                      <p:tavLst>
                                        <p:tav tm="0">
                                          <p:val>
                                            <p:strVal val="4*#ppt_h"/>
                                          </p:val>
                                        </p:tav>
                                        <p:tav tm="100000">
                                          <p:val>
                                            <p:strVal val="#ppt_h"/>
                                          </p:val>
                                        </p:tav>
                                      </p:tavLst>
                                    </p:anim>
                                  </p:childTnLst>
                                </p:cTn>
                              </p:par>
                              <p:par>
                                <p:cTn id="31" presetID="23" presetClass="entr" presetSubtype="32"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strVal val="4*#ppt_w"/>
                                          </p:val>
                                        </p:tav>
                                        <p:tav tm="100000">
                                          <p:val>
                                            <p:strVal val="#ppt_w"/>
                                          </p:val>
                                        </p:tav>
                                      </p:tavLst>
                                    </p:anim>
                                    <p:anim calcmode="lin" valueType="num">
                                      <p:cBhvr>
                                        <p:cTn id="34" dur="500" fill="hold"/>
                                        <p:tgtEl>
                                          <p:spTgt spid="36"/>
                                        </p:tgtEl>
                                        <p:attrNameLst>
                                          <p:attrName>ppt_h</p:attrName>
                                        </p:attrNameLst>
                                      </p:cBhvr>
                                      <p:tavLst>
                                        <p:tav tm="0">
                                          <p:val>
                                            <p:strVal val="4*#ppt_h"/>
                                          </p:val>
                                        </p:tav>
                                        <p:tav tm="100000">
                                          <p:val>
                                            <p:strVal val="#ppt_h"/>
                                          </p:val>
                                        </p:tav>
                                      </p:tavLst>
                                    </p:anim>
                                  </p:childTnLst>
                                </p:cTn>
                              </p:par>
                              <p:par>
                                <p:cTn id="35" presetID="23" presetClass="entr" presetSubtype="32"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strVal val="4*#ppt_w"/>
                                          </p:val>
                                        </p:tav>
                                        <p:tav tm="100000">
                                          <p:val>
                                            <p:strVal val="#ppt_w"/>
                                          </p:val>
                                        </p:tav>
                                      </p:tavLst>
                                    </p:anim>
                                    <p:anim calcmode="lin" valueType="num">
                                      <p:cBhvr>
                                        <p:cTn id="38" dur="500" fill="hold"/>
                                        <p:tgtEl>
                                          <p:spTgt spid="37"/>
                                        </p:tgtEl>
                                        <p:attrNameLst>
                                          <p:attrName>ppt_h</p:attrName>
                                        </p:attrNameLst>
                                      </p:cBhvr>
                                      <p:tavLst>
                                        <p:tav tm="0">
                                          <p:val>
                                            <p:strVal val="4*#ppt_h"/>
                                          </p:val>
                                        </p:tav>
                                        <p:tav tm="100000">
                                          <p:val>
                                            <p:strVal val="#ppt_h"/>
                                          </p:val>
                                        </p:tav>
                                      </p:tavLst>
                                    </p:anim>
                                  </p:childTnLst>
                                </p:cTn>
                              </p:par>
                            </p:childTnLst>
                          </p:cTn>
                        </p:par>
                        <p:par>
                          <p:cTn id="39" fill="hold">
                            <p:stCondLst>
                              <p:cond delay="2000"/>
                            </p:stCondLst>
                            <p:childTnLst>
                              <p:par>
                                <p:cTn id="40" presetID="23" presetClass="entr" presetSubtype="32"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strVal val="4*#ppt_w"/>
                                          </p:val>
                                        </p:tav>
                                        <p:tav tm="100000">
                                          <p:val>
                                            <p:strVal val="#ppt_w"/>
                                          </p:val>
                                        </p:tav>
                                      </p:tavLst>
                                    </p:anim>
                                    <p:anim calcmode="lin" valueType="num">
                                      <p:cBhvr>
                                        <p:cTn id="43" dur="500" fill="hold"/>
                                        <p:tgtEl>
                                          <p:spTgt spid="38"/>
                                        </p:tgtEl>
                                        <p:attrNameLst>
                                          <p:attrName>ppt_h</p:attrName>
                                        </p:attrNameLst>
                                      </p:cBhvr>
                                      <p:tavLst>
                                        <p:tav tm="0">
                                          <p:val>
                                            <p:strVal val="4*#ppt_h"/>
                                          </p:val>
                                        </p:tav>
                                        <p:tav tm="100000">
                                          <p:val>
                                            <p:strVal val="#ppt_h"/>
                                          </p:val>
                                        </p:tav>
                                      </p:tavLst>
                                    </p:anim>
                                  </p:childTnLst>
                                </p:cTn>
                              </p:par>
                            </p:childTnLst>
                          </p:cTn>
                        </p:par>
                        <p:par>
                          <p:cTn id="44" fill="hold">
                            <p:stCondLst>
                              <p:cond delay="2500"/>
                            </p:stCondLst>
                            <p:childTnLst>
                              <p:par>
                                <p:cTn id="45" presetID="23" presetClass="entr" presetSubtype="32"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4*#ppt_w"/>
                                          </p:val>
                                        </p:tav>
                                        <p:tav tm="100000">
                                          <p:val>
                                            <p:strVal val="#ppt_w"/>
                                          </p:val>
                                        </p:tav>
                                      </p:tavLst>
                                    </p:anim>
                                    <p:anim calcmode="lin" valueType="num">
                                      <p:cBhvr>
                                        <p:cTn id="48" dur="500" fill="hold"/>
                                        <p:tgtEl>
                                          <p:spTgt spid="40"/>
                                        </p:tgtEl>
                                        <p:attrNameLst>
                                          <p:attrName>ppt_h</p:attrName>
                                        </p:attrNameLst>
                                      </p:cBhvr>
                                      <p:tavLst>
                                        <p:tav tm="0">
                                          <p:val>
                                            <p:strVal val="4*#ppt_h"/>
                                          </p:val>
                                        </p:tav>
                                        <p:tav tm="100000">
                                          <p:val>
                                            <p:strVal val="#ppt_h"/>
                                          </p:val>
                                        </p:tav>
                                      </p:tavLst>
                                    </p:anim>
                                  </p:childTnLst>
                                </p:cTn>
                              </p:par>
                              <p:par>
                                <p:cTn id="49" presetID="23" presetClass="entr" presetSubtype="32"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500" fill="hold"/>
                                        <p:tgtEl>
                                          <p:spTgt spid="41"/>
                                        </p:tgtEl>
                                        <p:attrNameLst>
                                          <p:attrName>ppt_w</p:attrName>
                                        </p:attrNameLst>
                                      </p:cBhvr>
                                      <p:tavLst>
                                        <p:tav tm="0">
                                          <p:val>
                                            <p:strVal val="4*#ppt_w"/>
                                          </p:val>
                                        </p:tav>
                                        <p:tav tm="100000">
                                          <p:val>
                                            <p:strVal val="#ppt_w"/>
                                          </p:val>
                                        </p:tav>
                                      </p:tavLst>
                                    </p:anim>
                                    <p:anim calcmode="lin" valueType="num">
                                      <p:cBhvr>
                                        <p:cTn id="52" dur="500" fill="hold"/>
                                        <p:tgtEl>
                                          <p:spTgt spid="41"/>
                                        </p:tgtEl>
                                        <p:attrNameLst>
                                          <p:attrName>ppt_h</p:attrName>
                                        </p:attrNameLst>
                                      </p:cBhvr>
                                      <p:tavLst>
                                        <p:tav tm="0">
                                          <p:val>
                                            <p:strVal val="4*#ppt_h"/>
                                          </p:val>
                                        </p:tav>
                                        <p:tav tm="100000">
                                          <p:val>
                                            <p:strVal val="#ppt_h"/>
                                          </p:val>
                                        </p:tav>
                                      </p:tavLst>
                                    </p:anim>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par>
                          <p:cTn id="57" fill="hold">
                            <p:stCondLst>
                              <p:cond delay="3500"/>
                            </p:stCondLst>
                            <p:childTnLst>
                              <p:par>
                                <p:cTn id="58" presetID="10" presetClass="entr" presetSubtype="0"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1" grpId="0"/>
      <p:bldP spid="44" grpId="0" animBg="1"/>
      <p:bldP spid="45" grpId="0"/>
      <p:bldP spid="46" grpId="0" animBg="1"/>
      <p:bldP spid="47" grpId="0"/>
      <p:bldP spid="48" grpId="0" animBg="1"/>
      <p:bldP spid="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endParaRPr lang="zh-CN" altLang="en-US" b="0" dirty="0">
              <a:solidFill>
                <a:srgbClr val="000000"/>
              </a:solidFill>
              <a:latin typeface="微软雅黑" pitchFamily="34" charset="-122"/>
              <a:ea typeface="微软雅黑" pitchFamily="34" charset="-122"/>
            </a:endParaRPr>
          </a:p>
        </p:txBody>
      </p:sp>
      <p:sp>
        <p:nvSpPr>
          <p:cNvPr id="38" name="矩形 37"/>
          <p:cNvSpPr>
            <a:spLocks noChangeArrowheads="1"/>
          </p:cNvSpPr>
          <p:nvPr/>
        </p:nvSpPr>
        <p:spPr bwMode="auto">
          <a:xfrm>
            <a:off x="1932005" y="5691207"/>
            <a:ext cx="5211763" cy="523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algn="ctr"/>
            <a:r>
              <a:rPr lang="zh-CN" altLang="en-US" sz="2800" dirty="0">
                <a:solidFill>
                  <a:srgbClr val="FF3300"/>
                </a:solidFill>
                <a:latin typeface="微软雅黑" pitchFamily="34" charset="-122"/>
                <a:ea typeface="微软雅黑" pitchFamily="34" charset="-122"/>
              </a:rPr>
              <a:t>实现新的存储、管理、加工机制</a:t>
            </a:r>
          </a:p>
        </p:txBody>
      </p:sp>
      <p:grpSp>
        <p:nvGrpSpPr>
          <p:cNvPr id="143" name="组合 142"/>
          <p:cNvGrpSpPr/>
          <p:nvPr/>
        </p:nvGrpSpPr>
        <p:grpSpPr>
          <a:xfrm>
            <a:off x="3428992" y="2500306"/>
            <a:ext cx="2143140" cy="2430586"/>
            <a:chOff x="500034" y="1928802"/>
            <a:chExt cx="2143140" cy="2430586"/>
          </a:xfrm>
        </p:grpSpPr>
        <p:sp>
          <p:nvSpPr>
            <p:cNvPr id="87" name="TextBox 86"/>
            <p:cNvSpPr txBox="1"/>
            <p:nvPr/>
          </p:nvSpPr>
          <p:spPr>
            <a:xfrm>
              <a:off x="500034" y="1962827"/>
              <a:ext cx="642942" cy="646331"/>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zh-CN" altLang="en-US" b="0" dirty="0" smtClean="0">
                  <a:latin typeface="微软雅黑" pitchFamily="34" charset="-122"/>
                  <a:ea typeface="微软雅黑" pitchFamily="34" charset="-122"/>
                </a:rPr>
                <a:t>资  源</a:t>
              </a:r>
              <a:endParaRPr lang="zh-CN" altLang="en-US" b="0" dirty="0">
                <a:latin typeface="微软雅黑" pitchFamily="34" charset="-122"/>
                <a:ea typeface="微软雅黑" pitchFamily="34" charset="-122"/>
              </a:endParaRPr>
            </a:p>
          </p:txBody>
        </p:sp>
        <p:sp>
          <p:nvSpPr>
            <p:cNvPr id="96" name="圆角矩形 95"/>
            <p:cNvSpPr/>
            <p:nvPr/>
          </p:nvSpPr>
          <p:spPr bwMode="auto">
            <a:xfrm>
              <a:off x="1857356" y="1928802"/>
              <a:ext cx="785818" cy="71438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800" i="0" u="none" strike="noStrike" normalizeH="0" baseline="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a typeface="宋体" pitchFamily="2" charset="-122"/>
                </a:rPr>
                <a:t>PB</a:t>
              </a:r>
              <a:endParaRPr kumimoji="0" lang="zh-CN" altLang="en-US" sz="2800" i="0" u="none" strike="noStrike" normalizeH="0" baseline="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a typeface="宋体" pitchFamily="2" charset="-122"/>
              </a:endParaRPr>
            </a:p>
          </p:txBody>
        </p:sp>
        <p:sp>
          <p:nvSpPr>
            <p:cNvPr id="100" name="TextBox 99"/>
            <p:cNvSpPr txBox="1"/>
            <p:nvPr/>
          </p:nvSpPr>
          <p:spPr>
            <a:xfrm>
              <a:off x="500034" y="2820083"/>
              <a:ext cx="642942"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zh-CN" altLang="en-US" b="0" dirty="0" smtClean="0">
                  <a:latin typeface="微软雅黑" pitchFamily="34" charset="-122"/>
                  <a:ea typeface="微软雅黑" pitchFamily="34" charset="-122"/>
                </a:rPr>
                <a:t>用  户</a:t>
              </a:r>
              <a:endParaRPr lang="zh-CN" altLang="en-US" b="0" dirty="0">
                <a:latin typeface="微软雅黑" pitchFamily="34" charset="-122"/>
                <a:ea typeface="微软雅黑" pitchFamily="34" charset="-122"/>
              </a:endParaRPr>
            </a:p>
          </p:txBody>
        </p:sp>
        <p:sp>
          <p:nvSpPr>
            <p:cNvPr id="103" name="圆角矩形 102"/>
            <p:cNvSpPr/>
            <p:nvPr/>
          </p:nvSpPr>
          <p:spPr bwMode="auto">
            <a:xfrm>
              <a:off x="1857356" y="2786058"/>
              <a:ext cx="785818" cy="71438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1000</a:t>
              </a:r>
            </a:p>
            <a:p>
              <a:pPr marL="0" marR="0" indent="0" algn="ctr" defTabSz="914400" rtl="0" eaLnBrk="1" fontAlgn="base" latinLnBrk="0" hangingPunct="1">
                <a:lnSpc>
                  <a:spcPct val="100000"/>
                </a:lnSpc>
                <a:spcBef>
                  <a:spcPct val="0"/>
                </a:spcBef>
                <a:spcAft>
                  <a:spcPct val="0"/>
                </a:spcAft>
                <a:buClrTx/>
                <a:buSzTx/>
                <a:buFontTx/>
                <a:buNone/>
                <a:tabLst/>
              </a:pPr>
              <a:r>
                <a:rPr lang="zh-CN" altLang="en-US" sz="1400" b="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万</a:t>
              </a:r>
              <a:endParaRPr kumimoji="0" lang="zh-CN" altLang="en-US" sz="1400" b="0" i="0" u="none" strike="noStrike" normalizeH="0" baseline="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106" name="TextBox 105"/>
            <p:cNvSpPr txBox="1"/>
            <p:nvPr/>
          </p:nvSpPr>
          <p:spPr>
            <a:xfrm>
              <a:off x="500034" y="3679033"/>
              <a:ext cx="642942" cy="646331"/>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zh-CN" altLang="en-US" b="0" dirty="0" smtClean="0">
                  <a:latin typeface="微软雅黑" pitchFamily="34" charset="-122"/>
                  <a:ea typeface="微软雅黑" pitchFamily="34" charset="-122"/>
                </a:rPr>
                <a:t>服  务</a:t>
              </a:r>
              <a:endParaRPr lang="zh-CN" altLang="en-US" b="0" dirty="0">
                <a:latin typeface="微软雅黑" pitchFamily="34" charset="-122"/>
                <a:ea typeface="微软雅黑" pitchFamily="34" charset="-122"/>
              </a:endParaRPr>
            </a:p>
          </p:txBody>
        </p:sp>
        <p:sp>
          <p:nvSpPr>
            <p:cNvPr id="108" name="圆角矩形 107"/>
            <p:cNvSpPr/>
            <p:nvPr/>
          </p:nvSpPr>
          <p:spPr bwMode="auto">
            <a:xfrm>
              <a:off x="1857356" y="3645008"/>
              <a:ext cx="785818" cy="714380"/>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normalizeH="0" baseline="0" dirty="0" smtClean="0">
                  <a:ln w="18415" cmpd="sng">
                    <a:solidFill>
                      <a:srgbClr val="FF0000"/>
                    </a:solidFill>
                    <a:prstDash val="solid"/>
                  </a:ln>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复杂</a:t>
              </a:r>
              <a:endParaRPr kumimoji="0" lang="en-US" altLang="zh-CN" sz="2000" b="0" i="0" u="none" strike="noStrike" normalizeH="0" baseline="0" dirty="0" smtClean="0">
                <a:ln w="18415" cmpd="sng">
                  <a:solidFill>
                    <a:srgbClr val="FF0000"/>
                  </a:solidFill>
                  <a:prstDash val="solid"/>
                </a:ln>
                <a:solidFill>
                  <a:srgbClr val="FF0000"/>
                </a:solidFill>
                <a:effectLst>
                  <a:outerShdw blurRad="38100" dist="38100" dir="2700000" algn="tl">
                    <a:srgbClr val="000000">
                      <a:alpha val="43137"/>
                    </a:srgbClr>
                  </a:outerShdw>
                </a:effectLst>
                <a:latin typeface="微软雅黑" pitchFamily="34" charset="-122"/>
                <a:ea typeface="微软雅黑" pitchFamily="34" charset="-122"/>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000" b="0" i="0" u="none" strike="noStrike" normalizeH="0" baseline="0" dirty="0" smtClean="0">
                  <a:ln w="18415" cmpd="sng">
                    <a:solidFill>
                      <a:srgbClr val="FF0000"/>
                    </a:solidFill>
                    <a:prstDash val="solid"/>
                  </a:ln>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服务</a:t>
              </a:r>
            </a:p>
          </p:txBody>
        </p:sp>
        <p:sp>
          <p:nvSpPr>
            <p:cNvPr id="114" name="右箭头 113"/>
            <p:cNvSpPr/>
            <p:nvPr/>
          </p:nvSpPr>
          <p:spPr bwMode="auto">
            <a:xfrm>
              <a:off x="1285852" y="2000240"/>
              <a:ext cx="500066" cy="571504"/>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39" name="右箭头 138"/>
            <p:cNvSpPr/>
            <p:nvPr/>
          </p:nvSpPr>
          <p:spPr bwMode="auto">
            <a:xfrm>
              <a:off x="1285852" y="2857496"/>
              <a:ext cx="500066" cy="571504"/>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40" name="右箭头 139"/>
            <p:cNvSpPr/>
            <p:nvPr/>
          </p:nvSpPr>
          <p:spPr bwMode="auto">
            <a:xfrm>
              <a:off x="1285852" y="3716446"/>
              <a:ext cx="500066" cy="571504"/>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grpSp>
      <p:grpSp>
        <p:nvGrpSpPr>
          <p:cNvPr id="144" name="组合 143"/>
          <p:cNvGrpSpPr/>
          <p:nvPr/>
        </p:nvGrpSpPr>
        <p:grpSpPr>
          <a:xfrm>
            <a:off x="3214678" y="2571744"/>
            <a:ext cx="2500330" cy="2214578"/>
            <a:chOff x="3214678" y="2571744"/>
            <a:chExt cx="2500330" cy="2214578"/>
          </a:xfrm>
        </p:grpSpPr>
        <p:sp>
          <p:nvSpPr>
            <p:cNvPr id="141" name="矩形 140"/>
            <p:cNvSpPr/>
            <p:nvPr/>
          </p:nvSpPr>
          <p:spPr bwMode="auto">
            <a:xfrm>
              <a:off x="3214678" y="2571744"/>
              <a:ext cx="2500330" cy="2214578"/>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pic>
          <p:nvPicPr>
            <p:cNvPr id="32" name="Picture 14"/>
            <p:cNvPicPr>
              <a:picLocks noChangeAspect="1" noChangeArrowheads="1"/>
            </p:cNvPicPr>
            <p:nvPr/>
          </p:nvPicPr>
          <p:blipFill>
            <a:blip r:embed="rId2" cstate="print"/>
            <a:srcRect/>
            <a:stretch>
              <a:fillRect/>
            </a:stretch>
          </p:blipFill>
          <p:spPr bwMode="auto">
            <a:xfrm>
              <a:off x="3428985" y="3071821"/>
              <a:ext cx="2071688" cy="481013"/>
            </a:xfrm>
            <a:prstGeom prst="rect">
              <a:avLst/>
            </a:prstGeom>
            <a:noFill/>
            <a:ln w="9525">
              <a:noFill/>
              <a:miter lim="800000"/>
              <a:headEnd/>
              <a:tailEnd/>
            </a:ln>
          </p:spPr>
        </p:pic>
        <p:pic>
          <p:nvPicPr>
            <p:cNvPr id="33" name="Picture 15"/>
            <p:cNvPicPr>
              <a:picLocks noChangeAspect="1" noChangeArrowheads="1"/>
            </p:cNvPicPr>
            <p:nvPr/>
          </p:nvPicPr>
          <p:blipFill>
            <a:blip r:embed="rId3" cstate="print"/>
            <a:srcRect/>
            <a:stretch>
              <a:fillRect/>
            </a:stretch>
          </p:blipFill>
          <p:spPr bwMode="auto">
            <a:xfrm>
              <a:off x="3571868" y="3714752"/>
              <a:ext cx="1714500" cy="585787"/>
            </a:xfrm>
            <a:prstGeom prst="rect">
              <a:avLst/>
            </a:prstGeom>
            <a:noFill/>
            <a:ln w="9525">
              <a:noFill/>
              <a:miter lim="800000"/>
              <a:headEnd/>
              <a:tailEnd/>
            </a:ln>
          </p:spPr>
        </p:pic>
      </p:grpSp>
      <p:sp>
        <p:nvSpPr>
          <p:cNvPr id="142" name="乘号 141"/>
          <p:cNvSpPr/>
          <p:nvPr/>
        </p:nvSpPr>
        <p:spPr bwMode="auto">
          <a:xfrm>
            <a:off x="3286116" y="2500306"/>
            <a:ext cx="2286016" cy="2286016"/>
          </a:xfrm>
          <a:prstGeom prst="mathMultiply">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grpSp>
        <p:nvGrpSpPr>
          <p:cNvPr id="35" name="组合 35"/>
          <p:cNvGrpSpPr>
            <a:grpSpLocks/>
          </p:cNvGrpSpPr>
          <p:nvPr/>
        </p:nvGrpSpPr>
        <p:grpSpPr bwMode="auto">
          <a:xfrm>
            <a:off x="1857356" y="2143116"/>
            <a:ext cx="5376917" cy="3357586"/>
            <a:chOff x="4643438" y="3429000"/>
            <a:chExt cx="4286250" cy="2676525"/>
          </a:xfrm>
        </p:grpSpPr>
        <p:pic>
          <p:nvPicPr>
            <p:cNvPr id="36" name="Picture 18" descr="http://tradeinservices.mofcom.gov.cn/upload/Image/2009/04/23/1240448035625_750.jpg"/>
            <p:cNvPicPr>
              <a:picLocks noChangeAspect="1" noChangeArrowheads="1"/>
            </p:cNvPicPr>
            <p:nvPr/>
          </p:nvPicPr>
          <p:blipFill>
            <a:blip r:embed="rId4" cstate="print"/>
            <a:srcRect/>
            <a:stretch>
              <a:fillRect/>
            </a:stretch>
          </p:blipFill>
          <p:spPr bwMode="auto">
            <a:xfrm>
              <a:off x="4643438" y="3429000"/>
              <a:ext cx="4286250" cy="2676525"/>
            </a:xfrm>
            <a:prstGeom prst="rect">
              <a:avLst/>
            </a:prstGeom>
            <a:noFill/>
            <a:ln w="9525">
              <a:noFill/>
              <a:miter lim="800000"/>
              <a:headEnd/>
              <a:tailEnd/>
            </a:ln>
          </p:spPr>
        </p:pic>
        <p:sp>
          <p:nvSpPr>
            <p:cNvPr id="37" name="TextBox 34"/>
            <p:cNvSpPr txBox="1">
              <a:spLocks noChangeArrowheads="1"/>
            </p:cNvSpPr>
            <p:nvPr/>
          </p:nvSpPr>
          <p:spPr bwMode="auto">
            <a:xfrm>
              <a:off x="5786446" y="5373592"/>
              <a:ext cx="1643074" cy="461665"/>
            </a:xfrm>
            <a:prstGeom prst="rect">
              <a:avLst/>
            </a:prstGeom>
            <a:noFill/>
            <a:ln w="9525">
              <a:noFill/>
              <a:miter lim="800000"/>
              <a:headEnd/>
              <a:tailEnd/>
            </a:ln>
          </p:spPr>
          <p:txBody>
            <a:bodyPr wrap="square">
              <a:spAutoFit/>
            </a:bodyPr>
            <a:lstStyle/>
            <a:p>
              <a:pPr algn="ctr"/>
              <a:r>
                <a:rPr lang="zh-CN" altLang="en-US" sz="2400" dirty="0" smtClean="0">
                  <a:solidFill>
                    <a:srgbClr val="FF0000"/>
                  </a:solidFill>
                  <a:latin typeface="微软雅黑" pitchFamily="34" charset="-122"/>
                  <a:ea typeface="微软雅黑" pitchFamily="34" charset="-122"/>
                </a:rPr>
                <a:t>云 计 算</a:t>
              </a:r>
              <a:endParaRPr lang="zh-CN" altLang="en-US" dirty="0">
                <a:solidFill>
                  <a:srgbClr val="FF0000"/>
                </a:solidFill>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fade">
                                      <p:cBhvr>
                                        <p:cTn id="11" dur="500"/>
                                        <p:tgtEl>
                                          <p:spTgt spid="1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143"/>
                                        </p:tgtEl>
                                      </p:cBhvr>
                                    </p:animEffect>
                                    <p:set>
                                      <p:cBhvr>
                                        <p:cTn id="16" dur="1" fill="hold">
                                          <p:stCondLst>
                                            <p:cond delay="999"/>
                                          </p:stCondLst>
                                        </p:cTn>
                                        <p:tgtEl>
                                          <p:spTgt spid="143"/>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fade">
                                      <p:cBhvr>
                                        <p:cTn id="20" dur="500"/>
                                        <p:tgtEl>
                                          <p:spTgt spid="144"/>
                                        </p:tgtEl>
                                      </p:cBhvr>
                                    </p:animEffect>
                                  </p:childTnLst>
                                </p:cTn>
                              </p:par>
                            </p:childTnLst>
                          </p:cTn>
                        </p:par>
                        <p:par>
                          <p:cTn id="21" fill="hold">
                            <p:stCondLst>
                              <p:cond delay="1500"/>
                            </p:stCondLst>
                            <p:childTnLst>
                              <p:par>
                                <p:cTn id="22" presetID="23" presetClass="entr" presetSubtype="32" fill="hold" grpId="0" nodeType="afterEffect">
                                  <p:stCondLst>
                                    <p:cond delay="0"/>
                                  </p:stCondLst>
                                  <p:childTnLst>
                                    <p:set>
                                      <p:cBhvr>
                                        <p:cTn id="23" dur="1" fill="hold">
                                          <p:stCondLst>
                                            <p:cond delay="0"/>
                                          </p:stCondLst>
                                        </p:cTn>
                                        <p:tgtEl>
                                          <p:spTgt spid="142"/>
                                        </p:tgtEl>
                                        <p:attrNameLst>
                                          <p:attrName>style.visibility</p:attrName>
                                        </p:attrNameLst>
                                      </p:cBhvr>
                                      <p:to>
                                        <p:strVal val="visible"/>
                                      </p:to>
                                    </p:set>
                                    <p:anim calcmode="lin" valueType="num">
                                      <p:cBhvr>
                                        <p:cTn id="24" dur="500" fill="hold"/>
                                        <p:tgtEl>
                                          <p:spTgt spid="142"/>
                                        </p:tgtEl>
                                        <p:attrNameLst>
                                          <p:attrName>ppt_w</p:attrName>
                                        </p:attrNameLst>
                                      </p:cBhvr>
                                      <p:tavLst>
                                        <p:tav tm="0">
                                          <p:val>
                                            <p:strVal val="4*#ppt_w"/>
                                          </p:val>
                                        </p:tav>
                                        <p:tav tm="100000">
                                          <p:val>
                                            <p:strVal val="#ppt_w"/>
                                          </p:val>
                                        </p:tav>
                                      </p:tavLst>
                                    </p:anim>
                                    <p:anim calcmode="lin" valueType="num">
                                      <p:cBhvr>
                                        <p:cTn id="25" dur="500" fill="hold"/>
                                        <p:tgtEl>
                                          <p:spTgt spid="142"/>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42"/>
                                        </p:tgtEl>
                                      </p:cBhvr>
                                    </p:animEffect>
                                    <p:set>
                                      <p:cBhvr>
                                        <p:cTn id="30" dur="1" fill="hold">
                                          <p:stCondLst>
                                            <p:cond delay="499"/>
                                          </p:stCondLst>
                                        </p:cTn>
                                        <p:tgtEl>
                                          <p:spTgt spid="14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4"/>
                                        </p:tgtEl>
                                      </p:cBhvr>
                                    </p:animEffect>
                                    <p:set>
                                      <p:cBhvr>
                                        <p:cTn id="33" dur="1" fill="hold">
                                          <p:stCondLst>
                                            <p:cond delay="499"/>
                                          </p:stCondLst>
                                        </p:cTn>
                                        <p:tgtEl>
                                          <p:spTgt spid="144"/>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animBg="1"/>
      <p:bldP spid="142" grpId="0" animBg="1"/>
      <p:bldP spid="14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7" name="矩形 6"/>
          <p:cNvSpPr/>
          <p:nvPr/>
        </p:nvSpPr>
        <p:spPr>
          <a:xfrm>
            <a:off x="2071670" y="1857364"/>
            <a:ext cx="5000660" cy="428628"/>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门户及页面展示</a:t>
            </a:r>
          </a:p>
        </p:txBody>
      </p:sp>
      <p:sp>
        <p:nvSpPr>
          <p:cNvPr id="8" name="矩形 7"/>
          <p:cNvSpPr/>
          <p:nvPr/>
        </p:nvSpPr>
        <p:spPr>
          <a:xfrm>
            <a:off x="2071670" y="2428868"/>
            <a:ext cx="5000660" cy="857256"/>
          </a:xfrm>
          <a:prstGeom prst="rect">
            <a:avLst/>
          </a:prstGeom>
        </p:spPr>
        <p:style>
          <a:lnRef idx="1">
            <a:schemeClr val="accent2"/>
          </a:lnRef>
          <a:fillRef idx="2">
            <a:schemeClr val="accent2"/>
          </a:fillRef>
          <a:effectRef idx="1">
            <a:schemeClr val="accent2"/>
          </a:effectRef>
          <a:fontRef idx="minor">
            <a:schemeClr val="dk1"/>
          </a:fontRef>
        </p:style>
        <p:txBody>
          <a:bodyP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用  户  层</a:t>
            </a:r>
          </a:p>
        </p:txBody>
      </p:sp>
      <p:sp>
        <p:nvSpPr>
          <p:cNvPr id="13" name="矩形 12"/>
          <p:cNvSpPr/>
          <p:nvPr/>
        </p:nvSpPr>
        <p:spPr>
          <a:xfrm>
            <a:off x="2071670" y="5715016"/>
            <a:ext cx="5000660" cy="42862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资  源  层</a:t>
            </a:r>
          </a:p>
        </p:txBody>
      </p:sp>
      <p:sp>
        <p:nvSpPr>
          <p:cNvPr id="14" name="矩形 13"/>
          <p:cNvSpPr/>
          <p:nvPr/>
        </p:nvSpPr>
        <p:spPr>
          <a:xfrm>
            <a:off x="2071670" y="6286520"/>
            <a:ext cx="5000660" cy="42862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信  息  基  础  结  构  层</a:t>
            </a:r>
          </a:p>
        </p:txBody>
      </p:sp>
      <p:sp>
        <p:nvSpPr>
          <p:cNvPr id="15" name="矩形 14"/>
          <p:cNvSpPr/>
          <p:nvPr/>
        </p:nvSpPr>
        <p:spPr>
          <a:xfrm>
            <a:off x="2285984" y="2857496"/>
            <a:ext cx="1357322" cy="285752"/>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统一身份管理</a:t>
            </a:r>
          </a:p>
        </p:txBody>
      </p:sp>
      <p:sp>
        <p:nvSpPr>
          <p:cNvPr id="16" name="矩形 15"/>
          <p:cNvSpPr/>
          <p:nvPr/>
        </p:nvSpPr>
        <p:spPr>
          <a:xfrm>
            <a:off x="3893339" y="2857496"/>
            <a:ext cx="1357322" cy="285752"/>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统一身份认证</a:t>
            </a:r>
          </a:p>
        </p:txBody>
      </p:sp>
      <p:sp>
        <p:nvSpPr>
          <p:cNvPr id="17" name="矩形 16"/>
          <p:cNvSpPr/>
          <p:nvPr/>
        </p:nvSpPr>
        <p:spPr>
          <a:xfrm>
            <a:off x="5500694" y="2857496"/>
            <a:ext cx="1357322" cy="285752"/>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个性化服务</a:t>
            </a:r>
          </a:p>
        </p:txBody>
      </p:sp>
      <p:grpSp>
        <p:nvGrpSpPr>
          <p:cNvPr id="18" name="组合 43"/>
          <p:cNvGrpSpPr>
            <a:grpSpLocks/>
          </p:cNvGrpSpPr>
          <p:nvPr/>
        </p:nvGrpSpPr>
        <p:grpSpPr bwMode="auto">
          <a:xfrm>
            <a:off x="2071688" y="4714875"/>
            <a:ext cx="5000625" cy="857250"/>
            <a:chOff x="2071670" y="4714884"/>
            <a:chExt cx="5000660" cy="857256"/>
          </a:xfrm>
        </p:grpSpPr>
        <p:sp>
          <p:nvSpPr>
            <p:cNvPr id="19" name="矩形 18"/>
            <p:cNvSpPr/>
            <p:nvPr/>
          </p:nvSpPr>
          <p:spPr>
            <a:xfrm>
              <a:off x="2071670" y="4714884"/>
              <a:ext cx="5000660" cy="857256"/>
            </a:xfrm>
            <a:prstGeom prst="rect">
              <a:avLst/>
            </a:prstGeom>
          </p:spPr>
          <p:style>
            <a:lnRef idx="1">
              <a:schemeClr val="accent2"/>
            </a:lnRef>
            <a:fillRef idx="2">
              <a:schemeClr val="accent2"/>
            </a:fillRef>
            <a:effectRef idx="1">
              <a:schemeClr val="accent2"/>
            </a:effectRef>
            <a:fontRef idx="minor">
              <a:schemeClr val="dk1"/>
            </a:fontRef>
          </p:style>
          <p:txBody>
            <a:bodyP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应  用  支  撑  层</a:t>
              </a:r>
            </a:p>
          </p:txBody>
        </p:sp>
        <p:sp>
          <p:nvSpPr>
            <p:cNvPr id="20" name="矩形 19"/>
            <p:cNvSpPr/>
            <p:nvPr/>
          </p:nvSpPr>
          <p:spPr>
            <a:xfrm>
              <a:off x="2285984" y="5143512"/>
              <a:ext cx="2143140" cy="285752"/>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关  键  技  术</a:t>
              </a:r>
            </a:p>
          </p:txBody>
        </p:sp>
        <p:sp>
          <p:nvSpPr>
            <p:cNvPr id="21" name="矩形 20"/>
            <p:cNvSpPr/>
            <p:nvPr/>
          </p:nvSpPr>
          <p:spPr>
            <a:xfrm>
              <a:off x="4679156" y="5143512"/>
              <a:ext cx="2178859" cy="285752"/>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基  础  软  件  平  台</a:t>
              </a:r>
            </a:p>
          </p:txBody>
        </p:sp>
      </p:grpSp>
      <p:grpSp>
        <p:nvGrpSpPr>
          <p:cNvPr id="22" name="组合 64"/>
          <p:cNvGrpSpPr>
            <a:grpSpLocks/>
          </p:cNvGrpSpPr>
          <p:nvPr/>
        </p:nvGrpSpPr>
        <p:grpSpPr bwMode="auto">
          <a:xfrm>
            <a:off x="2071688" y="3429000"/>
            <a:ext cx="5000625" cy="1143000"/>
            <a:chOff x="2071670" y="3429000"/>
            <a:chExt cx="5000660" cy="1143008"/>
          </a:xfrm>
        </p:grpSpPr>
        <p:sp>
          <p:nvSpPr>
            <p:cNvPr id="23" name="矩形 22"/>
            <p:cNvSpPr/>
            <p:nvPr/>
          </p:nvSpPr>
          <p:spPr>
            <a:xfrm>
              <a:off x="2071670" y="3429000"/>
              <a:ext cx="5000660" cy="1143008"/>
            </a:xfrm>
            <a:prstGeom prst="rect">
              <a:avLst/>
            </a:prstGeom>
          </p:spPr>
          <p:style>
            <a:lnRef idx="1">
              <a:schemeClr val="accent2"/>
            </a:lnRef>
            <a:fillRef idx="2">
              <a:schemeClr val="accent2"/>
            </a:fillRef>
            <a:effectRef idx="1">
              <a:schemeClr val="accent2"/>
            </a:effectRef>
            <a:fontRef idx="minor">
              <a:schemeClr val="dk1"/>
            </a:fontRef>
          </p:style>
          <p:txBody>
            <a:bodyP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业  务  应  用  层</a:t>
              </a:r>
            </a:p>
          </p:txBody>
        </p:sp>
        <p:sp>
          <p:nvSpPr>
            <p:cNvPr id="24" name="矩形 23"/>
            <p:cNvSpPr/>
            <p:nvPr/>
          </p:nvSpPr>
          <p:spPr>
            <a:xfrm>
              <a:off x="2285984" y="3857628"/>
              <a:ext cx="1357322" cy="571504"/>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数据资源建设系统</a:t>
              </a:r>
            </a:p>
          </p:txBody>
        </p:sp>
        <p:sp>
          <p:nvSpPr>
            <p:cNvPr id="25" name="矩形 24"/>
            <p:cNvSpPr/>
            <p:nvPr/>
          </p:nvSpPr>
          <p:spPr>
            <a:xfrm>
              <a:off x="3893339" y="3857628"/>
              <a:ext cx="1357322" cy="571504"/>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数字图书馆服务支撑系统</a:t>
              </a:r>
            </a:p>
          </p:txBody>
        </p:sp>
        <p:sp>
          <p:nvSpPr>
            <p:cNvPr id="26" name="矩形 25"/>
            <p:cNvSpPr/>
            <p:nvPr/>
          </p:nvSpPr>
          <p:spPr>
            <a:xfrm>
              <a:off x="5500694" y="3857628"/>
              <a:ext cx="1357322" cy="571504"/>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特色服务应用系统</a:t>
              </a:r>
            </a:p>
          </p:txBody>
        </p:sp>
      </p:grpSp>
      <p:sp>
        <p:nvSpPr>
          <p:cNvPr id="27" name="矩形 26"/>
          <p:cNvSpPr/>
          <p:nvPr/>
        </p:nvSpPr>
        <p:spPr>
          <a:xfrm>
            <a:off x="1500166" y="1857364"/>
            <a:ext cx="428628" cy="4857784"/>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对外合作与交流</a:t>
            </a:r>
          </a:p>
        </p:txBody>
      </p:sp>
      <p:sp>
        <p:nvSpPr>
          <p:cNvPr id="28" name="矩形 27"/>
          <p:cNvSpPr/>
          <p:nvPr/>
        </p:nvSpPr>
        <p:spPr>
          <a:xfrm>
            <a:off x="7215206" y="1857364"/>
            <a:ext cx="428628" cy="4857784"/>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统一标准规范</a:t>
            </a:r>
          </a:p>
        </p:txBody>
      </p:sp>
      <p:pic>
        <p:nvPicPr>
          <p:cNvPr id="29" name="Picture 3" descr="E:\Resources\Design\Icon\dellipack2\64\people.png"/>
          <p:cNvPicPr>
            <a:picLocks noChangeAspect="1" noChangeArrowheads="1"/>
          </p:cNvPicPr>
          <p:nvPr/>
        </p:nvPicPr>
        <p:blipFill>
          <a:blip r:embed="rId2" cstate="print"/>
          <a:srcRect/>
          <a:stretch>
            <a:fillRect/>
          </a:stretch>
        </p:blipFill>
        <p:spPr bwMode="auto">
          <a:xfrm>
            <a:off x="5929313" y="928688"/>
            <a:ext cx="609600" cy="609600"/>
          </a:xfrm>
          <a:prstGeom prst="rect">
            <a:avLst/>
          </a:prstGeom>
          <a:noFill/>
          <a:ln w="9525">
            <a:noFill/>
            <a:miter lim="800000"/>
            <a:headEnd/>
            <a:tailEnd/>
          </a:ln>
        </p:spPr>
      </p:pic>
      <p:pic>
        <p:nvPicPr>
          <p:cNvPr id="30" name="Picture 5" descr="E:\Resources\Design\Icon\Soft_Icons_Pack\PNG\Home.png"/>
          <p:cNvPicPr>
            <a:picLocks noChangeAspect="1" noChangeArrowheads="1"/>
          </p:cNvPicPr>
          <p:nvPr/>
        </p:nvPicPr>
        <p:blipFill>
          <a:blip r:embed="rId3" cstate="print"/>
          <a:srcRect/>
          <a:stretch>
            <a:fillRect/>
          </a:stretch>
        </p:blipFill>
        <p:spPr bwMode="auto">
          <a:xfrm>
            <a:off x="4270375" y="979488"/>
            <a:ext cx="506413" cy="506412"/>
          </a:xfrm>
          <a:prstGeom prst="rect">
            <a:avLst/>
          </a:prstGeom>
          <a:noFill/>
          <a:ln w="9525">
            <a:noFill/>
            <a:miter lim="800000"/>
            <a:headEnd/>
            <a:tailEnd/>
          </a:ln>
        </p:spPr>
      </p:pic>
      <p:pic>
        <p:nvPicPr>
          <p:cNvPr id="31" name="Picture 6" descr="E:\Resources\Design\Icon\Soft_Icons_Pack\PNG\User-Male.png"/>
          <p:cNvPicPr>
            <a:picLocks noChangeAspect="1" noChangeArrowheads="1"/>
          </p:cNvPicPr>
          <p:nvPr/>
        </p:nvPicPr>
        <p:blipFill>
          <a:blip r:embed="rId4" cstate="print"/>
          <a:srcRect/>
          <a:stretch>
            <a:fillRect/>
          </a:stretch>
        </p:blipFill>
        <p:spPr bwMode="auto">
          <a:xfrm>
            <a:off x="2571750" y="982663"/>
            <a:ext cx="500063" cy="500062"/>
          </a:xfrm>
          <a:prstGeom prst="rect">
            <a:avLst/>
          </a:prstGeom>
          <a:noFill/>
          <a:ln w="9525">
            <a:noFill/>
            <a:miter lim="800000"/>
            <a:headEnd/>
            <a:tailEnd/>
          </a:ln>
        </p:spPr>
      </p:pic>
      <p:sp>
        <p:nvSpPr>
          <p:cNvPr id="32" name="TextBox 24"/>
          <p:cNvSpPr txBox="1">
            <a:spLocks noChangeArrowheads="1"/>
          </p:cNvSpPr>
          <p:nvPr/>
        </p:nvSpPr>
        <p:spPr bwMode="auto">
          <a:xfrm>
            <a:off x="2357438" y="1500188"/>
            <a:ext cx="895350" cy="304800"/>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个人用户</a:t>
            </a:r>
          </a:p>
        </p:txBody>
      </p:sp>
      <p:sp>
        <p:nvSpPr>
          <p:cNvPr id="33" name="TextBox 25"/>
          <p:cNvSpPr txBox="1">
            <a:spLocks noChangeArrowheads="1"/>
          </p:cNvSpPr>
          <p:nvPr/>
        </p:nvSpPr>
        <p:spPr bwMode="auto">
          <a:xfrm>
            <a:off x="4071938" y="1500188"/>
            <a:ext cx="895350" cy="304800"/>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部门用户</a:t>
            </a:r>
          </a:p>
        </p:txBody>
      </p:sp>
      <p:sp>
        <p:nvSpPr>
          <p:cNvPr id="34" name="TextBox 26"/>
          <p:cNvSpPr txBox="1">
            <a:spLocks noChangeArrowheads="1"/>
          </p:cNvSpPr>
          <p:nvPr/>
        </p:nvSpPr>
        <p:spPr bwMode="auto">
          <a:xfrm>
            <a:off x="5811838" y="1500188"/>
            <a:ext cx="895350" cy="304800"/>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团体用户</a:t>
            </a:r>
          </a:p>
        </p:txBody>
      </p:sp>
      <p:grpSp>
        <p:nvGrpSpPr>
          <p:cNvPr id="35" name="组合 27"/>
          <p:cNvGrpSpPr>
            <a:grpSpLocks/>
          </p:cNvGrpSpPr>
          <p:nvPr/>
        </p:nvGrpSpPr>
        <p:grpSpPr bwMode="auto">
          <a:xfrm>
            <a:off x="1428750" y="4500563"/>
            <a:ext cx="6286500" cy="1785937"/>
            <a:chOff x="1428728" y="4643446"/>
            <a:chExt cx="6286544" cy="1785950"/>
          </a:xfrm>
        </p:grpSpPr>
        <p:sp>
          <p:nvSpPr>
            <p:cNvPr id="36" name="矩形 35"/>
            <p:cNvSpPr/>
            <p:nvPr/>
          </p:nvSpPr>
          <p:spPr>
            <a:xfrm>
              <a:off x="1428728" y="4643446"/>
              <a:ext cx="6286544" cy="1785950"/>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2"/>
            </a:lnRef>
            <a:fillRef idx="2">
              <a:schemeClr val="accent2"/>
            </a:fillRef>
            <a:effectRef idx="1">
              <a:schemeClr val="accent2"/>
            </a:effectRef>
            <a:fontRef idx="minor">
              <a:schemeClr val="dk1"/>
            </a:fontRef>
          </p:style>
          <p:txBody>
            <a:bodyP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信  息  基  础  结  构  层</a:t>
              </a:r>
            </a:p>
          </p:txBody>
        </p:sp>
        <p:sp>
          <p:nvSpPr>
            <p:cNvPr id="37" name="矩形 36"/>
            <p:cNvSpPr/>
            <p:nvPr/>
          </p:nvSpPr>
          <p:spPr>
            <a:xfrm>
              <a:off x="1928794" y="5143512"/>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网 络 系 统</a:t>
              </a:r>
            </a:p>
          </p:txBody>
        </p:sp>
        <p:sp>
          <p:nvSpPr>
            <p:cNvPr id="38" name="矩形 37"/>
            <p:cNvSpPr/>
            <p:nvPr/>
          </p:nvSpPr>
          <p:spPr>
            <a:xfrm>
              <a:off x="3893339" y="5143512"/>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主 机 系 统</a:t>
              </a:r>
            </a:p>
          </p:txBody>
        </p:sp>
        <p:sp>
          <p:nvSpPr>
            <p:cNvPr id="39" name="矩形 38"/>
            <p:cNvSpPr/>
            <p:nvPr/>
          </p:nvSpPr>
          <p:spPr>
            <a:xfrm>
              <a:off x="5929322" y="5143512"/>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操 作 系 统</a:t>
              </a:r>
            </a:p>
          </p:txBody>
        </p:sp>
        <p:sp>
          <p:nvSpPr>
            <p:cNvPr id="40" name="矩形 39"/>
            <p:cNvSpPr/>
            <p:nvPr/>
          </p:nvSpPr>
          <p:spPr>
            <a:xfrm>
              <a:off x="1928794" y="5786454"/>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网 络 安 全</a:t>
              </a:r>
            </a:p>
          </p:txBody>
        </p:sp>
        <p:sp>
          <p:nvSpPr>
            <p:cNvPr id="41" name="矩形 40"/>
            <p:cNvSpPr/>
            <p:nvPr/>
          </p:nvSpPr>
          <p:spPr>
            <a:xfrm>
              <a:off x="3893339" y="5786454"/>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存 储 系 统</a:t>
              </a:r>
            </a:p>
          </p:txBody>
        </p:sp>
        <p:sp>
          <p:nvSpPr>
            <p:cNvPr id="42" name="矩形 41"/>
            <p:cNvSpPr/>
            <p:nvPr/>
          </p:nvSpPr>
          <p:spPr>
            <a:xfrm>
              <a:off x="5929322" y="5786454"/>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远 程 灾 备</a:t>
              </a:r>
            </a:p>
          </p:txBody>
        </p:sp>
      </p:grpSp>
      <p:grpSp>
        <p:nvGrpSpPr>
          <p:cNvPr id="43" name="组合 35"/>
          <p:cNvGrpSpPr>
            <a:grpSpLocks/>
          </p:cNvGrpSpPr>
          <p:nvPr/>
        </p:nvGrpSpPr>
        <p:grpSpPr bwMode="auto">
          <a:xfrm>
            <a:off x="1428750" y="3929063"/>
            <a:ext cx="6286500" cy="1785937"/>
            <a:chOff x="1428728" y="2643182"/>
            <a:chExt cx="6286544" cy="1785950"/>
          </a:xfrm>
        </p:grpSpPr>
        <p:sp>
          <p:nvSpPr>
            <p:cNvPr id="44" name="矩形 43"/>
            <p:cNvSpPr/>
            <p:nvPr/>
          </p:nvSpPr>
          <p:spPr>
            <a:xfrm>
              <a:off x="1428728" y="2643182"/>
              <a:ext cx="6286544" cy="1785950"/>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2"/>
            </a:lnRef>
            <a:fillRef idx="2">
              <a:schemeClr val="accent2"/>
            </a:fillRef>
            <a:effectRef idx="1">
              <a:schemeClr val="accent2"/>
            </a:effectRef>
            <a:fontRef idx="minor">
              <a:schemeClr val="dk1"/>
            </a:fontRef>
          </p:style>
          <p:txBody>
            <a:bodyP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资  源  层</a:t>
              </a:r>
            </a:p>
          </p:txBody>
        </p:sp>
        <p:sp>
          <p:nvSpPr>
            <p:cNvPr id="45" name="矩形 44"/>
            <p:cNvSpPr/>
            <p:nvPr/>
          </p:nvSpPr>
          <p:spPr>
            <a:xfrm>
              <a:off x="1928794" y="3143248"/>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元 数 据</a:t>
              </a:r>
            </a:p>
          </p:txBody>
        </p:sp>
        <p:sp>
          <p:nvSpPr>
            <p:cNvPr id="46" name="矩形 45"/>
            <p:cNvSpPr/>
            <p:nvPr/>
          </p:nvSpPr>
          <p:spPr>
            <a:xfrm>
              <a:off x="3893339" y="3143248"/>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本 体 知 识 库</a:t>
              </a:r>
            </a:p>
          </p:txBody>
        </p:sp>
        <p:sp>
          <p:nvSpPr>
            <p:cNvPr id="47" name="矩形 46"/>
            <p:cNvSpPr/>
            <p:nvPr/>
          </p:nvSpPr>
          <p:spPr>
            <a:xfrm>
              <a:off x="5929322" y="3143248"/>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实 体 知 识 库</a:t>
              </a:r>
            </a:p>
          </p:txBody>
        </p:sp>
        <p:sp>
          <p:nvSpPr>
            <p:cNvPr id="48" name="矩形 47"/>
            <p:cNvSpPr/>
            <p:nvPr/>
          </p:nvSpPr>
          <p:spPr>
            <a:xfrm>
              <a:off x="1928794" y="3786190"/>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自建数字资源</a:t>
              </a:r>
            </a:p>
          </p:txBody>
        </p:sp>
        <p:sp>
          <p:nvSpPr>
            <p:cNvPr id="49" name="矩形 48"/>
            <p:cNvSpPr/>
            <p:nvPr/>
          </p:nvSpPr>
          <p:spPr>
            <a:xfrm>
              <a:off x="3893339" y="3786190"/>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CN" altLang="en-US" sz="1400" dirty="0">
                  <a:latin typeface="微软雅黑" pitchFamily="34" charset="-122"/>
                  <a:ea typeface="微软雅黑" pitchFamily="34" charset="-122"/>
                </a:rPr>
                <a:t>外部整合资源</a:t>
              </a:r>
            </a:p>
          </p:txBody>
        </p:sp>
        <p:sp>
          <p:nvSpPr>
            <p:cNvPr id="50" name="矩形 49"/>
            <p:cNvSpPr/>
            <p:nvPr/>
          </p:nvSpPr>
          <p:spPr>
            <a:xfrm>
              <a:off x="5929322" y="3786190"/>
              <a:ext cx="1357322" cy="42862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altLang="zh-CN" sz="1400" dirty="0">
                  <a:latin typeface="微软雅黑" pitchFamily="34" charset="-122"/>
                  <a:ea typeface="微软雅黑" pitchFamily="34" charset="-122"/>
                </a:rPr>
                <a:t>…… ……</a:t>
              </a:r>
              <a:endParaRPr lang="zh-CN" altLang="en-US" sz="1400" dirty="0">
                <a:latin typeface="微软雅黑" pitchFamily="34" charset="-122"/>
                <a:ea typeface="微软雅黑" pitchFamily="34" charset="-122"/>
              </a:endParaRPr>
            </a:p>
          </p:txBody>
        </p:sp>
      </p:grpSp>
      <p:grpSp>
        <p:nvGrpSpPr>
          <p:cNvPr id="51" name="组合 44"/>
          <p:cNvGrpSpPr>
            <a:grpSpLocks/>
          </p:cNvGrpSpPr>
          <p:nvPr/>
        </p:nvGrpSpPr>
        <p:grpSpPr bwMode="auto">
          <a:xfrm>
            <a:off x="1143000" y="1643063"/>
            <a:ext cx="6929438" cy="3071812"/>
            <a:chOff x="1428728" y="0"/>
            <a:chExt cx="6929486" cy="3071810"/>
          </a:xfrm>
        </p:grpSpPr>
        <p:sp>
          <p:nvSpPr>
            <p:cNvPr id="52" name="矩形 51"/>
            <p:cNvSpPr/>
            <p:nvPr/>
          </p:nvSpPr>
          <p:spPr>
            <a:xfrm>
              <a:off x="1428728" y="0"/>
              <a:ext cx="6929486" cy="3071810"/>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2"/>
            </a:lnRef>
            <a:fillRef idx="2">
              <a:schemeClr val="accent2"/>
            </a:fillRef>
            <a:effectRef idx="1">
              <a:schemeClr val="accent2"/>
            </a:effectRef>
            <a:fontRef idx="minor">
              <a:schemeClr val="dk1"/>
            </a:fontRef>
          </p:style>
          <p:txBody>
            <a:bodyP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应  用  支  撑  层</a:t>
              </a:r>
            </a:p>
          </p:txBody>
        </p:sp>
        <p:sp>
          <p:nvSpPr>
            <p:cNvPr id="53" name="矩形 52"/>
            <p:cNvSpPr/>
            <p:nvPr/>
          </p:nvSpPr>
          <p:spPr>
            <a:xfrm>
              <a:off x="1643042" y="500042"/>
              <a:ext cx="6500858" cy="114300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CN" altLang="en-US" sz="1400" dirty="0">
                <a:latin typeface="微软雅黑" pitchFamily="34" charset="-122"/>
                <a:ea typeface="微软雅黑" pitchFamily="34" charset="-122"/>
              </a:endParaRPr>
            </a:p>
          </p:txBody>
        </p:sp>
        <p:sp>
          <p:nvSpPr>
            <p:cNvPr id="54" name="TextBox 53"/>
            <p:cNvSpPr txBox="1"/>
            <p:nvPr/>
          </p:nvSpPr>
          <p:spPr>
            <a:xfrm>
              <a:off x="1671560" y="642918"/>
              <a:ext cx="400110" cy="928694"/>
            </a:xfrm>
            <a:prstGeom prst="rect">
              <a:avLst/>
            </a:prstGeom>
            <a:noFill/>
          </p:spPr>
          <p:txBody>
            <a:bodyPr vert="eaVert">
              <a:spAutoFit/>
            </a:bodyPr>
            <a:lstStyle/>
            <a:p>
              <a:pPr>
                <a:defRPr/>
              </a:pPr>
              <a:r>
                <a:rPr lang="zh-CN" altLang="en-US" sz="14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rPr>
                <a:t>关键技术</a:t>
              </a:r>
            </a:p>
          </p:txBody>
        </p:sp>
        <p:sp>
          <p:nvSpPr>
            <p:cNvPr id="55" name="矩形 54"/>
            <p:cNvSpPr/>
            <p:nvPr/>
          </p:nvSpPr>
          <p:spPr>
            <a:xfrm>
              <a:off x="2143108" y="571500"/>
              <a:ext cx="1357322"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沉浸式数字图书馆阅读技术</a:t>
              </a:r>
            </a:p>
          </p:txBody>
        </p:sp>
        <p:sp>
          <p:nvSpPr>
            <p:cNvPr id="56" name="矩形 55"/>
            <p:cNvSpPr/>
            <p:nvPr/>
          </p:nvSpPr>
          <p:spPr>
            <a:xfrm>
              <a:off x="3643306" y="571500"/>
              <a:ext cx="1357321"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虚拟图书馆中跨媒体数据展示技术</a:t>
              </a:r>
            </a:p>
          </p:txBody>
        </p:sp>
        <p:sp>
          <p:nvSpPr>
            <p:cNvPr id="57" name="矩形 56"/>
            <p:cNvSpPr/>
            <p:nvPr/>
          </p:nvSpPr>
          <p:spPr>
            <a:xfrm>
              <a:off x="5143504" y="571500"/>
              <a:ext cx="1357322"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高分辨率的图书馆数字资料阅览技术</a:t>
              </a:r>
            </a:p>
          </p:txBody>
        </p:sp>
        <p:sp>
          <p:nvSpPr>
            <p:cNvPr id="58" name="矩形 57"/>
            <p:cNvSpPr/>
            <p:nvPr/>
          </p:nvSpPr>
          <p:spPr>
            <a:xfrm>
              <a:off x="6643702" y="571500"/>
              <a:ext cx="1357321"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多通道人机交互技术</a:t>
              </a:r>
            </a:p>
          </p:txBody>
        </p:sp>
        <p:sp>
          <p:nvSpPr>
            <p:cNvPr id="59" name="矩形 58"/>
            <p:cNvSpPr/>
            <p:nvPr/>
          </p:nvSpPr>
          <p:spPr>
            <a:xfrm>
              <a:off x="2143108" y="1071561"/>
              <a:ext cx="1357322"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沉浸式数字图书馆虚拟社区</a:t>
              </a:r>
            </a:p>
          </p:txBody>
        </p:sp>
        <p:sp>
          <p:nvSpPr>
            <p:cNvPr id="60" name="矩形 59"/>
            <p:cNvSpPr/>
            <p:nvPr/>
          </p:nvSpPr>
          <p:spPr>
            <a:xfrm>
              <a:off x="6643702" y="1071561"/>
              <a:ext cx="1357321"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桌面虚拟数字图书馆技术</a:t>
              </a:r>
            </a:p>
          </p:txBody>
        </p:sp>
        <p:sp>
          <p:nvSpPr>
            <p:cNvPr id="61" name="矩形 60"/>
            <p:cNvSpPr/>
            <p:nvPr/>
          </p:nvSpPr>
          <p:spPr>
            <a:xfrm>
              <a:off x="1643042" y="1714488"/>
              <a:ext cx="6500858" cy="114300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zh-CN" altLang="en-US" sz="1400" dirty="0">
                <a:latin typeface="微软雅黑" pitchFamily="34" charset="-122"/>
                <a:ea typeface="微软雅黑" pitchFamily="34" charset="-122"/>
              </a:endParaRPr>
            </a:p>
          </p:txBody>
        </p:sp>
        <p:sp>
          <p:nvSpPr>
            <p:cNvPr id="62" name="TextBox 61"/>
            <p:cNvSpPr txBox="1"/>
            <p:nvPr/>
          </p:nvSpPr>
          <p:spPr>
            <a:xfrm>
              <a:off x="1702338" y="1785926"/>
              <a:ext cx="369332" cy="1071570"/>
            </a:xfrm>
            <a:prstGeom prst="rect">
              <a:avLst/>
            </a:prstGeom>
            <a:noFill/>
          </p:spPr>
          <p:txBody>
            <a:bodyPr vert="eaVert">
              <a:spAutoFit/>
            </a:bodyPr>
            <a:lstStyle/>
            <a:p>
              <a:pPr>
                <a:defRPr/>
              </a:pPr>
              <a:r>
                <a:rPr lang="zh-CN" altLang="en-US" sz="12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rPr>
                <a:t>基础软件平台</a:t>
              </a:r>
            </a:p>
          </p:txBody>
        </p:sp>
        <p:sp>
          <p:nvSpPr>
            <p:cNvPr id="63" name="矩形 62"/>
            <p:cNvSpPr/>
            <p:nvPr/>
          </p:nvSpPr>
          <p:spPr>
            <a:xfrm>
              <a:off x="2143108" y="1785936"/>
              <a:ext cx="1357322"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内容管理</a:t>
              </a:r>
            </a:p>
          </p:txBody>
        </p:sp>
        <p:sp>
          <p:nvSpPr>
            <p:cNvPr id="64" name="矩形 63"/>
            <p:cNvSpPr/>
            <p:nvPr/>
          </p:nvSpPr>
          <p:spPr>
            <a:xfrm>
              <a:off x="3643306" y="1785936"/>
              <a:ext cx="1357321"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流程服务</a:t>
              </a:r>
            </a:p>
          </p:txBody>
        </p:sp>
        <p:sp>
          <p:nvSpPr>
            <p:cNvPr id="65" name="矩形 64"/>
            <p:cNvSpPr/>
            <p:nvPr/>
          </p:nvSpPr>
          <p:spPr>
            <a:xfrm>
              <a:off x="5143504" y="1785936"/>
              <a:ext cx="1357322"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数据交换</a:t>
              </a:r>
            </a:p>
          </p:txBody>
        </p:sp>
        <p:sp>
          <p:nvSpPr>
            <p:cNvPr id="66" name="矩形 65"/>
            <p:cNvSpPr/>
            <p:nvPr/>
          </p:nvSpPr>
          <p:spPr>
            <a:xfrm>
              <a:off x="6643702" y="1785936"/>
              <a:ext cx="1357321"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检索服务</a:t>
              </a:r>
            </a:p>
          </p:txBody>
        </p:sp>
        <p:sp>
          <p:nvSpPr>
            <p:cNvPr id="67" name="矩形 66"/>
            <p:cNvSpPr/>
            <p:nvPr/>
          </p:nvSpPr>
          <p:spPr>
            <a:xfrm>
              <a:off x="2143108" y="2285999"/>
              <a:ext cx="1357322"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目录服务</a:t>
              </a:r>
            </a:p>
          </p:txBody>
        </p:sp>
        <p:sp>
          <p:nvSpPr>
            <p:cNvPr id="68" name="矩形 67"/>
            <p:cNvSpPr/>
            <p:nvPr/>
          </p:nvSpPr>
          <p:spPr>
            <a:xfrm>
              <a:off x="6643702" y="2285999"/>
              <a:ext cx="1357321"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安全认证</a:t>
              </a:r>
            </a:p>
          </p:txBody>
        </p:sp>
        <p:sp>
          <p:nvSpPr>
            <p:cNvPr id="69" name="矩形 68"/>
            <p:cNvSpPr/>
            <p:nvPr/>
          </p:nvSpPr>
          <p:spPr>
            <a:xfrm>
              <a:off x="3643306" y="2285999"/>
              <a:ext cx="1357321"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报表分析</a:t>
              </a:r>
            </a:p>
          </p:txBody>
        </p:sp>
        <p:sp>
          <p:nvSpPr>
            <p:cNvPr id="70" name="矩形 69"/>
            <p:cNvSpPr/>
            <p:nvPr/>
          </p:nvSpPr>
          <p:spPr>
            <a:xfrm>
              <a:off x="5143504" y="2285999"/>
              <a:ext cx="1357322" cy="428625"/>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消息服务</a:t>
              </a:r>
            </a:p>
          </p:txBody>
        </p:sp>
      </p:grpSp>
      <p:grpSp>
        <p:nvGrpSpPr>
          <p:cNvPr id="71" name="组合 65"/>
          <p:cNvGrpSpPr>
            <a:grpSpLocks/>
          </p:cNvGrpSpPr>
          <p:nvPr/>
        </p:nvGrpSpPr>
        <p:grpSpPr bwMode="auto">
          <a:xfrm>
            <a:off x="500063" y="2020888"/>
            <a:ext cx="8072437" cy="4286250"/>
            <a:chOff x="500034" y="735013"/>
            <a:chExt cx="8072494" cy="4286280"/>
          </a:xfrm>
        </p:grpSpPr>
        <p:sp>
          <p:nvSpPr>
            <p:cNvPr id="72" name="矩形 71"/>
            <p:cNvSpPr/>
            <p:nvPr/>
          </p:nvSpPr>
          <p:spPr>
            <a:xfrm>
              <a:off x="500034" y="735013"/>
              <a:ext cx="8072494" cy="4286280"/>
            </a:xfrm>
            <a:prstGeom prst="rect">
              <a:avLst/>
            </a:prstGeom>
            <a:gradFill>
              <a:gsLst>
                <a:gs pos="0">
                  <a:srgbClr val="5E9EFF"/>
                </a:gs>
                <a:gs pos="39999">
                  <a:srgbClr val="85C2FF"/>
                </a:gs>
                <a:gs pos="70000">
                  <a:srgbClr val="C4D6EB"/>
                </a:gs>
                <a:gs pos="100000">
                  <a:srgbClr val="FFEBFA"/>
                </a:gs>
              </a:gsLst>
              <a:lin ang="16200000" scaled="0"/>
            </a:gradFill>
          </p:spPr>
          <p:style>
            <a:lnRef idx="1">
              <a:schemeClr val="accent2"/>
            </a:lnRef>
            <a:fillRef idx="2">
              <a:schemeClr val="accent2"/>
            </a:fillRef>
            <a:effectRef idx="1">
              <a:schemeClr val="accent2"/>
            </a:effectRef>
            <a:fontRef idx="minor">
              <a:schemeClr val="dk1"/>
            </a:fontRef>
          </p:style>
          <p:txBody>
            <a:bodyPr/>
            <a:lstStyle/>
            <a:p>
              <a:pPr algn="ctr">
                <a:defRPr/>
              </a:pPr>
              <a:r>
                <a:rPr lang="zh-CN" altLang="en-US" spc="50" dirty="0">
                  <a:ln w="13500">
                    <a:solidFill>
                      <a:schemeClr val="accent1">
                        <a:shade val="2500"/>
                        <a:alpha val="6500"/>
                      </a:schemeClr>
                    </a:solidFill>
                    <a:prstDash val="solid"/>
                  </a:ln>
                  <a:solidFill>
                    <a:srgbClr val="0066FF"/>
                  </a:solidFill>
                  <a:effectLst>
                    <a:innerShdw blurRad="50900" dist="38500" dir="13500000">
                      <a:srgbClr val="000000">
                        <a:alpha val="60000"/>
                      </a:srgbClr>
                    </a:innerShdw>
                  </a:effectLst>
                  <a:latin typeface="微软雅黑" pitchFamily="34" charset="-122"/>
                  <a:ea typeface="微软雅黑" pitchFamily="34" charset="-122"/>
                </a:rPr>
                <a:t>业  务  应  用  层</a:t>
              </a:r>
            </a:p>
          </p:txBody>
        </p:sp>
        <p:sp>
          <p:nvSpPr>
            <p:cNvPr id="73" name="矩形 72"/>
            <p:cNvSpPr/>
            <p:nvPr/>
          </p:nvSpPr>
          <p:spPr>
            <a:xfrm>
              <a:off x="714348" y="1214398"/>
              <a:ext cx="7643866" cy="928718"/>
            </a:xfrm>
            <a:prstGeom prst="rect">
              <a:avLst/>
            </a:prstGeom>
          </p:spPr>
          <p:style>
            <a:lnRef idx="0">
              <a:schemeClr val="accent2"/>
            </a:lnRef>
            <a:fillRef idx="3">
              <a:schemeClr val="accent2"/>
            </a:fillRef>
            <a:effectRef idx="3">
              <a:schemeClr val="accent2"/>
            </a:effectRef>
            <a:fontRef idx="minor">
              <a:schemeClr val="lt1"/>
            </a:fontRef>
          </p:style>
          <p:txBody>
            <a:bodyPr/>
            <a:lstStyle/>
            <a:p>
              <a:pPr algn="ctr">
                <a:defRPr/>
              </a:pPr>
              <a:r>
                <a:rPr lang="zh-CN" altLang="en-US" sz="14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rPr>
                <a:t>数  据  资  源  建  设  系  统</a:t>
              </a:r>
            </a:p>
          </p:txBody>
        </p:sp>
        <p:sp>
          <p:nvSpPr>
            <p:cNvPr id="74" name="矩形 73"/>
            <p:cNvSpPr/>
            <p:nvPr/>
          </p:nvSpPr>
          <p:spPr>
            <a:xfrm>
              <a:off x="2357422" y="1571631"/>
              <a:ext cx="1357322"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数字对象统一查重平台</a:t>
              </a:r>
            </a:p>
          </p:txBody>
        </p:sp>
        <p:sp>
          <p:nvSpPr>
            <p:cNvPr id="75" name="矩形 74"/>
            <p:cNvSpPr/>
            <p:nvPr/>
          </p:nvSpPr>
          <p:spPr>
            <a:xfrm>
              <a:off x="3857620" y="1571631"/>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数字对象管理平台</a:t>
              </a:r>
            </a:p>
          </p:txBody>
        </p:sp>
        <p:sp>
          <p:nvSpPr>
            <p:cNvPr id="76" name="矩形 75"/>
            <p:cNvSpPr/>
            <p:nvPr/>
          </p:nvSpPr>
          <p:spPr>
            <a:xfrm>
              <a:off x="5357818" y="1571631"/>
              <a:ext cx="1357322"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资源长期保存及数据迁移</a:t>
              </a:r>
            </a:p>
          </p:txBody>
        </p:sp>
        <p:sp>
          <p:nvSpPr>
            <p:cNvPr id="77" name="矩形 76"/>
            <p:cNvSpPr/>
            <p:nvPr/>
          </p:nvSpPr>
          <p:spPr>
            <a:xfrm>
              <a:off x="6858016" y="1571631"/>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数据访问开放接口及安全机制</a:t>
              </a:r>
            </a:p>
          </p:txBody>
        </p:sp>
        <p:sp>
          <p:nvSpPr>
            <p:cNvPr id="78" name="矩形 77"/>
            <p:cNvSpPr/>
            <p:nvPr/>
          </p:nvSpPr>
          <p:spPr>
            <a:xfrm>
              <a:off x="714348" y="2285992"/>
              <a:ext cx="7643866" cy="1500174"/>
            </a:xfrm>
            <a:prstGeom prst="rect">
              <a:avLst/>
            </a:prstGeom>
          </p:spPr>
          <p:style>
            <a:lnRef idx="0">
              <a:schemeClr val="accent2"/>
            </a:lnRef>
            <a:fillRef idx="3">
              <a:schemeClr val="accent2"/>
            </a:fillRef>
            <a:effectRef idx="3">
              <a:schemeClr val="accent2"/>
            </a:effectRef>
            <a:fontRef idx="minor">
              <a:schemeClr val="lt1"/>
            </a:fontRef>
          </p:style>
          <p:txBody>
            <a:bodyPr/>
            <a:lstStyle/>
            <a:p>
              <a:pPr algn="ctr">
                <a:defRPr/>
              </a:pPr>
              <a:r>
                <a:rPr lang="zh-CN" altLang="en-US" sz="14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rPr>
                <a:t>数  字  图  书  馆  服  务  支  撑  系  统</a:t>
              </a:r>
            </a:p>
          </p:txBody>
        </p:sp>
        <p:sp>
          <p:nvSpPr>
            <p:cNvPr id="79" name="矩形 78"/>
            <p:cNvSpPr/>
            <p:nvPr/>
          </p:nvSpPr>
          <p:spPr>
            <a:xfrm>
              <a:off x="2357422" y="2714639"/>
              <a:ext cx="1357322"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读者个性化信息服务</a:t>
              </a:r>
            </a:p>
          </p:txBody>
        </p:sp>
        <p:sp>
          <p:nvSpPr>
            <p:cNvPr id="80" name="矩形 79"/>
            <p:cNvSpPr/>
            <p:nvPr/>
          </p:nvSpPr>
          <p:spPr>
            <a:xfrm>
              <a:off x="3857620" y="2714639"/>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资源安全与服务</a:t>
              </a:r>
            </a:p>
          </p:txBody>
        </p:sp>
        <p:sp>
          <p:nvSpPr>
            <p:cNvPr id="81" name="矩形 80"/>
            <p:cNvSpPr/>
            <p:nvPr/>
          </p:nvSpPr>
          <p:spPr>
            <a:xfrm>
              <a:off x="5357818" y="2714639"/>
              <a:ext cx="1357322"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服务统计与计算</a:t>
              </a:r>
            </a:p>
          </p:txBody>
        </p:sp>
        <p:sp>
          <p:nvSpPr>
            <p:cNvPr id="82" name="矩形 81"/>
            <p:cNvSpPr/>
            <p:nvPr/>
          </p:nvSpPr>
          <p:spPr>
            <a:xfrm>
              <a:off x="6858016" y="2714639"/>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多语言翻译</a:t>
              </a:r>
            </a:p>
          </p:txBody>
        </p:sp>
        <p:sp>
          <p:nvSpPr>
            <p:cNvPr id="83" name="矩形 82"/>
            <p:cNvSpPr/>
            <p:nvPr/>
          </p:nvSpPr>
          <p:spPr>
            <a:xfrm>
              <a:off x="2357422" y="3214705"/>
              <a:ext cx="1357322"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基于用户体验的跨媒体阅读平台</a:t>
              </a:r>
            </a:p>
          </p:txBody>
        </p:sp>
        <p:sp>
          <p:nvSpPr>
            <p:cNvPr id="84" name="矩形 83"/>
            <p:cNvSpPr/>
            <p:nvPr/>
          </p:nvSpPr>
          <p:spPr>
            <a:xfrm>
              <a:off x="3857620" y="3214705"/>
              <a:ext cx="2857520"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基于跨媒体资源整合的数模转换输出平台</a:t>
              </a:r>
            </a:p>
          </p:txBody>
        </p:sp>
        <p:sp>
          <p:nvSpPr>
            <p:cNvPr id="85" name="矩形 84"/>
            <p:cNvSpPr/>
            <p:nvPr/>
          </p:nvSpPr>
          <p:spPr>
            <a:xfrm>
              <a:off x="6858016" y="3214705"/>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开放获取方式资源服务的初步建立</a:t>
              </a:r>
            </a:p>
          </p:txBody>
        </p:sp>
        <p:sp>
          <p:nvSpPr>
            <p:cNvPr id="86" name="矩形 85"/>
            <p:cNvSpPr/>
            <p:nvPr/>
          </p:nvSpPr>
          <p:spPr>
            <a:xfrm>
              <a:off x="857224" y="1571631"/>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数字对象统一采集平台</a:t>
              </a:r>
            </a:p>
          </p:txBody>
        </p:sp>
        <p:sp>
          <p:nvSpPr>
            <p:cNvPr id="87" name="矩形 86"/>
            <p:cNvSpPr/>
            <p:nvPr/>
          </p:nvSpPr>
          <p:spPr>
            <a:xfrm>
              <a:off x="857224" y="2714639"/>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门户服务</a:t>
              </a:r>
            </a:p>
          </p:txBody>
        </p:sp>
        <p:sp>
          <p:nvSpPr>
            <p:cNvPr id="88" name="矩形 87"/>
            <p:cNvSpPr/>
            <p:nvPr/>
          </p:nvSpPr>
          <p:spPr>
            <a:xfrm>
              <a:off x="857224" y="3214705"/>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媒体智能搜索与推理</a:t>
              </a:r>
            </a:p>
          </p:txBody>
        </p:sp>
        <p:sp>
          <p:nvSpPr>
            <p:cNvPr id="89" name="矩形 88"/>
            <p:cNvSpPr/>
            <p:nvPr/>
          </p:nvSpPr>
          <p:spPr>
            <a:xfrm>
              <a:off x="714348" y="3929066"/>
              <a:ext cx="7643866" cy="928718"/>
            </a:xfrm>
            <a:prstGeom prst="rect">
              <a:avLst/>
            </a:prstGeom>
          </p:spPr>
          <p:style>
            <a:lnRef idx="0">
              <a:schemeClr val="accent2"/>
            </a:lnRef>
            <a:fillRef idx="3">
              <a:schemeClr val="accent2"/>
            </a:fillRef>
            <a:effectRef idx="3">
              <a:schemeClr val="accent2"/>
            </a:effectRef>
            <a:fontRef idx="minor">
              <a:schemeClr val="lt1"/>
            </a:fontRef>
          </p:style>
          <p:txBody>
            <a:bodyPr/>
            <a:lstStyle/>
            <a:p>
              <a:pPr algn="ctr">
                <a:defRPr/>
              </a:pPr>
              <a:r>
                <a:rPr lang="zh-CN" altLang="en-US" sz="14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rPr>
                <a:t>特  色  服  务  应  用  系  统</a:t>
              </a:r>
            </a:p>
          </p:txBody>
        </p:sp>
        <p:sp>
          <p:nvSpPr>
            <p:cNvPr id="90" name="矩形 89"/>
            <p:cNvSpPr/>
            <p:nvPr/>
          </p:nvSpPr>
          <p:spPr>
            <a:xfrm>
              <a:off x="2357422" y="4286275"/>
              <a:ext cx="1357322"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中国文学编年史与地方文史信息系统</a:t>
              </a:r>
            </a:p>
          </p:txBody>
        </p:sp>
        <p:sp>
          <p:nvSpPr>
            <p:cNvPr id="91" name="矩形 90"/>
            <p:cNvSpPr/>
            <p:nvPr/>
          </p:nvSpPr>
          <p:spPr>
            <a:xfrm>
              <a:off x="3857620" y="4286275"/>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疾病资源数字化信息系统</a:t>
              </a:r>
            </a:p>
          </p:txBody>
        </p:sp>
        <p:sp>
          <p:nvSpPr>
            <p:cNvPr id="92" name="矩形 91"/>
            <p:cNvSpPr/>
            <p:nvPr/>
          </p:nvSpPr>
          <p:spPr>
            <a:xfrm>
              <a:off x="5357818" y="4286275"/>
              <a:ext cx="1357322"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中国书画信息系统</a:t>
              </a:r>
            </a:p>
          </p:txBody>
        </p:sp>
        <p:sp>
          <p:nvSpPr>
            <p:cNvPr id="93" name="矩形 92"/>
            <p:cNvSpPr/>
            <p:nvPr/>
          </p:nvSpPr>
          <p:spPr>
            <a:xfrm>
              <a:off x="6858016" y="4286275"/>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en-US" altLang="zh-CN" sz="1100">
                  <a:solidFill>
                    <a:schemeClr val="tx1"/>
                  </a:solidFill>
                  <a:latin typeface="微软雅黑" pitchFamily="34" charset="-122"/>
                  <a:ea typeface="微软雅黑" pitchFamily="34" charset="-122"/>
                </a:rPr>
                <a:t>……….</a:t>
              </a:r>
            </a:p>
          </p:txBody>
        </p:sp>
        <p:sp>
          <p:nvSpPr>
            <p:cNvPr id="94" name="矩形 93"/>
            <p:cNvSpPr/>
            <p:nvPr/>
          </p:nvSpPr>
          <p:spPr>
            <a:xfrm>
              <a:off x="857224" y="4286275"/>
              <a:ext cx="1357323" cy="428628"/>
            </a:xfrm>
            <a:prstGeom prst="rect">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zh-CN" altLang="en-US" sz="1100" dirty="0">
                  <a:latin typeface="微软雅黑" pitchFamily="34" charset="-122"/>
                  <a:ea typeface="微软雅黑" pitchFamily="34" charset="-122"/>
                </a:rPr>
                <a:t>中医药综合信息服务系统</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4"/>
                                        </p:tgtEl>
                                      </p:cBhvr>
                                      <p:by x="125000" y="125000"/>
                                    </p:animScale>
                                  </p:child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14"/>
                                        </p:tgtEl>
                                      </p:cBhvr>
                                      <p:by x="80000" y="80000"/>
                                    </p:animScale>
                                  </p:childTnLst>
                                </p:cTn>
                              </p:par>
                            </p:childTnLst>
                          </p:cTn>
                        </p:par>
                        <p:par>
                          <p:cTn id="10" fill="hold">
                            <p:stCondLst>
                              <p:cond delay="1000"/>
                            </p:stCondLst>
                            <p:childTnLst>
                              <p:par>
                                <p:cTn id="11" presetID="17" presetClass="entr" presetSubtype="4"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ppt_h/2"/>
                                          </p:val>
                                        </p:tav>
                                        <p:tav tm="100000">
                                          <p:val>
                                            <p:strVal val="#ppt_y"/>
                                          </p:val>
                                        </p:tav>
                                      </p:tavLst>
                                    </p:anim>
                                    <p:anim calcmode="lin" valueType="num">
                                      <p:cBhvr>
                                        <p:cTn id="15" dur="500" fill="hold"/>
                                        <p:tgtEl>
                                          <p:spTgt spid="35"/>
                                        </p:tgtEl>
                                        <p:attrNameLst>
                                          <p:attrName>ppt_w</p:attrName>
                                        </p:attrNameLst>
                                      </p:cBhvr>
                                      <p:tavLst>
                                        <p:tav tm="0">
                                          <p:val>
                                            <p:strVal val="#ppt_w"/>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nodeType="clickEffect">
                                  <p:stCondLst>
                                    <p:cond delay="0"/>
                                  </p:stCondLst>
                                  <p:childTnLst>
                                    <p:animEffect transition="out" filter="fade">
                                      <p:cBhvr>
                                        <p:cTn id="20" dur="1000"/>
                                        <p:tgtEl>
                                          <p:spTgt spid="35"/>
                                        </p:tgtEl>
                                      </p:cBhvr>
                                    </p:animEffect>
                                    <p:anim calcmode="lin" valueType="num">
                                      <p:cBhvr>
                                        <p:cTn id="21" dur="1000"/>
                                        <p:tgtEl>
                                          <p:spTgt spid="35"/>
                                        </p:tgtEl>
                                        <p:attrNameLst>
                                          <p:attrName>ppt_x</p:attrName>
                                        </p:attrNameLst>
                                      </p:cBhvr>
                                      <p:tavLst>
                                        <p:tav tm="0">
                                          <p:val>
                                            <p:strVal val="ppt_x"/>
                                          </p:val>
                                        </p:tav>
                                        <p:tav tm="100000">
                                          <p:val>
                                            <p:strVal val="ppt_x"/>
                                          </p:val>
                                        </p:tav>
                                      </p:tavLst>
                                    </p:anim>
                                    <p:anim calcmode="lin" valueType="num">
                                      <p:cBhvr>
                                        <p:cTn id="22" dur="100" decel="100000"/>
                                        <p:tgtEl>
                                          <p:spTgt spid="35"/>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35"/>
                                        </p:tgtEl>
                                        <p:attrNameLst>
                                          <p:attrName>ppt_y</p:attrName>
                                        </p:attrNameLst>
                                      </p:cBhvr>
                                      <p:tavLst>
                                        <p:tav tm="0">
                                          <p:val>
                                            <p:strVal val="ppt_y"/>
                                          </p:val>
                                        </p:tav>
                                        <p:tav tm="100000">
                                          <p:val>
                                            <p:strVal val="ppt_y+1"/>
                                          </p:val>
                                        </p:tav>
                                      </p:tavLst>
                                    </p:anim>
                                    <p:set>
                                      <p:cBhvr>
                                        <p:cTn id="24" dur="1" fill="hold">
                                          <p:stCondLst>
                                            <p:cond delay="999"/>
                                          </p:stCondLst>
                                        </p:cTn>
                                        <p:tgtEl>
                                          <p:spTgt spid="35"/>
                                        </p:tgtEl>
                                        <p:attrNameLst>
                                          <p:attrName>style.visibility</p:attrName>
                                        </p:attrNameLst>
                                      </p:cBhvr>
                                      <p:to>
                                        <p:strVal val="hidden"/>
                                      </p:to>
                                    </p:set>
                                  </p:childTnLst>
                                </p:cTn>
                              </p:par>
                            </p:childTnLst>
                          </p:cTn>
                        </p:par>
                        <p:par>
                          <p:cTn id="25" fill="hold">
                            <p:stCondLst>
                              <p:cond delay="1000"/>
                            </p:stCondLst>
                            <p:childTnLst>
                              <p:par>
                                <p:cTn id="26" presetID="6" presetClass="emph" presetSubtype="0" fill="hold" nodeType="afterEffect">
                                  <p:stCondLst>
                                    <p:cond delay="0"/>
                                  </p:stCondLst>
                                  <p:childTnLst>
                                    <p:animScale>
                                      <p:cBhvr>
                                        <p:cTn id="27" dur="500" fill="hold"/>
                                        <p:tgtEl>
                                          <p:spTgt spid="13"/>
                                        </p:tgtEl>
                                      </p:cBhvr>
                                      <p:by x="125000" y="125000"/>
                                    </p:animScale>
                                  </p:childTnLst>
                                </p:cTn>
                              </p:par>
                            </p:childTnLst>
                          </p:cTn>
                        </p:par>
                        <p:par>
                          <p:cTn id="28" fill="hold">
                            <p:stCondLst>
                              <p:cond delay="1500"/>
                            </p:stCondLst>
                            <p:childTnLst>
                              <p:par>
                                <p:cTn id="29" presetID="6" presetClass="emph" presetSubtype="0" fill="hold" nodeType="afterEffect">
                                  <p:stCondLst>
                                    <p:cond delay="0"/>
                                  </p:stCondLst>
                                  <p:childTnLst>
                                    <p:animScale>
                                      <p:cBhvr>
                                        <p:cTn id="30" dur="500" fill="hold"/>
                                        <p:tgtEl>
                                          <p:spTgt spid="13"/>
                                        </p:tgtEl>
                                      </p:cBhvr>
                                      <p:by x="80000" y="80000"/>
                                    </p:animScale>
                                  </p:childTnLst>
                                </p:cTn>
                              </p:par>
                            </p:childTnLst>
                          </p:cTn>
                        </p:par>
                        <p:par>
                          <p:cTn id="31" fill="hold">
                            <p:stCondLst>
                              <p:cond delay="2000"/>
                            </p:stCondLst>
                            <p:childTnLst>
                              <p:par>
                                <p:cTn id="32" presetID="17" presetClass="entr" presetSubtype="4"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500" fill="hold"/>
                                        <p:tgtEl>
                                          <p:spTgt spid="43"/>
                                        </p:tgtEl>
                                        <p:attrNameLst>
                                          <p:attrName>ppt_x</p:attrName>
                                        </p:attrNameLst>
                                      </p:cBhvr>
                                      <p:tavLst>
                                        <p:tav tm="0">
                                          <p:val>
                                            <p:strVal val="#ppt_x"/>
                                          </p:val>
                                        </p:tav>
                                        <p:tav tm="100000">
                                          <p:val>
                                            <p:strVal val="#ppt_x"/>
                                          </p:val>
                                        </p:tav>
                                      </p:tavLst>
                                    </p:anim>
                                    <p:anim calcmode="lin" valueType="num">
                                      <p:cBhvr>
                                        <p:cTn id="35" dur="500" fill="hold"/>
                                        <p:tgtEl>
                                          <p:spTgt spid="43"/>
                                        </p:tgtEl>
                                        <p:attrNameLst>
                                          <p:attrName>ppt_y</p:attrName>
                                        </p:attrNameLst>
                                      </p:cBhvr>
                                      <p:tavLst>
                                        <p:tav tm="0">
                                          <p:val>
                                            <p:strVal val="#ppt_y+#ppt_h/2"/>
                                          </p:val>
                                        </p:tav>
                                        <p:tav tm="100000">
                                          <p:val>
                                            <p:strVal val="#ppt_y"/>
                                          </p:val>
                                        </p:tav>
                                      </p:tavLst>
                                    </p:anim>
                                    <p:anim calcmode="lin" valueType="num">
                                      <p:cBhvr>
                                        <p:cTn id="36" dur="500" fill="hold"/>
                                        <p:tgtEl>
                                          <p:spTgt spid="43"/>
                                        </p:tgtEl>
                                        <p:attrNameLst>
                                          <p:attrName>ppt_w</p:attrName>
                                        </p:attrNameLst>
                                      </p:cBhvr>
                                      <p:tavLst>
                                        <p:tav tm="0">
                                          <p:val>
                                            <p:strVal val="#ppt_w"/>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xit" presetSubtype="0" fill="hold" nodeType="clickEffect">
                                  <p:stCondLst>
                                    <p:cond delay="0"/>
                                  </p:stCondLst>
                                  <p:childTnLst>
                                    <p:animEffect transition="out" filter="fade">
                                      <p:cBhvr>
                                        <p:cTn id="41" dur="1000"/>
                                        <p:tgtEl>
                                          <p:spTgt spid="43"/>
                                        </p:tgtEl>
                                      </p:cBhvr>
                                    </p:animEffect>
                                    <p:anim calcmode="lin" valueType="num">
                                      <p:cBhvr>
                                        <p:cTn id="42" dur="1000"/>
                                        <p:tgtEl>
                                          <p:spTgt spid="43"/>
                                        </p:tgtEl>
                                        <p:attrNameLst>
                                          <p:attrName>ppt_x</p:attrName>
                                        </p:attrNameLst>
                                      </p:cBhvr>
                                      <p:tavLst>
                                        <p:tav tm="0">
                                          <p:val>
                                            <p:strVal val="ppt_x"/>
                                          </p:val>
                                        </p:tav>
                                        <p:tav tm="100000">
                                          <p:val>
                                            <p:strVal val="ppt_x"/>
                                          </p:val>
                                        </p:tav>
                                      </p:tavLst>
                                    </p:anim>
                                    <p:anim calcmode="lin" valueType="num">
                                      <p:cBhvr>
                                        <p:cTn id="43" dur="100" decel="100000"/>
                                        <p:tgtEl>
                                          <p:spTgt spid="43"/>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3"/>
                                        </p:tgtEl>
                                        <p:attrNameLst>
                                          <p:attrName>ppt_y</p:attrName>
                                        </p:attrNameLst>
                                      </p:cBhvr>
                                      <p:tavLst>
                                        <p:tav tm="0">
                                          <p:val>
                                            <p:strVal val="ppt_y"/>
                                          </p:val>
                                        </p:tav>
                                        <p:tav tm="100000">
                                          <p:val>
                                            <p:strVal val="ppt_y+1"/>
                                          </p:val>
                                        </p:tav>
                                      </p:tavLst>
                                    </p:anim>
                                    <p:set>
                                      <p:cBhvr>
                                        <p:cTn id="45" dur="1" fill="hold">
                                          <p:stCondLst>
                                            <p:cond delay="999"/>
                                          </p:stCondLst>
                                        </p:cTn>
                                        <p:tgtEl>
                                          <p:spTgt spid="43"/>
                                        </p:tgtEl>
                                        <p:attrNameLst>
                                          <p:attrName>style.visibility</p:attrName>
                                        </p:attrNameLst>
                                      </p:cBhvr>
                                      <p:to>
                                        <p:strVal val="hidden"/>
                                      </p:to>
                                    </p:set>
                                  </p:childTnLst>
                                </p:cTn>
                              </p:par>
                            </p:childTnLst>
                          </p:cTn>
                        </p:par>
                        <p:par>
                          <p:cTn id="46" fill="hold">
                            <p:stCondLst>
                              <p:cond delay="1000"/>
                            </p:stCondLst>
                            <p:childTnLst>
                              <p:par>
                                <p:cTn id="47" presetID="6" presetClass="emph" presetSubtype="0" fill="hold" nodeType="afterEffect">
                                  <p:stCondLst>
                                    <p:cond delay="0"/>
                                  </p:stCondLst>
                                  <p:childTnLst>
                                    <p:animScale>
                                      <p:cBhvr>
                                        <p:cTn id="48" dur="500" fill="hold"/>
                                        <p:tgtEl>
                                          <p:spTgt spid="18"/>
                                        </p:tgtEl>
                                      </p:cBhvr>
                                      <p:by x="125000" y="125000"/>
                                    </p:animScale>
                                  </p:childTnLst>
                                </p:cTn>
                              </p:par>
                            </p:childTnLst>
                          </p:cTn>
                        </p:par>
                        <p:par>
                          <p:cTn id="49" fill="hold">
                            <p:stCondLst>
                              <p:cond delay="1500"/>
                            </p:stCondLst>
                            <p:childTnLst>
                              <p:par>
                                <p:cTn id="50" presetID="6" presetClass="emph" presetSubtype="0" fill="hold" nodeType="afterEffect">
                                  <p:stCondLst>
                                    <p:cond delay="0"/>
                                  </p:stCondLst>
                                  <p:childTnLst>
                                    <p:animScale>
                                      <p:cBhvr>
                                        <p:cTn id="51" dur="500" fill="hold"/>
                                        <p:tgtEl>
                                          <p:spTgt spid="18"/>
                                        </p:tgtEl>
                                      </p:cBhvr>
                                      <p:by x="80000" y="80000"/>
                                    </p:animScale>
                                  </p:childTnLst>
                                </p:cTn>
                              </p:par>
                            </p:childTnLst>
                          </p:cTn>
                        </p:par>
                        <p:par>
                          <p:cTn id="52" fill="hold">
                            <p:stCondLst>
                              <p:cond delay="2000"/>
                            </p:stCondLst>
                            <p:childTnLst>
                              <p:par>
                                <p:cTn id="53" presetID="17" presetClass="entr" presetSubtype="1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xit" presetSubtype="0" fill="hold" nodeType="clickEffect">
                                  <p:stCondLst>
                                    <p:cond delay="0"/>
                                  </p:stCondLst>
                                  <p:childTnLst>
                                    <p:animEffect transition="out" filter="fade">
                                      <p:cBhvr>
                                        <p:cTn id="60" dur="1000"/>
                                        <p:tgtEl>
                                          <p:spTgt spid="51"/>
                                        </p:tgtEl>
                                      </p:cBhvr>
                                    </p:animEffect>
                                    <p:anim calcmode="lin" valueType="num">
                                      <p:cBhvr>
                                        <p:cTn id="61" dur="1000"/>
                                        <p:tgtEl>
                                          <p:spTgt spid="51"/>
                                        </p:tgtEl>
                                        <p:attrNameLst>
                                          <p:attrName>ppt_x</p:attrName>
                                        </p:attrNameLst>
                                      </p:cBhvr>
                                      <p:tavLst>
                                        <p:tav tm="0">
                                          <p:val>
                                            <p:strVal val="ppt_x"/>
                                          </p:val>
                                        </p:tav>
                                        <p:tav tm="100000">
                                          <p:val>
                                            <p:strVal val="ppt_x"/>
                                          </p:val>
                                        </p:tav>
                                      </p:tavLst>
                                    </p:anim>
                                    <p:anim calcmode="lin" valueType="num">
                                      <p:cBhvr>
                                        <p:cTn id="62" dur="100" decel="100000"/>
                                        <p:tgtEl>
                                          <p:spTgt spid="51"/>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51"/>
                                        </p:tgtEl>
                                        <p:attrNameLst>
                                          <p:attrName>ppt_y</p:attrName>
                                        </p:attrNameLst>
                                      </p:cBhvr>
                                      <p:tavLst>
                                        <p:tav tm="0">
                                          <p:val>
                                            <p:strVal val="ppt_y"/>
                                          </p:val>
                                        </p:tav>
                                        <p:tav tm="100000">
                                          <p:val>
                                            <p:strVal val="ppt_y+1"/>
                                          </p:val>
                                        </p:tav>
                                      </p:tavLst>
                                    </p:anim>
                                    <p:set>
                                      <p:cBhvr>
                                        <p:cTn id="64" dur="1" fill="hold">
                                          <p:stCondLst>
                                            <p:cond delay="999"/>
                                          </p:stCondLst>
                                        </p:cTn>
                                        <p:tgtEl>
                                          <p:spTgt spid="51"/>
                                        </p:tgtEl>
                                        <p:attrNameLst>
                                          <p:attrName>style.visibility</p:attrName>
                                        </p:attrNameLst>
                                      </p:cBhvr>
                                      <p:to>
                                        <p:strVal val="hidden"/>
                                      </p:to>
                                    </p:set>
                                  </p:childTnLst>
                                </p:cTn>
                              </p:par>
                            </p:childTnLst>
                          </p:cTn>
                        </p:par>
                        <p:par>
                          <p:cTn id="65" fill="hold">
                            <p:stCondLst>
                              <p:cond delay="1000"/>
                            </p:stCondLst>
                            <p:childTnLst>
                              <p:par>
                                <p:cTn id="66" presetID="6" presetClass="emph" presetSubtype="0" fill="hold" nodeType="afterEffect">
                                  <p:stCondLst>
                                    <p:cond delay="0"/>
                                  </p:stCondLst>
                                  <p:childTnLst>
                                    <p:animScale>
                                      <p:cBhvr>
                                        <p:cTn id="67" dur="500" fill="hold"/>
                                        <p:tgtEl>
                                          <p:spTgt spid="22"/>
                                        </p:tgtEl>
                                      </p:cBhvr>
                                      <p:by x="125000" y="125000"/>
                                    </p:animScale>
                                  </p:childTnLst>
                                </p:cTn>
                              </p:par>
                            </p:childTnLst>
                          </p:cTn>
                        </p:par>
                        <p:par>
                          <p:cTn id="68" fill="hold">
                            <p:stCondLst>
                              <p:cond delay="1500"/>
                            </p:stCondLst>
                            <p:childTnLst>
                              <p:par>
                                <p:cTn id="69" presetID="6" presetClass="emph" presetSubtype="0" fill="hold" nodeType="afterEffect">
                                  <p:stCondLst>
                                    <p:cond delay="0"/>
                                  </p:stCondLst>
                                  <p:childTnLst>
                                    <p:animScale>
                                      <p:cBhvr>
                                        <p:cTn id="70" dur="500" fill="hold"/>
                                        <p:tgtEl>
                                          <p:spTgt spid="22"/>
                                        </p:tgtEl>
                                      </p:cBhvr>
                                      <p:by x="80000" y="80000"/>
                                    </p:animScale>
                                  </p:childTnLst>
                                </p:cTn>
                              </p:par>
                            </p:childTnLst>
                          </p:cTn>
                        </p:par>
                        <p:par>
                          <p:cTn id="71" fill="hold">
                            <p:stCondLst>
                              <p:cond delay="2000"/>
                            </p:stCondLst>
                            <p:childTnLst>
                              <p:par>
                                <p:cTn id="72" presetID="17" presetClass="entr" presetSubtype="10" fill="hold" nodeType="afterEffect">
                                  <p:stCondLst>
                                    <p:cond delay="0"/>
                                  </p:stCondLst>
                                  <p:childTnLst>
                                    <p:set>
                                      <p:cBhvr>
                                        <p:cTn id="73" dur="1" fill="hold">
                                          <p:stCondLst>
                                            <p:cond delay="0"/>
                                          </p:stCondLst>
                                        </p:cTn>
                                        <p:tgtEl>
                                          <p:spTgt spid="71"/>
                                        </p:tgtEl>
                                        <p:attrNameLst>
                                          <p:attrName>style.visibility</p:attrName>
                                        </p:attrNameLst>
                                      </p:cBhvr>
                                      <p:to>
                                        <p:strVal val="visible"/>
                                      </p:to>
                                    </p:set>
                                    <p:anim calcmode="lin" valueType="num">
                                      <p:cBhvr>
                                        <p:cTn id="74" dur="500" fill="hold"/>
                                        <p:tgtEl>
                                          <p:spTgt spid="71"/>
                                        </p:tgtEl>
                                        <p:attrNameLst>
                                          <p:attrName>ppt_w</p:attrName>
                                        </p:attrNameLst>
                                      </p:cBhvr>
                                      <p:tavLst>
                                        <p:tav tm="0">
                                          <p:val>
                                            <p:fltVal val="0"/>
                                          </p:val>
                                        </p:tav>
                                        <p:tav tm="100000">
                                          <p:val>
                                            <p:strVal val="#ppt_w"/>
                                          </p:val>
                                        </p:tav>
                                      </p:tavLst>
                                    </p:anim>
                                    <p:anim calcmode="lin" valueType="num">
                                      <p:cBhvr>
                                        <p:cTn id="75" dur="5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37" presetClass="exit" presetSubtype="0" fill="hold" nodeType="clickEffect">
                                  <p:stCondLst>
                                    <p:cond delay="0"/>
                                  </p:stCondLst>
                                  <p:childTnLst>
                                    <p:animEffect transition="out" filter="fade">
                                      <p:cBhvr>
                                        <p:cTn id="79" dur="1000"/>
                                        <p:tgtEl>
                                          <p:spTgt spid="71"/>
                                        </p:tgtEl>
                                      </p:cBhvr>
                                    </p:animEffect>
                                    <p:anim calcmode="lin" valueType="num">
                                      <p:cBhvr>
                                        <p:cTn id="80" dur="1000"/>
                                        <p:tgtEl>
                                          <p:spTgt spid="71"/>
                                        </p:tgtEl>
                                        <p:attrNameLst>
                                          <p:attrName>ppt_x</p:attrName>
                                        </p:attrNameLst>
                                      </p:cBhvr>
                                      <p:tavLst>
                                        <p:tav tm="0">
                                          <p:val>
                                            <p:strVal val="ppt_x"/>
                                          </p:val>
                                        </p:tav>
                                        <p:tav tm="100000">
                                          <p:val>
                                            <p:strVal val="ppt_x"/>
                                          </p:val>
                                        </p:tav>
                                      </p:tavLst>
                                    </p:anim>
                                    <p:anim calcmode="lin" valueType="num">
                                      <p:cBhvr>
                                        <p:cTn id="81" dur="100" decel="100000"/>
                                        <p:tgtEl>
                                          <p:spTgt spid="71"/>
                                        </p:tgtEl>
                                        <p:attrNameLst>
                                          <p:attrName>ppt_y</p:attrName>
                                        </p:attrNameLst>
                                      </p:cBhvr>
                                      <p:tavLst>
                                        <p:tav tm="0">
                                          <p:val>
                                            <p:strVal val="ppt_y"/>
                                          </p:val>
                                        </p:tav>
                                        <p:tav tm="100000">
                                          <p:val>
                                            <p:strVal val="ppt_y-.03"/>
                                          </p:val>
                                        </p:tav>
                                      </p:tavLst>
                                    </p:anim>
                                    <p:anim calcmode="lin" valueType="num">
                                      <p:cBhvr>
                                        <p:cTn id="82" dur="900" accel="100000">
                                          <p:stCondLst>
                                            <p:cond delay="100"/>
                                          </p:stCondLst>
                                        </p:cTn>
                                        <p:tgtEl>
                                          <p:spTgt spid="71"/>
                                        </p:tgtEl>
                                        <p:attrNameLst>
                                          <p:attrName>ppt_y</p:attrName>
                                        </p:attrNameLst>
                                      </p:cBhvr>
                                      <p:tavLst>
                                        <p:tav tm="0">
                                          <p:val>
                                            <p:strVal val="ppt_y"/>
                                          </p:val>
                                        </p:tav>
                                        <p:tav tm="100000">
                                          <p:val>
                                            <p:strVal val="ppt_y+1"/>
                                          </p:val>
                                        </p:tav>
                                      </p:tavLst>
                                    </p:anim>
                                    <p:set>
                                      <p:cBhvr>
                                        <p:cTn id="83" dur="1" fill="hold">
                                          <p:stCondLst>
                                            <p:cond delay="999"/>
                                          </p:stCondLst>
                                        </p:cTn>
                                        <p:tgtEl>
                                          <p:spTgt spid="7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643063" y="3500438"/>
            <a:ext cx="6000750" cy="3357562"/>
          </a:xfrm>
          <a:prstGeom prst="rect">
            <a:avLst/>
          </a:prstGeom>
          <a:noFill/>
          <a:ln w="9525">
            <a:noFill/>
            <a:miter lim="800000"/>
            <a:headEnd/>
            <a:tailEnd/>
          </a:ln>
        </p:spPr>
      </p:pic>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71546"/>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数字图书馆体系架构</a:t>
            </a:r>
            <a:endParaRPr lang="zh-CN" altLang="en-US" b="0" dirty="0">
              <a:solidFill>
                <a:srgbClr val="000000"/>
              </a:solidFill>
              <a:latin typeface="微软雅黑" pitchFamily="34" charset="-122"/>
              <a:ea typeface="微软雅黑" pitchFamily="34" charset="-122"/>
            </a:endParaRPr>
          </a:p>
        </p:txBody>
      </p:sp>
      <p:sp>
        <p:nvSpPr>
          <p:cNvPr id="59" name="TextBox 6"/>
          <p:cNvSpPr txBox="1">
            <a:spLocks noChangeArrowheads="1"/>
          </p:cNvSpPr>
          <p:nvPr/>
        </p:nvSpPr>
        <p:spPr bwMode="auto">
          <a:xfrm>
            <a:off x="3000364" y="5000636"/>
            <a:ext cx="2293440" cy="40011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CN" altLang="en-US" sz="2000" dirty="0">
                <a:solidFill>
                  <a:srgbClr val="FF0000"/>
                </a:solidFill>
                <a:latin typeface="微软雅黑" pitchFamily="34" charset="-122"/>
                <a:ea typeface="微软雅黑" pitchFamily="34" charset="-122"/>
              </a:rPr>
              <a:t>云计算平台</a:t>
            </a:r>
            <a:endParaRPr lang="zh-CN" altLang="en-US" sz="700" dirty="0">
              <a:solidFill>
                <a:srgbClr val="FF0000"/>
              </a:solidFill>
              <a:latin typeface="微软雅黑" pitchFamily="34" charset="-122"/>
              <a:ea typeface="微软雅黑" pitchFamily="34" charset="-122"/>
            </a:endParaRPr>
          </a:p>
        </p:txBody>
      </p:sp>
      <p:grpSp>
        <p:nvGrpSpPr>
          <p:cNvPr id="9" name="组合 41"/>
          <p:cNvGrpSpPr>
            <a:grpSpLocks/>
          </p:cNvGrpSpPr>
          <p:nvPr/>
        </p:nvGrpSpPr>
        <p:grpSpPr bwMode="auto">
          <a:xfrm>
            <a:off x="0" y="1714500"/>
            <a:ext cx="9144000" cy="1714500"/>
            <a:chOff x="0" y="1714489"/>
            <a:chExt cx="9144000" cy="1714511"/>
          </a:xfrm>
        </p:grpSpPr>
        <p:sp>
          <p:nvSpPr>
            <p:cNvPr id="10" name="左右箭头 21"/>
            <p:cNvSpPr>
              <a:spLocks noChangeArrowheads="1"/>
            </p:cNvSpPr>
            <p:nvPr/>
          </p:nvSpPr>
          <p:spPr bwMode="auto">
            <a:xfrm>
              <a:off x="0" y="2968968"/>
              <a:ext cx="9144000" cy="360000"/>
            </a:xfrm>
            <a:prstGeom prst="leftRightArrow">
              <a:avLst>
                <a:gd name="adj1" fmla="val 50000"/>
                <a:gd name="adj2" fmla="val 49977"/>
              </a:avLst>
            </a:prstGeom>
            <a:solidFill>
              <a:srgbClr val="FF99CC"/>
            </a:solidFill>
            <a:ln w="9525" algn="ctr">
              <a:solidFill>
                <a:srgbClr val="FF99CC"/>
              </a:solidFill>
              <a:round/>
              <a:headEnd/>
              <a:tailEnd/>
            </a:ln>
          </p:spPr>
          <p:txBody>
            <a:bodyPr/>
            <a:lstStyle/>
            <a:p>
              <a:endParaRPr lang="zh-CN" altLang="en-US"/>
            </a:p>
          </p:txBody>
        </p:sp>
        <p:sp>
          <p:nvSpPr>
            <p:cNvPr id="12" name="上下箭头 11"/>
            <p:cNvSpPr/>
            <p:nvPr/>
          </p:nvSpPr>
          <p:spPr bwMode="auto">
            <a:xfrm>
              <a:off x="1455738" y="2852734"/>
              <a:ext cx="288925" cy="576266"/>
            </a:xfrm>
            <a:prstGeom prst="upDownArrow">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zh-CN" altLang="en-US">
                <a:ea typeface="宋体" pitchFamily="2" charset="-122"/>
              </a:endParaRPr>
            </a:p>
          </p:txBody>
        </p:sp>
        <p:sp>
          <p:nvSpPr>
            <p:cNvPr id="13" name="上下箭头 12"/>
            <p:cNvSpPr/>
            <p:nvPr/>
          </p:nvSpPr>
          <p:spPr bwMode="auto">
            <a:xfrm>
              <a:off x="2955925" y="2852734"/>
              <a:ext cx="288925" cy="576266"/>
            </a:xfrm>
            <a:prstGeom prst="upDownArrow">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zh-CN" altLang="en-US">
                <a:ea typeface="宋体" pitchFamily="2" charset="-122"/>
              </a:endParaRPr>
            </a:p>
          </p:txBody>
        </p:sp>
        <p:sp>
          <p:nvSpPr>
            <p:cNvPr id="14" name="上下箭头 13"/>
            <p:cNvSpPr/>
            <p:nvPr/>
          </p:nvSpPr>
          <p:spPr bwMode="auto">
            <a:xfrm>
              <a:off x="5170488" y="2852734"/>
              <a:ext cx="288925" cy="576266"/>
            </a:xfrm>
            <a:prstGeom prst="upDownArrow">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zh-CN" altLang="en-US">
                <a:ea typeface="宋体" pitchFamily="2" charset="-122"/>
              </a:endParaRPr>
            </a:p>
          </p:txBody>
        </p:sp>
        <p:sp>
          <p:nvSpPr>
            <p:cNvPr id="15" name="上下箭头 14"/>
            <p:cNvSpPr/>
            <p:nvPr/>
          </p:nvSpPr>
          <p:spPr bwMode="auto">
            <a:xfrm>
              <a:off x="7099300" y="2852734"/>
              <a:ext cx="288925" cy="576266"/>
            </a:xfrm>
            <a:prstGeom prst="upDownArrow">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zh-CN" altLang="en-US">
                <a:ea typeface="宋体" pitchFamily="2" charset="-122"/>
              </a:endParaRPr>
            </a:p>
          </p:txBody>
        </p:sp>
        <p:grpSp>
          <p:nvGrpSpPr>
            <p:cNvPr id="16" name="组合 36"/>
            <p:cNvGrpSpPr>
              <a:grpSpLocks/>
            </p:cNvGrpSpPr>
            <p:nvPr/>
          </p:nvGrpSpPr>
          <p:grpSpPr bwMode="auto">
            <a:xfrm>
              <a:off x="3929058" y="1846877"/>
              <a:ext cx="1339534" cy="985020"/>
              <a:chOff x="3929058" y="1846877"/>
              <a:chExt cx="1339534" cy="985020"/>
            </a:xfrm>
          </p:grpSpPr>
          <p:pic>
            <p:nvPicPr>
              <p:cNvPr id="37" name="Picture 4"/>
              <p:cNvPicPr>
                <a:picLocks noChangeAspect="1" noChangeArrowheads="1"/>
              </p:cNvPicPr>
              <p:nvPr/>
            </p:nvPicPr>
            <p:blipFill>
              <a:blip r:embed="rId3" cstate="print"/>
              <a:srcRect/>
              <a:stretch>
                <a:fillRect/>
              </a:stretch>
            </p:blipFill>
            <p:spPr bwMode="auto">
              <a:xfrm>
                <a:off x="4000479" y="1846877"/>
                <a:ext cx="1214446" cy="685847"/>
              </a:xfrm>
              <a:prstGeom prst="rect">
                <a:avLst/>
              </a:prstGeom>
              <a:noFill/>
              <a:ln w="9525">
                <a:noFill/>
                <a:miter lim="800000"/>
                <a:headEnd/>
                <a:tailEnd/>
              </a:ln>
            </p:spPr>
          </p:pic>
          <p:sp>
            <p:nvSpPr>
              <p:cNvPr id="38" name="TextBox 26"/>
              <p:cNvSpPr txBox="1">
                <a:spLocks noChangeArrowheads="1"/>
              </p:cNvSpPr>
              <p:nvPr/>
            </p:nvSpPr>
            <p:spPr bwMode="auto">
              <a:xfrm>
                <a:off x="3929058" y="2554898"/>
                <a:ext cx="1339534" cy="276999"/>
              </a:xfrm>
              <a:prstGeom prst="rect">
                <a:avLst/>
              </a:prstGeom>
              <a:noFill/>
              <a:ln w="9525">
                <a:noFill/>
                <a:miter lim="800000"/>
                <a:headEnd/>
                <a:tailEnd/>
              </a:ln>
            </p:spPr>
            <p:txBody>
              <a:bodyPr wrap="none">
                <a:spAutoFit/>
              </a:bodyPr>
              <a:lstStyle/>
              <a:p>
                <a:pPr algn="ctr"/>
                <a:r>
                  <a:rPr lang="en-US" altLang="zh-CN" sz="1200">
                    <a:latin typeface="微软雅黑" pitchFamily="34" charset="-122"/>
                    <a:ea typeface="微软雅黑" pitchFamily="34" charset="-122"/>
                  </a:rPr>
                  <a:t>CADAL</a:t>
                </a:r>
                <a:r>
                  <a:rPr lang="zh-CN" altLang="en-US" sz="1200">
                    <a:latin typeface="微软雅黑" pitchFamily="34" charset="-122"/>
                    <a:ea typeface="微软雅黑" pitchFamily="34" charset="-122"/>
                  </a:rPr>
                  <a:t>门户网站</a:t>
                </a:r>
              </a:p>
            </p:txBody>
          </p:sp>
        </p:grpSp>
        <p:grpSp>
          <p:nvGrpSpPr>
            <p:cNvPr id="17" name="组合 35"/>
            <p:cNvGrpSpPr>
              <a:grpSpLocks/>
            </p:cNvGrpSpPr>
            <p:nvPr/>
          </p:nvGrpSpPr>
          <p:grpSpPr bwMode="auto">
            <a:xfrm>
              <a:off x="2500298" y="1846877"/>
              <a:ext cx="1569660" cy="985020"/>
              <a:chOff x="2500298" y="1846877"/>
              <a:chExt cx="1569660" cy="985020"/>
            </a:xfrm>
          </p:grpSpPr>
          <p:pic>
            <p:nvPicPr>
              <p:cNvPr id="35" name="Picture 15"/>
              <p:cNvPicPr>
                <a:picLocks noChangeAspect="1" noChangeArrowheads="1"/>
              </p:cNvPicPr>
              <p:nvPr/>
            </p:nvPicPr>
            <p:blipFill>
              <a:blip r:embed="rId4" cstate="print"/>
              <a:srcRect/>
              <a:stretch>
                <a:fillRect/>
              </a:stretch>
            </p:blipFill>
            <p:spPr bwMode="auto">
              <a:xfrm>
                <a:off x="2643174" y="1846877"/>
                <a:ext cx="1285852" cy="670991"/>
              </a:xfrm>
              <a:prstGeom prst="rect">
                <a:avLst/>
              </a:prstGeom>
              <a:noFill/>
              <a:ln w="9525">
                <a:noFill/>
                <a:miter lim="800000"/>
                <a:headEnd/>
                <a:tailEnd/>
              </a:ln>
            </p:spPr>
          </p:pic>
          <p:sp>
            <p:nvSpPr>
              <p:cNvPr id="36" name="TextBox 27"/>
              <p:cNvSpPr txBox="1">
                <a:spLocks noChangeArrowheads="1"/>
              </p:cNvSpPr>
              <p:nvPr/>
            </p:nvSpPr>
            <p:spPr bwMode="auto">
              <a:xfrm>
                <a:off x="2500298" y="2554898"/>
                <a:ext cx="1569660" cy="276999"/>
              </a:xfrm>
              <a:prstGeom prst="rect">
                <a:avLst/>
              </a:prstGeom>
              <a:noFill/>
              <a:ln w="9525">
                <a:noFill/>
                <a:miter lim="800000"/>
                <a:headEnd/>
                <a:tailEnd/>
              </a:ln>
            </p:spPr>
            <p:txBody>
              <a:bodyPr wrap="none">
                <a:spAutoFit/>
              </a:bodyPr>
              <a:lstStyle/>
              <a:p>
                <a:pPr algn="ctr"/>
                <a:r>
                  <a:rPr lang="zh-CN" altLang="en-US" sz="1200">
                    <a:latin typeface="微软雅黑" pitchFamily="34" charset="-122"/>
                    <a:ea typeface="微软雅黑" pitchFamily="34" charset="-122"/>
                  </a:rPr>
                  <a:t>中国文学编年史平台</a:t>
                </a:r>
              </a:p>
            </p:txBody>
          </p:sp>
        </p:grpSp>
        <p:grpSp>
          <p:nvGrpSpPr>
            <p:cNvPr id="18" name="组合 34"/>
            <p:cNvGrpSpPr>
              <a:grpSpLocks/>
            </p:cNvGrpSpPr>
            <p:nvPr/>
          </p:nvGrpSpPr>
          <p:grpSpPr bwMode="auto">
            <a:xfrm>
              <a:off x="1214414" y="1785926"/>
              <a:ext cx="1285884" cy="1045971"/>
              <a:chOff x="1214414" y="1785926"/>
              <a:chExt cx="1285884" cy="1045971"/>
            </a:xfrm>
          </p:grpSpPr>
          <p:pic>
            <p:nvPicPr>
              <p:cNvPr id="33" name="Picture 6"/>
              <p:cNvPicPr>
                <a:picLocks noChangeAspect="1" noChangeArrowheads="1"/>
              </p:cNvPicPr>
              <p:nvPr/>
            </p:nvPicPr>
            <p:blipFill>
              <a:blip r:embed="rId5" cstate="print"/>
              <a:srcRect/>
              <a:stretch>
                <a:fillRect/>
              </a:stretch>
            </p:blipFill>
            <p:spPr bwMode="auto">
              <a:xfrm>
                <a:off x="1214414" y="1785926"/>
                <a:ext cx="1285884" cy="724867"/>
              </a:xfrm>
              <a:prstGeom prst="rect">
                <a:avLst/>
              </a:prstGeom>
              <a:noFill/>
              <a:ln w="9525">
                <a:noFill/>
                <a:miter lim="800000"/>
                <a:headEnd/>
                <a:tailEnd/>
              </a:ln>
            </p:spPr>
          </p:pic>
          <p:sp>
            <p:nvSpPr>
              <p:cNvPr id="34" name="TextBox 28"/>
              <p:cNvSpPr txBox="1">
                <a:spLocks noChangeArrowheads="1"/>
              </p:cNvSpPr>
              <p:nvPr/>
            </p:nvSpPr>
            <p:spPr bwMode="auto">
              <a:xfrm>
                <a:off x="1428728" y="2554898"/>
                <a:ext cx="800219" cy="276999"/>
              </a:xfrm>
              <a:prstGeom prst="rect">
                <a:avLst/>
              </a:prstGeom>
              <a:noFill/>
              <a:ln w="9525">
                <a:noFill/>
                <a:miter lim="800000"/>
                <a:headEnd/>
                <a:tailEnd/>
              </a:ln>
            </p:spPr>
            <p:txBody>
              <a:bodyPr wrap="none">
                <a:spAutoFit/>
              </a:bodyPr>
              <a:lstStyle/>
              <a:p>
                <a:pPr algn="ctr"/>
                <a:r>
                  <a:rPr lang="zh-CN" altLang="en-US" sz="1200">
                    <a:latin typeface="微软雅黑" pitchFamily="34" charset="-122"/>
                    <a:ea typeface="微软雅黑" pitchFamily="34" charset="-122"/>
                  </a:rPr>
                  <a:t>集群监控</a:t>
                </a:r>
              </a:p>
            </p:txBody>
          </p:sp>
        </p:grpSp>
        <p:grpSp>
          <p:nvGrpSpPr>
            <p:cNvPr id="19" name="组合 33"/>
            <p:cNvGrpSpPr>
              <a:grpSpLocks/>
            </p:cNvGrpSpPr>
            <p:nvPr/>
          </p:nvGrpSpPr>
          <p:grpSpPr bwMode="auto">
            <a:xfrm>
              <a:off x="285720" y="1846877"/>
              <a:ext cx="954107" cy="985020"/>
              <a:chOff x="285720" y="1846877"/>
              <a:chExt cx="954107" cy="985020"/>
            </a:xfrm>
          </p:grpSpPr>
          <p:pic>
            <p:nvPicPr>
              <p:cNvPr id="31" name="Picture 8"/>
              <p:cNvPicPr>
                <a:picLocks noChangeAspect="1" noChangeArrowheads="1"/>
              </p:cNvPicPr>
              <p:nvPr/>
            </p:nvPicPr>
            <p:blipFill>
              <a:blip r:embed="rId6" cstate="print"/>
              <a:srcRect/>
              <a:stretch>
                <a:fillRect/>
              </a:stretch>
            </p:blipFill>
            <p:spPr bwMode="auto">
              <a:xfrm>
                <a:off x="357158" y="1846877"/>
                <a:ext cx="642942" cy="629685"/>
              </a:xfrm>
              <a:prstGeom prst="rect">
                <a:avLst/>
              </a:prstGeom>
              <a:noFill/>
              <a:ln w="9525">
                <a:noFill/>
                <a:miter lim="800000"/>
                <a:headEnd/>
                <a:tailEnd/>
              </a:ln>
            </p:spPr>
          </p:pic>
          <p:sp>
            <p:nvSpPr>
              <p:cNvPr id="32" name="TextBox 29"/>
              <p:cNvSpPr txBox="1">
                <a:spLocks noChangeArrowheads="1"/>
              </p:cNvSpPr>
              <p:nvPr/>
            </p:nvSpPr>
            <p:spPr bwMode="auto">
              <a:xfrm>
                <a:off x="285720" y="2554898"/>
                <a:ext cx="954107" cy="276999"/>
              </a:xfrm>
              <a:prstGeom prst="rect">
                <a:avLst/>
              </a:prstGeom>
              <a:noFill/>
              <a:ln w="9525">
                <a:noFill/>
                <a:miter lim="800000"/>
                <a:headEnd/>
                <a:tailEnd/>
              </a:ln>
            </p:spPr>
            <p:txBody>
              <a:bodyPr wrap="none">
                <a:spAutoFit/>
              </a:bodyPr>
              <a:lstStyle/>
              <a:p>
                <a:pPr algn="ctr"/>
                <a:r>
                  <a:rPr lang="zh-CN" altLang="en-US" sz="1200">
                    <a:latin typeface="微软雅黑" pitchFamily="34" charset="-122"/>
                    <a:ea typeface="微软雅黑" pitchFamily="34" charset="-122"/>
                  </a:rPr>
                  <a:t>流媒体服务</a:t>
                </a:r>
              </a:p>
            </p:txBody>
          </p:sp>
        </p:grpSp>
        <p:grpSp>
          <p:nvGrpSpPr>
            <p:cNvPr id="20" name="组合 37"/>
            <p:cNvGrpSpPr>
              <a:grpSpLocks/>
            </p:cNvGrpSpPr>
            <p:nvPr/>
          </p:nvGrpSpPr>
          <p:grpSpPr bwMode="auto">
            <a:xfrm>
              <a:off x="5357806" y="1846877"/>
              <a:ext cx="1143008" cy="985020"/>
              <a:chOff x="5357806" y="1846877"/>
              <a:chExt cx="1143008" cy="985020"/>
            </a:xfrm>
          </p:grpSpPr>
          <p:pic>
            <p:nvPicPr>
              <p:cNvPr id="29" name="Picture 7"/>
              <p:cNvPicPr>
                <a:picLocks noChangeAspect="1" noChangeArrowheads="1"/>
              </p:cNvPicPr>
              <p:nvPr/>
            </p:nvPicPr>
            <p:blipFill>
              <a:blip r:embed="rId7" cstate="print"/>
              <a:srcRect/>
              <a:stretch>
                <a:fillRect/>
              </a:stretch>
            </p:blipFill>
            <p:spPr bwMode="auto">
              <a:xfrm>
                <a:off x="5357806" y="1846877"/>
                <a:ext cx="1143008" cy="638807"/>
              </a:xfrm>
              <a:prstGeom prst="rect">
                <a:avLst/>
              </a:prstGeom>
              <a:noFill/>
              <a:ln w="9525">
                <a:noFill/>
                <a:miter lim="800000"/>
                <a:headEnd/>
                <a:tailEnd/>
              </a:ln>
            </p:spPr>
          </p:pic>
          <p:sp>
            <p:nvSpPr>
              <p:cNvPr id="30" name="TextBox 30"/>
              <p:cNvSpPr txBox="1">
                <a:spLocks noChangeArrowheads="1"/>
              </p:cNvSpPr>
              <p:nvPr/>
            </p:nvSpPr>
            <p:spPr bwMode="auto">
              <a:xfrm>
                <a:off x="5475281" y="2554898"/>
                <a:ext cx="954107" cy="276999"/>
              </a:xfrm>
              <a:prstGeom prst="rect">
                <a:avLst/>
              </a:prstGeom>
              <a:noFill/>
              <a:ln w="9525">
                <a:noFill/>
                <a:miter lim="800000"/>
                <a:headEnd/>
                <a:tailEnd/>
              </a:ln>
            </p:spPr>
            <p:txBody>
              <a:bodyPr wrap="none">
                <a:spAutoFit/>
              </a:bodyPr>
              <a:lstStyle/>
              <a:p>
                <a:pPr algn="ctr"/>
                <a:r>
                  <a:rPr lang="zh-CN" altLang="en-US" sz="1200">
                    <a:latin typeface="微软雅黑" pitchFamily="34" charset="-122"/>
                    <a:ea typeface="微软雅黑" pitchFamily="34" charset="-122"/>
                  </a:rPr>
                  <a:t>中医药服务</a:t>
                </a:r>
              </a:p>
            </p:txBody>
          </p:sp>
        </p:grpSp>
        <p:grpSp>
          <p:nvGrpSpPr>
            <p:cNvPr id="21" name="组合 38"/>
            <p:cNvGrpSpPr>
              <a:grpSpLocks/>
            </p:cNvGrpSpPr>
            <p:nvPr/>
          </p:nvGrpSpPr>
          <p:grpSpPr bwMode="auto">
            <a:xfrm>
              <a:off x="6643702" y="1857364"/>
              <a:ext cx="1000132" cy="974533"/>
              <a:chOff x="6643702" y="1857364"/>
              <a:chExt cx="1000132" cy="974533"/>
            </a:xfrm>
          </p:grpSpPr>
          <p:pic>
            <p:nvPicPr>
              <p:cNvPr id="27" name="Picture 5"/>
              <p:cNvPicPr>
                <a:picLocks noChangeAspect="1" noChangeArrowheads="1"/>
              </p:cNvPicPr>
              <p:nvPr/>
            </p:nvPicPr>
            <p:blipFill>
              <a:blip r:embed="rId8" cstate="print"/>
              <a:srcRect/>
              <a:stretch>
                <a:fillRect/>
              </a:stretch>
            </p:blipFill>
            <p:spPr bwMode="auto">
              <a:xfrm>
                <a:off x="6643702" y="1857364"/>
                <a:ext cx="1000132" cy="619126"/>
              </a:xfrm>
              <a:prstGeom prst="rect">
                <a:avLst/>
              </a:prstGeom>
              <a:noFill/>
              <a:ln w="9525">
                <a:noFill/>
                <a:miter lim="800000"/>
                <a:headEnd/>
                <a:tailEnd/>
              </a:ln>
            </p:spPr>
          </p:pic>
          <p:sp>
            <p:nvSpPr>
              <p:cNvPr id="28" name="TextBox 31"/>
              <p:cNvSpPr txBox="1">
                <a:spLocks noChangeArrowheads="1"/>
              </p:cNvSpPr>
              <p:nvPr/>
            </p:nvSpPr>
            <p:spPr bwMode="auto">
              <a:xfrm>
                <a:off x="6643702" y="2554898"/>
                <a:ext cx="954107" cy="276999"/>
              </a:xfrm>
              <a:prstGeom prst="rect">
                <a:avLst/>
              </a:prstGeom>
              <a:noFill/>
              <a:ln w="9525">
                <a:noFill/>
                <a:miter lim="800000"/>
                <a:headEnd/>
                <a:tailEnd/>
              </a:ln>
            </p:spPr>
            <p:txBody>
              <a:bodyPr wrap="none">
                <a:spAutoFit/>
              </a:bodyPr>
              <a:lstStyle/>
              <a:p>
                <a:pPr algn="ctr"/>
                <a:r>
                  <a:rPr lang="zh-CN" altLang="en-US" sz="1200">
                    <a:latin typeface="微软雅黑" pitchFamily="34" charset="-122"/>
                    <a:ea typeface="微软雅黑" pitchFamily="34" charset="-122"/>
                  </a:rPr>
                  <a:t>工作流管理</a:t>
                </a:r>
              </a:p>
            </p:txBody>
          </p:sp>
        </p:grpSp>
        <p:grpSp>
          <p:nvGrpSpPr>
            <p:cNvPr id="22" name="组合 39"/>
            <p:cNvGrpSpPr>
              <a:grpSpLocks/>
            </p:cNvGrpSpPr>
            <p:nvPr/>
          </p:nvGrpSpPr>
          <p:grpSpPr bwMode="auto">
            <a:xfrm>
              <a:off x="7786710" y="1714491"/>
              <a:ext cx="1285884" cy="1117406"/>
              <a:chOff x="7786710" y="1714491"/>
              <a:chExt cx="1285884" cy="1117406"/>
            </a:xfrm>
          </p:grpSpPr>
          <p:grpSp>
            <p:nvGrpSpPr>
              <p:cNvPr id="23" name="组合 20"/>
              <p:cNvGrpSpPr>
                <a:grpSpLocks/>
              </p:cNvGrpSpPr>
              <p:nvPr/>
            </p:nvGrpSpPr>
            <p:grpSpPr bwMode="auto">
              <a:xfrm>
                <a:off x="7786710" y="1714491"/>
                <a:ext cx="1285884" cy="857256"/>
                <a:chOff x="7308770" y="2214554"/>
                <a:chExt cx="1335196" cy="985369"/>
              </a:xfrm>
            </p:grpSpPr>
            <p:pic>
              <p:nvPicPr>
                <p:cNvPr id="25" name="Picture 16" descr="http://t3.gstatic.com/images?q=tbn:Kg4XQTZ1GOYS3M:http://pic1.nipic.com/2008-11-05/2008115814283_2.jpg">
                  <a:hlinkClick r:id="rId9"/>
                </p:cNvPr>
                <p:cNvPicPr>
                  <a:picLocks noChangeAspect="1" noChangeArrowheads="1"/>
                </p:cNvPicPr>
                <p:nvPr/>
              </p:nvPicPr>
              <p:blipFill>
                <a:blip r:embed="rId10" cstate="print"/>
                <a:srcRect/>
                <a:stretch>
                  <a:fillRect/>
                </a:stretch>
              </p:blipFill>
              <p:spPr bwMode="auto">
                <a:xfrm>
                  <a:off x="7308770" y="2214554"/>
                  <a:ext cx="1049434" cy="790574"/>
                </a:xfrm>
                <a:prstGeom prst="rect">
                  <a:avLst/>
                </a:prstGeom>
                <a:noFill/>
                <a:ln w="9525">
                  <a:noFill/>
                  <a:miter lim="800000"/>
                  <a:headEnd/>
                  <a:tailEnd/>
                </a:ln>
              </p:spPr>
            </p:pic>
            <p:pic>
              <p:nvPicPr>
                <p:cNvPr id="26" name="Picture 14" descr="http://t0.gstatic.com/images?q=tbn:XDGcP1pRoJk7xM:http://q6ar0q.blu.livefilestore.com/y1px1t5ANH46wkwUHLIH8su32a3-nRys3j8pDoTBQ9L91ykNjKgNumqIfTdsLVTuNhNJLq2O_YgoGT7VSVK1wVQhw/%E8%8D%B7%E8%8A%B101.jpg">
                  <a:hlinkClick r:id="rId11"/>
                </p:cNvPr>
                <p:cNvPicPr>
                  <a:picLocks noChangeAspect="1" noChangeArrowheads="1"/>
                </p:cNvPicPr>
                <p:nvPr/>
              </p:nvPicPr>
              <p:blipFill>
                <a:blip r:embed="rId12" cstate="print"/>
                <a:srcRect/>
                <a:stretch>
                  <a:fillRect/>
                </a:stretch>
              </p:blipFill>
              <p:spPr bwMode="auto">
                <a:xfrm>
                  <a:off x="7715272" y="2500306"/>
                  <a:ext cx="928694" cy="699617"/>
                </a:xfrm>
                <a:prstGeom prst="rect">
                  <a:avLst/>
                </a:prstGeom>
                <a:noFill/>
                <a:ln w="9525">
                  <a:noFill/>
                  <a:miter lim="800000"/>
                  <a:headEnd/>
                  <a:tailEnd/>
                </a:ln>
              </p:spPr>
            </p:pic>
          </p:grpSp>
          <p:sp>
            <p:nvSpPr>
              <p:cNvPr id="24" name="TextBox 32"/>
              <p:cNvSpPr txBox="1">
                <a:spLocks noChangeArrowheads="1"/>
              </p:cNvSpPr>
              <p:nvPr/>
            </p:nvSpPr>
            <p:spPr bwMode="auto">
              <a:xfrm>
                <a:off x="7858148" y="2554898"/>
                <a:ext cx="1107996" cy="276999"/>
              </a:xfrm>
              <a:prstGeom prst="rect">
                <a:avLst/>
              </a:prstGeom>
              <a:noFill/>
              <a:ln w="9525">
                <a:noFill/>
                <a:miter lim="800000"/>
                <a:headEnd/>
                <a:tailEnd/>
              </a:ln>
            </p:spPr>
            <p:txBody>
              <a:bodyPr wrap="none">
                <a:spAutoFit/>
              </a:bodyPr>
              <a:lstStyle/>
              <a:p>
                <a:pPr algn="ctr"/>
                <a:r>
                  <a:rPr lang="zh-CN" altLang="en-US" sz="1200">
                    <a:latin typeface="微软雅黑" pitchFamily="34" charset="-122"/>
                    <a:ea typeface="微软雅黑" pitchFamily="34" charset="-122"/>
                  </a:rPr>
                  <a:t>图像检索服务</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圆角矩形 303"/>
          <p:cNvSpPr/>
          <p:nvPr/>
        </p:nvSpPr>
        <p:spPr bwMode="auto">
          <a:xfrm>
            <a:off x="785786" y="1928802"/>
            <a:ext cx="7572428" cy="4286280"/>
          </a:xfrm>
          <a:prstGeom prst="roundRect">
            <a:avLst>
              <a:gd name="adj" fmla="val 674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198562"/>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数字图书馆体系架构</a:t>
            </a:r>
            <a:endParaRPr lang="zh-CN" altLang="en-US" b="0" dirty="0">
              <a:solidFill>
                <a:srgbClr val="000000"/>
              </a:solidFill>
              <a:latin typeface="微软雅黑" pitchFamily="34" charset="-122"/>
              <a:ea typeface="微软雅黑" pitchFamily="34" charset="-122"/>
            </a:endParaRPr>
          </a:p>
        </p:txBody>
      </p:sp>
      <p:sp>
        <p:nvSpPr>
          <p:cNvPr id="6" name="内容占位符 35"/>
          <p:cNvSpPr>
            <a:spLocks noGrp="1"/>
          </p:cNvSpPr>
          <p:nvPr>
            <p:ph idx="1"/>
          </p:nvPr>
        </p:nvSpPr>
        <p:spPr>
          <a:xfrm>
            <a:off x="1000100" y="2071678"/>
            <a:ext cx="7246960" cy="4000528"/>
          </a:xfrm>
        </p:spPr>
        <p:txBody>
          <a:bodyPr/>
          <a:lstStyle/>
          <a:p>
            <a:r>
              <a:rPr lang="zh-CN" altLang="en-US" sz="2400" dirty="0" smtClean="0"/>
              <a:t>二期建设将突破如下关键技术：</a:t>
            </a:r>
            <a:endParaRPr lang="en-US" altLang="zh-CN" sz="2400" dirty="0" smtClean="0"/>
          </a:p>
          <a:p>
            <a:pPr lvl="1"/>
            <a:r>
              <a:rPr lang="zh-CN" altLang="en-US" sz="2000" dirty="0" smtClean="0"/>
              <a:t>基于数字对象模型，解决异构资源的统一管理</a:t>
            </a:r>
            <a:endParaRPr lang="en-US" altLang="zh-CN" sz="2000" dirty="0" smtClean="0"/>
          </a:p>
          <a:p>
            <a:pPr lvl="1"/>
            <a:endParaRPr lang="en-US" altLang="zh-CN" sz="2000" dirty="0" smtClean="0"/>
          </a:p>
          <a:p>
            <a:pPr lvl="1"/>
            <a:r>
              <a:rPr lang="zh-CN" altLang="en-US" sz="2000" dirty="0" smtClean="0"/>
              <a:t>实现高性能、高可靠性的分布式文件系统，解决海量数据的存储问题</a:t>
            </a:r>
            <a:endParaRPr lang="en-US" altLang="zh-CN" sz="2000" dirty="0" smtClean="0"/>
          </a:p>
          <a:p>
            <a:pPr lvl="1"/>
            <a:endParaRPr lang="en-US" altLang="zh-CN" sz="2000" dirty="0" smtClean="0"/>
          </a:p>
          <a:p>
            <a:pPr lvl="1"/>
            <a:r>
              <a:rPr lang="zh-CN" altLang="en-US" sz="2000" dirty="0" smtClean="0"/>
              <a:t>突破结构化数据和多媒体数据管理的核心技术，支持海量数据的分布式索引技术</a:t>
            </a:r>
            <a:endParaRPr lang="en-US" altLang="zh-CN" sz="2000" dirty="0" smtClean="0"/>
          </a:p>
          <a:p>
            <a:pPr lvl="1"/>
            <a:endParaRPr lang="en-US" altLang="zh-CN" sz="2000" dirty="0" smtClean="0"/>
          </a:p>
          <a:p>
            <a:pPr lvl="1"/>
            <a:r>
              <a:rPr lang="zh-CN" altLang="en-US" sz="2000" dirty="0" smtClean="0"/>
              <a:t>实现分布式任务处理平台，解决数字图书馆中海量数据的高效处理问题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animEffect transition="in" filter="fade">
                                      <p:cBhvr>
                                        <p:cTn id="23" dur="500"/>
                                        <p:tgtEl>
                                          <p:spTgt spid="6">
                                            <p:txEl>
                                              <p:pRg st="7" end="7"/>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04"/>
                                        </p:tgtEl>
                                        <p:attrNameLst>
                                          <p:attrName>style.visibility</p:attrName>
                                        </p:attrNameLst>
                                      </p:cBhvr>
                                      <p:to>
                                        <p:strVal val="visible"/>
                                      </p:to>
                                    </p:set>
                                    <p:animEffect transition="in" filter="fade">
                                      <p:cBhvr>
                                        <p:cTn id="27"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animBg="1"/>
      <p:bldP spid="11" grpId="0"/>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pic>
        <p:nvPicPr>
          <p:cNvPr id="8" name="Picture 5" descr="http://www.veeqi.com/img/userup/0909/021554303111.jpg"/>
          <p:cNvPicPr>
            <a:picLocks noChangeAspect="1" noChangeArrowheads="1"/>
          </p:cNvPicPr>
          <p:nvPr/>
        </p:nvPicPr>
        <p:blipFill>
          <a:blip r:embed="rId2" cstate="print"/>
          <a:srcRect/>
          <a:stretch>
            <a:fillRect/>
          </a:stretch>
        </p:blipFill>
        <p:spPr bwMode="auto">
          <a:xfrm>
            <a:off x="6715125" y="1000125"/>
            <a:ext cx="1217613" cy="1714500"/>
          </a:xfrm>
          <a:prstGeom prst="rect">
            <a:avLst/>
          </a:prstGeom>
          <a:noFill/>
          <a:ln w="9525">
            <a:noFill/>
            <a:miter lim="800000"/>
            <a:headEnd/>
            <a:tailEnd/>
          </a:ln>
        </p:spPr>
      </p:pic>
      <p:sp>
        <p:nvSpPr>
          <p:cNvPr id="9" name="矩形 8"/>
          <p:cNvSpPr>
            <a:spLocks noChangeArrowheads="1"/>
          </p:cNvSpPr>
          <p:nvPr/>
        </p:nvSpPr>
        <p:spPr bwMode="auto">
          <a:xfrm>
            <a:off x="3000375" y="1071563"/>
            <a:ext cx="3214688" cy="9286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lstStyle/>
          <a:p>
            <a:pPr algn="ctr"/>
            <a:r>
              <a:rPr lang="zh-CN" altLang="en-US" sz="3200" dirty="0" smtClean="0">
                <a:solidFill>
                  <a:srgbClr val="00B050"/>
                </a:solidFill>
                <a:latin typeface="微软雅黑" pitchFamily="34" charset="-122"/>
                <a:ea typeface="微软雅黑" pitchFamily="34" charset="-122"/>
              </a:rPr>
              <a:t>新 型 服 务</a:t>
            </a:r>
            <a:endParaRPr lang="zh-CN" altLang="en-US" sz="3200" dirty="0">
              <a:solidFill>
                <a:srgbClr val="00B050"/>
              </a:solidFill>
              <a:latin typeface="微软雅黑" pitchFamily="34" charset="-122"/>
              <a:ea typeface="微软雅黑" pitchFamily="34" charset="-122"/>
            </a:endParaRPr>
          </a:p>
        </p:txBody>
      </p:sp>
      <p:sp>
        <p:nvSpPr>
          <p:cNvPr id="10" name="虚尾箭头 9"/>
          <p:cNvSpPr/>
          <p:nvPr/>
        </p:nvSpPr>
        <p:spPr bwMode="auto">
          <a:xfrm rot="16200000">
            <a:off x="4286250" y="2071688"/>
            <a:ext cx="714375" cy="714375"/>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12" name="虚尾箭头 11"/>
          <p:cNvSpPr/>
          <p:nvPr/>
        </p:nvSpPr>
        <p:spPr bwMode="auto">
          <a:xfrm rot="16200000">
            <a:off x="4214813" y="5084762"/>
            <a:ext cx="571500" cy="714375"/>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13" name="流程图: 数据 13"/>
          <p:cNvSpPr>
            <a:spLocks noChangeArrowheads="1"/>
          </p:cNvSpPr>
          <p:nvPr/>
        </p:nvSpPr>
        <p:spPr bwMode="auto">
          <a:xfrm>
            <a:off x="1000125" y="5942013"/>
            <a:ext cx="7286625" cy="785812"/>
          </a:xfrm>
          <a:prstGeom prst="flowChartInputOutput">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zh-CN" altLang="en-US"/>
          </a:p>
        </p:txBody>
      </p:sp>
      <p:sp>
        <p:nvSpPr>
          <p:cNvPr id="14" name="矩形 14"/>
          <p:cNvSpPr>
            <a:spLocks noChangeArrowheads="1"/>
          </p:cNvSpPr>
          <p:nvPr/>
        </p:nvSpPr>
        <p:spPr bwMode="auto">
          <a:xfrm>
            <a:off x="0" y="5929313"/>
            <a:ext cx="1416050" cy="461962"/>
          </a:xfrm>
          <a:prstGeom prst="rect">
            <a:avLst/>
          </a:prstGeom>
          <a:noFill/>
          <a:ln w="9525">
            <a:noFill/>
            <a:miter lim="800000"/>
            <a:headEnd/>
            <a:tailEnd/>
          </a:ln>
        </p:spPr>
        <p:txBody>
          <a:bodyPr wrap="none">
            <a:spAutoFit/>
          </a:bodyPr>
          <a:lstStyle/>
          <a:p>
            <a:pPr algn="ctr"/>
            <a:r>
              <a:rPr lang="zh-CN" altLang="en-US" sz="2400" dirty="0">
                <a:latin typeface="微软雅黑" pitchFamily="34" charset="-122"/>
                <a:ea typeface="微软雅黑" pitchFamily="34" charset="-122"/>
              </a:rPr>
              <a:t>资源建设</a:t>
            </a:r>
          </a:p>
        </p:txBody>
      </p:sp>
      <p:sp>
        <p:nvSpPr>
          <p:cNvPr id="15" name="圆柱形 14"/>
          <p:cNvSpPr/>
          <p:nvPr/>
        </p:nvSpPr>
        <p:spPr bwMode="auto">
          <a:xfrm>
            <a:off x="2786063" y="5799138"/>
            <a:ext cx="647700" cy="395287"/>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16" name="圆柱形 15"/>
          <p:cNvSpPr/>
          <p:nvPr/>
        </p:nvSpPr>
        <p:spPr bwMode="auto">
          <a:xfrm>
            <a:off x="2428875" y="5973763"/>
            <a:ext cx="647700" cy="396875"/>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17" name="圆柱形 16"/>
          <p:cNvSpPr/>
          <p:nvPr/>
        </p:nvSpPr>
        <p:spPr bwMode="auto">
          <a:xfrm>
            <a:off x="2071688" y="6156325"/>
            <a:ext cx="647700" cy="395288"/>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18" name="圆柱形 17"/>
          <p:cNvSpPr/>
          <p:nvPr/>
        </p:nvSpPr>
        <p:spPr bwMode="auto">
          <a:xfrm>
            <a:off x="3571875" y="5799138"/>
            <a:ext cx="647700" cy="395287"/>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19" name="圆柱形 18"/>
          <p:cNvSpPr/>
          <p:nvPr/>
        </p:nvSpPr>
        <p:spPr bwMode="auto">
          <a:xfrm>
            <a:off x="3214688" y="5973763"/>
            <a:ext cx="647700" cy="396875"/>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0" name="圆柱形 19"/>
          <p:cNvSpPr/>
          <p:nvPr/>
        </p:nvSpPr>
        <p:spPr bwMode="auto">
          <a:xfrm>
            <a:off x="2857500" y="6156325"/>
            <a:ext cx="647700" cy="395288"/>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1" name="圆柱形 20"/>
          <p:cNvSpPr/>
          <p:nvPr/>
        </p:nvSpPr>
        <p:spPr bwMode="auto">
          <a:xfrm>
            <a:off x="4286250" y="5799138"/>
            <a:ext cx="647700" cy="395287"/>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2" name="圆柱形 21"/>
          <p:cNvSpPr/>
          <p:nvPr/>
        </p:nvSpPr>
        <p:spPr bwMode="auto">
          <a:xfrm>
            <a:off x="3929063" y="5973763"/>
            <a:ext cx="647700" cy="396875"/>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3" name="圆柱形 22"/>
          <p:cNvSpPr/>
          <p:nvPr/>
        </p:nvSpPr>
        <p:spPr bwMode="auto">
          <a:xfrm>
            <a:off x="3571875" y="6156325"/>
            <a:ext cx="647700" cy="395288"/>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4" name="圆柱形 23"/>
          <p:cNvSpPr/>
          <p:nvPr/>
        </p:nvSpPr>
        <p:spPr bwMode="auto">
          <a:xfrm>
            <a:off x="5000625" y="5799138"/>
            <a:ext cx="647700" cy="395287"/>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5" name="圆柱形 24"/>
          <p:cNvSpPr/>
          <p:nvPr/>
        </p:nvSpPr>
        <p:spPr bwMode="auto">
          <a:xfrm>
            <a:off x="4643438" y="5973763"/>
            <a:ext cx="647700" cy="396875"/>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6" name="圆柱形 25"/>
          <p:cNvSpPr/>
          <p:nvPr/>
        </p:nvSpPr>
        <p:spPr bwMode="auto">
          <a:xfrm>
            <a:off x="4286250" y="6156325"/>
            <a:ext cx="647700" cy="395288"/>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7" name="圆柱形 26"/>
          <p:cNvSpPr/>
          <p:nvPr/>
        </p:nvSpPr>
        <p:spPr bwMode="auto">
          <a:xfrm>
            <a:off x="5715000" y="5799138"/>
            <a:ext cx="647700" cy="395287"/>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8" name="圆柱形 27"/>
          <p:cNvSpPr/>
          <p:nvPr/>
        </p:nvSpPr>
        <p:spPr bwMode="auto">
          <a:xfrm>
            <a:off x="5357813" y="5973763"/>
            <a:ext cx="647700" cy="396875"/>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29" name="圆柱形 28"/>
          <p:cNvSpPr/>
          <p:nvPr/>
        </p:nvSpPr>
        <p:spPr bwMode="auto">
          <a:xfrm>
            <a:off x="5000625" y="6156325"/>
            <a:ext cx="647700" cy="395288"/>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30" name="圆柱形 29"/>
          <p:cNvSpPr/>
          <p:nvPr/>
        </p:nvSpPr>
        <p:spPr bwMode="auto">
          <a:xfrm>
            <a:off x="6429375" y="5799138"/>
            <a:ext cx="647700" cy="395287"/>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31" name="圆柱形 30"/>
          <p:cNvSpPr/>
          <p:nvPr/>
        </p:nvSpPr>
        <p:spPr bwMode="auto">
          <a:xfrm>
            <a:off x="6072188" y="5973763"/>
            <a:ext cx="647700" cy="396875"/>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32" name="圆柱形 31"/>
          <p:cNvSpPr/>
          <p:nvPr/>
        </p:nvSpPr>
        <p:spPr bwMode="auto">
          <a:xfrm>
            <a:off x="5715000" y="6156325"/>
            <a:ext cx="647700" cy="395288"/>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33" name="圆柱形 32"/>
          <p:cNvSpPr/>
          <p:nvPr/>
        </p:nvSpPr>
        <p:spPr bwMode="auto">
          <a:xfrm>
            <a:off x="7143750" y="5799138"/>
            <a:ext cx="647700" cy="395287"/>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34" name="圆柱形 33"/>
          <p:cNvSpPr/>
          <p:nvPr/>
        </p:nvSpPr>
        <p:spPr bwMode="auto">
          <a:xfrm>
            <a:off x="6786563" y="5973763"/>
            <a:ext cx="647700" cy="396875"/>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35" name="圆柱形 34"/>
          <p:cNvSpPr/>
          <p:nvPr/>
        </p:nvSpPr>
        <p:spPr bwMode="auto">
          <a:xfrm>
            <a:off x="6429375" y="6156325"/>
            <a:ext cx="647700" cy="395288"/>
          </a:xfrm>
          <a:prstGeom prst="can">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ea typeface="宋体" pitchFamily="2" charset="-122"/>
            </a:endParaRPr>
          </a:p>
        </p:txBody>
      </p:sp>
      <p:sp>
        <p:nvSpPr>
          <p:cNvPr id="36" name="矩形 35"/>
          <p:cNvSpPr>
            <a:spLocks noChangeArrowheads="1"/>
          </p:cNvSpPr>
          <p:nvPr/>
        </p:nvSpPr>
        <p:spPr bwMode="auto">
          <a:xfrm>
            <a:off x="71438" y="3857625"/>
            <a:ext cx="1416050" cy="461963"/>
          </a:xfrm>
          <a:prstGeom prst="rect">
            <a:avLst/>
          </a:prstGeom>
          <a:noFill/>
          <a:ln w="9525">
            <a:noFill/>
            <a:miter lim="800000"/>
            <a:headEnd/>
            <a:tailEnd/>
          </a:ln>
        </p:spPr>
        <p:txBody>
          <a:bodyPr wrap="none">
            <a:spAutoFit/>
          </a:bodyPr>
          <a:lstStyle/>
          <a:p>
            <a:pPr algn="ctr"/>
            <a:r>
              <a:rPr lang="zh-CN" altLang="en-US" sz="2400">
                <a:latin typeface="微软雅黑" pitchFamily="34" charset="-122"/>
                <a:ea typeface="微软雅黑" pitchFamily="34" charset="-122"/>
              </a:rPr>
              <a:t>资源服务</a:t>
            </a:r>
          </a:p>
        </p:txBody>
      </p:sp>
      <p:sp>
        <p:nvSpPr>
          <p:cNvPr id="37" name="流程图: 数据 36"/>
          <p:cNvSpPr>
            <a:spLocks noChangeArrowheads="1"/>
          </p:cNvSpPr>
          <p:nvPr/>
        </p:nvSpPr>
        <p:spPr bwMode="auto">
          <a:xfrm>
            <a:off x="1071563" y="4298950"/>
            <a:ext cx="7286625" cy="785813"/>
          </a:xfrm>
          <a:prstGeom prst="flowChartInputOutput">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zh-CN" altLang="en-US"/>
          </a:p>
        </p:txBody>
      </p:sp>
      <p:pic>
        <p:nvPicPr>
          <p:cNvPr id="38" name="Picture 3"/>
          <p:cNvPicPr>
            <a:picLocks noChangeAspect="1" noChangeArrowheads="1"/>
          </p:cNvPicPr>
          <p:nvPr/>
        </p:nvPicPr>
        <p:blipFill>
          <a:blip r:embed="rId3" cstate="print"/>
          <a:srcRect/>
          <a:stretch>
            <a:fillRect/>
          </a:stretch>
        </p:blipFill>
        <p:spPr bwMode="auto">
          <a:xfrm>
            <a:off x="1071538" y="3441142"/>
            <a:ext cx="2571768" cy="1357322"/>
          </a:xfrm>
          <a:prstGeom prst="rect">
            <a:avLst/>
          </a:prstGeom>
          <a:solidFill>
            <a:schemeClr val="bg1"/>
          </a:solidFill>
          <a:ln w="9525">
            <a:noFill/>
            <a:miter lim="800000"/>
            <a:headEnd/>
            <a:tailEnd/>
          </a:ln>
          <a:scene3d>
            <a:camera prst="isometricOffAxis2Right"/>
            <a:lightRig rig="threePt" dir="t"/>
          </a:scene3d>
        </p:spPr>
      </p:pic>
      <p:pic>
        <p:nvPicPr>
          <p:cNvPr id="39" name="Picture 2"/>
          <p:cNvPicPr>
            <a:picLocks noChangeAspect="1" noChangeArrowheads="1"/>
          </p:cNvPicPr>
          <p:nvPr/>
        </p:nvPicPr>
        <p:blipFill>
          <a:blip r:embed="rId4" cstate="print"/>
          <a:srcRect/>
          <a:stretch>
            <a:fillRect/>
          </a:stretch>
        </p:blipFill>
        <p:spPr bwMode="auto">
          <a:xfrm>
            <a:off x="1643042" y="3369704"/>
            <a:ext cx="3286116" cy="1357322"/>
          </a:xfrm>
          <a:prstGeom prst="rect">
            <a:avLst/>
          </a:prstGeom>
          <a:solidFill>
            <a:schemeClr val="bg1"/>
          </a:solidFill>
          <a:ln w="9525">
            <a:noFill/>
            <a:miter lim="800000"/>
            <a:headEnd/>
            <a:tailEnd/>
          </a:ln>
          <a:scene3d>
            <a:camera prst="isometricOffAxis2Right"/>
            <a:lightRig rig="threePt" dir="t"/>
          </a:scene3d>
        </p:spPr>
      </p:pic>
      <p:pic>
        <p:nvPicPr>
          <p:cNvPr id="40" name="Picture 2"/>
          <p:cNvPicPr>
            <a:picLocks noChangeAspect="1" noChangeArrowheads="1"/>
          </p:cNvPicPr>
          <p:nvPr/>
        </p:nvPicPr>
        <p:blipFill>
          <a:blip r:embed="rId5" cstate="print"/>
          <a:srcRect/>
          <a:stretch>
            <a:fillRect/>
          </a:stretch>
        </p:blipFill>
        <p:spPr bwMode="auto">
          <a:xfrm>
            <a:off x="2643174" y="3298266"/>
            <a:ext cx="3031501" cy="1500198"/>
          </a:xfrm>
          <a:prstGeom prst="rect">
            <a:avLst/>
          </a:prstGeom>
          <a:solidFill>
            <a:schemeClr val="bg1"/>
          </a:solidFill>
          <a:ln w="9525">
            <a:noFill/>
            <a:miter lim="800000"/>
            <a:headEnd/>
            <a:tailEnd/>
          </a:ln>
          <a:scene3d>
            <a:camera prst="isometricOffAxis2Right"/>
            <a:lightRig rig="threePt" dir="t"/>
          </a:scene3d>
        </p:spPr>
      </p:pic>
      <p:pic>
        <p:nvPicPr>
          <p:cNvPr id="41" name="Picture 2"/>
          <p:cNvPicPr>
            <a:picLocks noChangeAspect="1" noChangeArrowheads="1"/>
          </p:cNvPicPr>
          <p:nvPr/>
        </p:nvPicPr>
        <p:blipFill>
          <a:blip r:embed="rId6" cstate="print"/>
          <a:srcRect/>
          <a:stretch>
            <a:fillRect/>
          </a:stretch>
        </p:blipFill>
        <p:spPr bwMode="auto">
          <a:xfrm>
            <a:off x="3500430" y="3226828"/>
            <a:ext cx="2867043" cy="1571636"/>
          </a:xfrm>
          <a:prstGeom prst="rect">
            <a:avLst/>
          </a:prstGeom>
          <a:solidFill>
            <a:schemeClr val="bg1"/>
          </a:solidFill>
          <a:ln w="9525">
            <a:noFill/>
            <a:miter lim="800000"/>
            <a:headEnd/>
            <a:tailEnd/>
          </a:ln>
          <a:scene3d>
            <a:camera prst="isometricOffAxis2Right"/>
            <a:lightRig rig="threePt" dir="t"/>
          </a:scene3d>
        </p:spPr>
      </p:pic>
      <p:pic>
        <p:nvPicPr>
          <p:cNvPr id="42" name="Picture 2"/>
          <p:cNvPicPr>
            <a:picLocks noChangeAspect="1" noChangeArrowheads="1"/>
          </p:cNvPicPr>
          <p:nvPr/>
        </p:nvPicPr>
        <p:blipFill>
          <a:blip r:embed="rId7" cstate="print"/>
          <a:srcRect/>
          <a:stretch>
            <a:fillRect/>
          </a:stretch>
        </p:blipFill>
        <p:spPr bwMode="auto">
          <a:xfrm>
            <a:off x="4357686" y="3226828"/>
            <a:ext cx="2928958" cy="1576830"/>
          </a:xfrm>
          <a:prstGeom prst="rect">
            <a:avLst/>
          </a:prstGeom>
          <a:solidFill>
            <a:schemeClr val="bg1"/>
          </a:solidFill>
          <a:ln w="9525">
            <a:noFill/>
            <a:miter lim="800000"/>
            <a:headEnd/>
            <a:tailEnd/>
          </a:ln>
          <a:scene3d>
            <a:camera prst="isometricOffAxis2Right"/>
            <a:lightRig rig="threePt" dir="t"/>
          </a:scene3d>
        </p:spPr>
      </p:pic>
      <p:pic>
        <p:nvPicPr>
          <p:cNvPr id="43" name="Picture 2"/>
          <p:cNvPicPr>
            <a:picLocks noChangeAspect="1" noChangeArrowheads="1"/>
          </p:cNvPicPr>
          <p:nvPr/>
        </p:nvPicPr>
        <p:blipFill>
          <a:blip r:embed="rId8" cstate="print"/>
          <a:srcRect/>
          <a:stretch>
            <a:fillRect/>
          </a:stretch>
        </p:blipFill>
        <p:spPr bwMode="auto">
          <a:xfrm>
            <a:off x="5143504" y="3071810"/>
            <a:ext cx="3429024" cy="1571636"/>
          </a:xfrm>
          <a:prstGeom prst="rect">
            <a:avLst/>
          </a:prstGeom>
          <a:solidFill>
            <a:schemeClr val="bg1"/>
          </a:solidFill>
          <a:ln w="9525">
            <a:noFill/>
            <a:miter lim="800000"/>
            <a:headEnd/>
            <a:tailEnd/>
          </a:ln>
          <a:scene3d>
            <a:camera prst="isometricOffAxis2Right"/>
            <a:lightRig rig="threePt" dir="t"/>
          </a:scene3d>
        </p:spPr>
      </p:pic>
      <p:sp>
        <p:nvSpPr>
          <p:cNvPr id="44" name="矩形 43"/>
          <p:cNvSpPr/>
          <p:nvPr/>
        </p:nvSpPr>
        <p:spPr>
          <a:xfrm>
            <a:off x="1428728" y="3155390"/>
            <a:ext cx="1811714" cy="369332"/>
          </a:xfrm>
          <a:prstGeom prst="rect">
            <a:avLst/>
          </a:prstGeom>
          <a:scene3d>
            <a:camera prst="isometricRightUp"/>
            <a:lightRig rig="threePt" dir="t"/>
          </a:scene3d>
        </p:spPr>
        <p:txBody>
          <a:bodyPr wrap="none">
            <a:spAutoFit/>
          </a:bodyPr>
          <a:lstStyle/>
          <a:p>
            <a:pPr>
              <a:defRPr/>
            </a:pPr>
            <a:r>
              <a:rPr lang="zh-CN" altLang="en-US" u="sng" dirty="0">
                <a:solidFill>
                  <a:srgbClr val="0066FF"/>
                </a:solidFill>
                <a:ea typeface="宋体" pitchFamily="2" charset="-122"/>
              </a:rPr>
              <a:t>世界数字图书馆</a:t>
            </a:r>
          </a:p>
        </p:txBody>
      </p:sp>
      <p:sp>
        <p:nvSpPr>
          <p:cNvPr id="45" name="矩形 44"/>
          <p:cNvSpPr/>
          <p:nvPr/>
        </p:nvSpPr>
        <p:spPr>
          <a:xfrm>
            <a:off x="3931411" y="2941076"/>
            <a:ext cx="2069349" cy="369332"/>
          </a:xfrm>
          <a:prstGeom prst="rect">
            <a:avLst/>
          </a:prstGeom>
          <a:scene3d>
            <a:camera prst="isometricRightUp"/>
            <a:lightRig rig="threePt" dir="t"/>
          </a:scene3d>
        </p:spPr>
        <p:txBody>
          <a:bodyPr wrap="none">
            <a:spAutoFit/>
          </a:bodyPr>
          <a:lstStyle/>
          <a:p>
            <a:pPr>
              <a:defRPr/>
            </a:pPr>
            <a:r>
              <a:rPr lang="en-US" altLang="zh-CN" b="0" u="sng" dirty="0">
                <a:solidFill>
                  <a:srgbClr val="0066FF"/>
                </a:solidFill>
                <a:ea typeface="宋体" pitchFamily="2" charset="-122"/>
              </a:rPr>
              <a:t>Internet Archive</a:t>
            </a:r>
            <a:endParaRPr lang="zh-CN" altLang="en-US" b="0" u="sng" dirty="0">
              <a:solidFill>
                <a:srgbClr val="0066FF"/>
              </a:solidFill>
              <a:ea typeface="宋体" pitchFamily="2" charset="-122"/>
            </a:endParaRPr>
          </a:p>
        </p:txBody>
      </p:sp>
      <p:sp>
        <p:nvSpPr>
          <p:cNvPr id="46" name="矩形 45"/>
          <p:cNvSpPr/>
          <p:nvPr/>
        </p:nvSpPr>
        <p:spPr>
          <a:xfrm>
            <a:off x="2285984" y="3155390"/>
            <a:ext cx="1765227" cy="369332"/>
          </a:xfrm>
          <a:prstGeom prst="rect">
            <a:avLst/>
          </a:prstGeom>
          <a:scene3d>
            <a:camera prst="isometricRightUp"/>
            <a:lightRig rig="threePt" dir="t"/>
          </a:scene3d>
        </p:spPr>
        <p:txBody>
          <a:bodyPr wrap="none">
            <a:spAutoFit/>
          </a:bodyPr>
          <a:lstStyle/>
          <a:p>
            <a:pPr>
              <a:defRPr/>
            </a:pPr>
            <a:r>
              <a:rPr lang="en-US" altLang="zh-CN" b="0" u="sng" dirty="0">
                <a:solidFill>
                  <a:srgbClr val="0066FF"/>
                </a:solidFill>
                <a:ea typeface="宋体" pitchFamily="2" charset="-122"/>
              </a:rPr>
              <a:t>Google Books</a:t>
            </a:r>
            <a:endParaRPr lang="zh-CN" altLang="en-US" b="0" u="sng" dirty="0">
              <a:solidFill>
                <a:srgbClr val="0066FF"/>
              </a:solidFill>
              <a:ea typeface="宋体" pitchFamily="2" charset="-122"/>
            </a:endParaRPr>
          </a:p>
        </p:txBody>
      </p:sp>
      <p:sp>
        <p:nvSpPr>
          <p:cNvPr id="47" name="矩形 46"/>
          <p:cNvSpPr/>
          <p:nvPr/>
        </p:nvSpPr>
        <p:spPr>
          <a:xfrm>
            <a:off x="3188914" y="3083952"/>
            <a:ext cx="1811714" cy="369332"/>
          </a:xfrm>
          <a:prstGeom prst="rect">
            <a:avLst/>
          </a:prstGeom>
          <a:scene3d>
            <a:camera prst="isometricRightUp"/>
            <a:lightRig rig="threePt" dir="t"/>
          </a:scene3d>
        </p:spPr>
        <p:txBody>
          <a:bodyPr wrap="none">
            <a:spAutoFit/>
          </a:bodyPr>
          <a:lstStyle/>
          <a:p>
            <a:pPr>
              <a:defRPr/>
            </a:pPr>
            <a:r>
              <a:rPr lang="zh-CN" altLang="en-US" b="0" u="sng" dirty="0">
                <a:solidFill>
                  <a:srgbClr val="0066FF"/>
                </a:solidFill>
                <a:latin typeface="微软雅黑" pitchFamily="34" charset="-122"/>
                <a:ea typeface="微软雅黑" pitchFamily="34" charset="-122"/>
              </a:rPr>
              <a:t>欧洲数字图书馆</a:t>
            </a:r>
          </a:p>
        </p:txBody>
      </p:sp>
      <p:sp>
        <p:nvSpPr>
          <p:cNvPr id="48" name="矩形 47"/>
          <p:cNvSpPr/>
          <p:nvPr/>
        </p:nvSpPr>
        <p:spPr>
          <a:xfrm>
            <a:off x="4786314" y="3000372"/>
            <a:ext cx="2276585" cy="369332"/>
          </a:xfrm>
          <a:prstGeom prst="rect">
            <a:avLst/>
          </a:prstGeom>
          <a:scene3d>
            <a:camera prst="isometricRightUp"/>
            <a:lightRig rig="threePt" dir="t"/>
          </a:scene3d>
        </p:spPr>
        <p:txBody>
          <a:bodyPr wrap="none">
            <a:spAutoFit/>
          </a:bodyPr>
          <a:lstStyle/>
          <a:p>
            <a:pPr>
              <a:defRPr/>
            </a:pPr>
            <a:r>
              <a:rPr lang="zh-CN" altLang="en-US" b="0" u="sng" dirty="0">
                <a:solidFill>
                  <a:srgbClr val="0066FF"/>
                </a:solidFill>
                <a:latin typeface="微软雅黑" pitchFamily="34" charset="-122"/>
                <a:ea typeface="微软雅黑" pitchFamily="34" charset="-122"/>
              </a:rPr>
              <a:t>日本国立国会图书馆</a:t>
            </a:r>
          </a:p>
        </p:txBody>
      </p:sp>
      <p:sp>
        <p:nvSpPr>
          <p:cNvPr id="49" name="矩形 48"/>
          <p:cNvSpPr/>
          <p:nvPr/>
        </p:nvSpPr>
        <p:spPr>
          <a:xfrm>
            <a:off x="5429256" y="2857496"/>
            <a:ext cx="2741456" cy="369332"/>
          </a:xfrm>
          <a:prstGeom prst="rect">
            <a:avLst/>
          </a:prstGeom>
          <a:scene3d>
            <a:camera prst="isometricRightUp"/>
            <a:lightRig rig="threePt" dir="t"/>
          </a:scene3d>
        </p:spPr>
        <p:txBody>
          <a:bodyPr wrap="none">
            <a:spAutoFit/>
          </a:bodyPr>
          <a:lstStyle/>
          <a:p>
            <a:pPr>
              <a:defRPr/>
            </a:pPr>
            <a:r>
              <a:rPr lang="zh-CN" altLang="en-US" b="0" u="sng" dirty="0">
                <a:solidFill>
                  <a:srgbClr val="0066FF"/>
                </a:solidFill>
                <a:latin typeface="微软雅黑" pitchFamily="34" charset="-122"/>
                <a:ea typeface="微软雅黑" pitchFamily="34" charset="-122"/>
              </a:rPr>
              <a:t>澳大利亚数字图书馆计划</a:t>
            </a:r>
          </a:p>
        </p:txBody>
      </p:sp>
      <p:sp>
        <p:nvSpPr>
          <p:cNvPr id="50" name="TextBox 49"/>
          <p:cNvSpPr txBox="1">
            <a:spLocks noChangeArrowheads="1"/>
          </p:cNvSpPr>
          <p:nvPr/>
        </p:nvSpPr>
        <p:spPr bwMode="auto">
          <a:xfrm>
            <a:off x="7715250" y="3870325"/>
            <a:ext cx="676275" cy="368300"/>
          </a:xfrm>
          <a:prstGeom prst="rect">
            <a:avLst/>
          </a:prstGeom>
          <a:noFill/>
          <a:ln w="9525">
            <a:noFill/>
            <a:miter lim="800000"/>
            <a:headEnd/>
            <a:tailEnd/>
          </a:ln>
        </p:spPr>
        <p:txBody>
          <a:bodyPr wrap="none">
            <a:spAutoFit/>
          </a:bodyPr>
          <a:lstStyle/>
          <a:p>
            <a:r>
              <a:rPr lang="en-US" altLang="zh-CN"/>
              <a:t>……</a:t>
            </a:r>
            <a:endParaRPr lang="zh-CN" altLang="en-US"/>
          </a:p>
        </p:txBody>
      </p:sp>
      <p:sp>
        <p:nvSpPr>
          <p:cNvPr id="51" name="TextBox 50"/>
          <p:cNvSpPr txBox="1">
            <a:spLocks noChangeArrowheads="1"/>
          </p:cNvSpPr>
          <p:nvPr/>
        </p:nvSpPr>
        <p:spPr bwMode="auto">
          <a:xfrm>
            <a:off x="2714625" y="4000500"/>
            <a:ext cx="3878263" cy="64611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zh-CN" altLang="en-US" sz="3600" dirty="0">
                <a:solidFill>
                  <a:srgbClr val="FF0000"/>
                </a:solidFill>
                <a:latin typeface="微软雅黑" pitchFamily="34" charset="-122"/>
                <a:ea typeface="微软雅黑" pitchFamily="34" charset="-122"/>
              </a:rPr>
              <a:t>浏览、检索、阅读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anim calcmode="lin" valueType="num">
                                      <p:cBhvr>
                                        <p:cTn id="28" dur="500" fill="hold"/>
                                        <p:tgtEl>
                                          <p:spTgt spid="40"/>
                                        </p:tgtEl>
                                        <p:attrNameLst>
                                          <p:attrName>ppt_x</p:attrName>
                                        </p:attrNameLst>
                                      </p:cBhvr>
                                      <p:tavLst>
                                        <p:tav tm="0">
                                          <p:val>
                                            <p:strVal val="#ppt_x"/>
                                          </p:val>
                                        </p:tav>
                                        <p:tav tm="100000">
                                          <p:val>
                                            <p:strVal val="#ppt_x"/>
                                          </p:val>
                                        </p:tav>
                                      </p:tavLst>
                                    </p:anim>
                                    <p:anim calcmode="lin" valueType="num">
                                      <p:cBhvr>
                                        <p:cTn id="29" dur="5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anim calcmode="lin" valueType="num">
                                      <p:cBhvr>
                                        <p:cTn id="33" dur="500" fill="hold"/>
                                        <p:tgtEl>
                                          <p:spTgt spid="41"/>
                                        </p:tgtEl>
                                        <p:attrNameLst>
                                          <p:attrName>ppt_x</p:attrName>
                                        </p:attrNameLst>
                                      </p:cBhvr>
                                      <p:tavLst>
                                        <p:tav tm="0">
                                          <p:val>
                                            <p:strVal val="#ppt_x"/>
                                          </p:val>
                                        </p:tav>
                                        <p:tav tm="100000">
                                          <p:val>
                                            <p:strVal val="#ppt_x"/>
                                          </p:val>
                                        </p:tav>
                                      </p:tavLst>
                                    </p:anim>
                                    <p:anim calcmode="lin" valueType="num">
                                      <p:cBhvr>
                                        <p:cTn id="34" dur="500" fill="hold"/>
                                        <p:tgtEl>
                                          <p:spTgt spid="4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anim calcmode="lin" valueType="num">
                                      <p:cBhvr>
                                        <p:cTn id="38" dur="500" fill="hold"/>
                                        <p:tgtEl>
                                          <p:spTgt spid="42"/>
                                        </p:tgtEl>
                                        <p:attrNameLst>
                                          <p:attrName>ppt_x</p:attrName>
                                        </p:attrNameLst>
                                      </p:cBhvr>
                                      <p:tavLst>
                                        <p:tav tm="0">
                                          <p:val>
                                            <p:strVal val="#ppt_x"/>
                                          </p:val>
                                        </p:tav>
                                        <p:tav tm="100000">
                                          <p:val>
                                            <p:strVal val="#ppt_x"/>
                                          </p:val>
                                        </p:tav>
                                      </p:tavLst>
                                    </p:anim>
                                    <p:anim calcmode="lin" valueType="num">
                                      <p:cBhvr>
                                        <p:cTn id="39" dur="500" fill="hold"/>
                                        <p:tgtEl>
                                          <p:spTgt spid="4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anim calcmode="lin" valueType="num">
                                      <p:cBhvr>
                                        <p:cTn id="43" dur="500" fill="hold"/>
                                        <p:tgtEl>
                                          <p:spTgt spid="43"/>
                                        </p:tgtEl>
                                        <p:attrNameLst>
                                          <p:attrName>ppt_x</p:attrName>
                                        </p:attrNameLst>
                                      </p:cBhvr>
                                      <p:tavLst>
                                        <p:tav tm="0">
                                          <p:val>
                                            <p:strVal val="#ppt_x"/>
                                          </p:val>
                                        </p:tav>
                                        <p:tav tm="100000">
                                          <p:val>
                                            <p:strVal val="#ppt_x"/>
                                          </p:val>
                                        </p:tav>
                                      </p:tavLst>
                                    </p:anim>
                                    <p:anim calcmode="lin" valueType="num">
                                      <p:cBhvr>
                                        <p:cTn id="44" dur="5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anim calcmode="lin" valueType="num">
                                      <p:cBhvr>
                                        <p:cTn id="48" dur="500" fill="hold"/>
                                        <p:tgtEl>
                                          <p:spTgt spid="44"/>
                                        </p:tgtEl>
                                        <p:attrNameLst>
                                          <p:attrName>ppt_x</p:attrName>
                                        </p:attrNameLst>
                                      </p:cBhvr>
                                      <p:tavLst>
                                        <p:tav tm="0">
                                          <p:val>
                                            <p:strVal val="#ppt_x"/>
                                          </p:val>
                                        </p:tav>
                                        <p:tav tm="100000">
                                          <p:val>
                                            <p:strVal val="#ppt_x"/>
                                          </p:val>
                                        </p:tav>
                                      </p:tavLst>
                                    </p:anim>
                                    <p:anim calcmode="lin" valueType="num">
                                      <p:cBhvr>
                                        <p:cTn id="49" dur="500" fill="hold"/>
                                        <p:tgtEl>
                                          <p:spTgt spid="4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anim calcmode="lin" valueType="num">
                                      <p:cBhvr>
                                        <p:cTn id="53" dur="500" fill="hold"/>
                                        <p:tgtEl>
                                          <p:spTgt spid="45"/>
                                        </p:tgtEl>
                                        <p:attrNameLst>
                                          <p:attrName>ppt_x</p:attrName>
                                        </p:attrNameLst>
                                      </p:cBhvr>
                                      <p:tavLst>
                                        <p:tav tm="0">
                                          <p:val>
                                            <p:strVal val="#ppt_x"/>
                                          </p:val>
                                        </p:tav>
                                        <p:tav tm="100000">
                                          <p:val>
                                            <p:strVal val="#ppt_x"/>
                                          </p:val>
                                        </p:tav>
                                      </p:tavLst>
                                    </p:anim>
                                    <p:anim calcmode="lin" valueType="num">
                                      <p:cBhvr>
                                        <p:cTn id="54" dur="500" fill="hold"/>
                                        <p:tgtEl>
                                          <p:spTgt spid="4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anim calcmode="lin" valueType="num">
                                      <p:cBhvr>
                                        <p:cTn id="58" dur="500" fill="hold"/>
                                        <p:tgtEl>
                                          <p:spTgt spid="46"/>
                                        </p:tgtEl>
                                        <p:attrNameLst>
                                          <p:attrName>ppt_x</p:attrName>
                                        </p:attrNameLst>
                                      </p:cBhvr>
                                      <p:tavLst>
                                        <p:tav tm="0">
                                          <p:val>
                                            <p:strVal val="#ppt_x"/>
                                          </p:val>
                                        </p:tav>
                                        <p:tav tm="100000">
                                          <p:val>
                                            <p:strVal val="#ppt_x"/>
                                          </p:val>
                                        </p:tav>
                                      </p:tavLst>
                                    </p:anim>
                                    <p:anim calcmode="lin" valueType="num">
                                      <p:cBhvr>
                                        <p:cTn id="59" dur="500" fill="hold"/>
                                        <p:tgtEl>
                                          <p:spTgt spid="4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anim calcmode="lin" valueType="num">
                                      <p:cBhvr>
                                        <p:cTn id="63" dur="500" fill="hold"/>
                                        <p:tgtEl>
                                          <p:spTgt spid="47"/>
                                        </p:tgtEl>
                                        <p:attrNameLst>
                                          <p:attrName>ppt_x</p:attrName>
                                        </p:attrNameLst>
                                      </p:cBhvr>
                                      <p:tavLst>
                                        <p:tav tm="0">
                                          <p:val>
                                            <p:strVal val="#ppt_x"/>
                                          </p:val>
                                        </p:tav>
                                        <p:tav tm="100000">
                                          <p:val>
                                            <p:strVal val="#ppt_x"/>
                                          </p:val>
                                        </p:tav>
                                      </p:tavLst>
                                    </p:anim>
                                    <p:anim calcmode="lin" valueType="num">
                                      <p:cBhvr>
                                        <p:cTn id="64" dur="500" fill="hold"/>
                                        <p:tgtEl>
                                          <p:spTgt spid="4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anim calcmode="lin" valueType="num">
                                      <p:cBhvr>
                                        <p:cTn id="68" dur="500" fill="hold"/>
                                        <p:tgtEl>
                                          <p:spTgt spid="48"/>
                                        </p:tgtEl>
                                        <p:attrNameLst>
                                          <p:attrName>ppt_x</p:attrName>
                                        </p:attrNameLst>
                                      </p:cBhvr>
                                      <p:tavLst>
                                        <p:tav tm="0">
                                          <p:val>
                                            <p:strVal val="#ppt_x"/>
                                          </p:val>
                                        </p:tav>
                                        <p:tav tm="100000">
                                          <p:val>
                                            <p:strVal val="#ppt_x"/>
                                          </p:val>
                                        </p:tav>
                                      </p:tavLst>
                                    </p:anim>
                                    <p:anim calcmode="lin" valueType="num">
                                      <p:cBhvr>
                                        <p:cTn id="69" dur="500" fill="hold"/>
                                        <p:tgtEl>
                                          <p:spTgt spid="4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anim calcmode="lin" valueType="num">
                                      <p:cBhvr>
                                        <p:cTn id="73" dur="500" fill="hold"/>
                                        <p:tgtEl>
                                          <p:spTgt spid="49"/>
                                        </p:tgtEl>
                                        <p:attrNameLst>
                                          <p:attrName>ppt_x</p:attrName>
                                        </p:attrNameLst>
                                      </p:cBhvr>
                                      <p:tavLst>
                                        <p:tav tm="0">
                                          <p:val>
                                            <p:strVal val="#ppt_x"/>
                                          </p:val>
                                        </p:tav>
                                        <p:tav tm="100000">
                                          <p:val>
                                            <p:strVal val="#ppt_x"/>
                                          </p:val>
                                        </p:tav>
                                      </p:tavLst>
                                    </p:anim>
                                    <p:anim calcmode="lin" valueType="num">
                                      <p:cBhvr>
                                        <p:cTn id="74" dur="500" fill="hold"/>
                                        <p:tgtEl>
                                          <p:spTgt spid="4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anim calcmode="lin" valueType="num">
                                      <p:cBhvr>
                                        <p:cTn id="78" dur="500" fill="hold"/>
                                        <p:tgtEl>
                                          <p:spTgt spid="50"/>
                                        </p:tgtEl>
                                        <p:attrNameLst>
                                          <p:attrName>ppt_x</p:attrName>
                                        </p:attrNameLst>
                                      </p:cBhvr>
                                      <p:tavLst>
                                        <p:tav tm="0">
                                          <p:val>
                                            <p:strVal val="#ppt_x"/>
                                          </p:val>
                                        </p:tav>
                                        <p:tav tm="100000">
                                          <p:val>
                                            <p:strVal val="#ppt_x"/>
                                          </p:val>
                                        </p:tav>
                                      </p:tavLst>
                                    </p:anim>
                                    <p:anim calcmode="lin" valueType="num">
                                      <p:cBhvr>
                                        <p:cTn id="79" dur="500" fill="hold"/>
                                        <p:tgtEl>
                                          <p:spTgt spid="5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anim calcmode="lin" valueType="num">
                                      <p:cBhvr>
                                        <p:cTn id="83" dur="500" fill="hold"/>
                                        <p:tgtEl>
                                          <p:spTgt spid="12"/>
                                        </p:tgtEl>
                                        <p:attrNameLst>
                                          <p:attrName>ppt_x</p:attrName>
                                        </p:attrNameLst>
                                      </p:cBhvr>
                                      <p:tavLst>
                                        <p:tav tm="0">
                                          <p:val>
                                            <p:strVal val="#ppt_x"/>
                                          </p:val>
                                        </p:tav>
                                        <p:tav tm="100000">
                                          <p:val>
                                            <p:strVal val="#ppt_x"/>
                                          </p:val>
                                        </p:tav>
                                      </p:tavLst>
                                    </p:anim>
                                    <p:anim calcmode="lin" valueType="num">
                                      <p:cBhvr>
                                        <p:cTn id="8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7" presetClass="entr" presetSubtype="10" fill="hold" grpId="0" nodeType="clickEffect">
                                  <p:stCondLst>
                                    <p:cond delay="0"/>
                                  </p:stCondLst>
                                  <p:iterate type="lt">
                                    <p:tmPct val="0"/>
                                  </p:iterate>
                                  <p:childTnLst>
                                    <p:set>
                                      <p:cBhvr>
                                        <p:cTn id="88" dur="1" fill="hold">
                                          <p:stCondLst>
                                            <p:cond delay="0"/>
                                          </p:stCondLst>
                                        </p:cTn>
                                        <p:tgtEl>
                                          <p:spTgt spid="51"/>
                                        </p:tgtEl>
                                        <p:attrNameLst>
                                          <p:attrName>style.visibility</p:attrName>
                                        </p:attrNameLst>
                                      </p:cBhvr>
                                      <p:to>
                                        <p:strVal val="visible"/>
                                      </p:to>
                                    </p:set>
                                    <p:anim calcmode="lin" valueType="num">
                                      <p:cBhvr>
                                        <p:cTn id="89" dur="500" fill="hold"/>
                                        <p:tgtEl>
                                          <p:spTgt spid="51"/>
                                        </p:tgtEl>
                                        <p:attrNameLst>
                                          <p:attrName>ppt_w</p:attrName>
                                        </p:attrNameLst>
                                      </p:cBhvr>
                                      <p:tavLst>
                                        <p:tav tm="0">
                                          <p:val>
                                            <p:fltVal val="0"/>
                                          </p:val>
                                        </p:tav>
                                        <p:tav tm="100000">
                                          <p:val>
                                            <p:strVal val="#ppt_w"/>
                                          </p:val>
                                        </p:tav>
                                      </p:tavLst>
                                    </p:anim>
                                    <p:anim calcmode="lin" valueType="num">
                                      <p:cBhvr>
                                        <p:cTn id="90"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anim calcmode="lin" valueType="num">
                                      <p:cBhvr>
                                        <p:cTn id="96" dur="500" fill="hold"/>
                                        <p:tgtEl>
                                          <p:spTgt spid="10"/>
                                        </p:tgtEl>
                                        <p:attrNameLst>
                                          <p:attrName>ppt_x</p:attrName>
                                        </p:attrNameLst>
                                      </p:cBhvr>
                                      <p:tavLst>
                                        <p:tav tm="0">
                                          <p:val>
                                            <p:strVal val="#ppt_x"/>
                                          </p:val>
                                        </p:tav>
                                        <p:tav tm="100000">
                                          <p:val>
                                            <p:strVal val="#ppt_x"/>
                                          </p:val>
                                        </p:tav>
                                      </p:tavLst>
                                    </p:anim>
                                    <p:anim calcmode="lin" valueType="num">
                                      <p:cBhvr>
                                        <p:cTn id="97" dur="500" fill="hold"/>
                                        <p:tgtEl>
                                          <p:spTgt spid="1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fade">
                                      <p:cBhvr>
                                        <p:cTn id="100" dur="500"/>
                                        <p:tgtEl>
                                          <p:spTgt spid="9"/>
                                        </p:tgtEl>
                                      </p:cBhvr>
                                    </p:animEffect>
                                    <p:anim calcmode="lin" valueType="num">
                                      <p:cBhvr>
                                        <p:cTn id="101" dur="500" fill="hold"/>
                                        <p:tgtEl>
                                          <p:spTgt spid="9"/>
                                        </p:tgtEl>
                                        <p:attrNameLst>
                                          <p:attrName>ppt_x</p:attrName>
                                        </p:attrNameLst>
                                      </p:cBhvr>
                                      <p:tavLst>
                                        <p:tav tm="0">
                                          <p:val>
                                            <p:strVal val="#ppt_x"/>
                                          </p:val>
                                        </p:tav>
                                        <p:tav tm="100000">
                                          <p:val>
                                            <p:strVal val="#ppt_x"/>
                                          </p:val>
                                        </p:tav>
                                      </p:tavLst>
                                    </p:anim>
                                    <p:anim calcmode="lin" valueType="num">
                                      <p:cBhvr>
                                        <p:cTn id="102" dur="500" fill="hold"/>
                                        <p:tgtEl>
                                          <p:spTgt spid="9"/>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500"/>
                                        <p:tgtEl>
                                          <p:spTgt spid="8"/>
                                        </p:tgtEl>
                                      </p:cBhvr>
                                    </p:animEffect>
                                    <p:anim calcmode="lin" valueType="num">
                                      <p:cBhvr>
                                        <p:cTn id="106" dur="500" fill="hold"/>
                                        <p:tgtEl>
                                          <p:spTgt spid="8"/>
                                        </p:tgtEl>
                                        <p:attrNameLst>
                                          <p:attrName>ppt_x</p:attrName>
                                        </p:attrNameLst>
                                      </p:cBhvr>
                                      <p:tavLst>
                                        <p:tav tm="0">
                                          <p:val>
                                            <p:strVal val="#ppt_x"/>
                                          </p:val>
                                        </p:tav>
                                        <p:tav tm="100000">
                                          <p:val>
                                            <p:strVal val="#ppt_x"/>
                                          </p:val>
                                        </p:tav>
                                      </p:tavLst>
                                    </p:anim>
                                    <p:anim calcmode="lin" valueType="num">
                                      <p:cBhvr>
                                        <p:cTn id="10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6" grpId="0"/>
      <p:bldP spid="37" grpId="0" animBg="1"/>
      <p:bldP spid="50" grpId="0"/>
      <p:bldP spid="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198562"/>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跨媒体搜索服务</a:t>
            </a:r>
            <a:endParaRPr lang="zh-CN" altLang="en-US" b="0" dirty="0">
              <a:solidFill>
                <a:srgbClr val="000000"/>
              </a:solidFill>
              <a:latin typeface="微软雅黑" pitchFamily="34" charset="-122"/>
              <a:ea typeface="微软雅黑" pitchFamily="34" charset="-122"/>
            </a:endParaRPr>
          </a:p>
        </p:txBody>
      </p:sp>
      <p:sp>
        <p:nvSpPr>
          <p:cNvPr id="8" name="圆角矩形 35"/>
          <p:cNvSpPr>
            <a:spLocks noChangeArrowheads="1"/>
          </p:cNvSpPr>
          <p:nvPr/>
        </p:nvSpPr>
        <p:spPr bwMode="auto">
          <a:xfrm>
            <a:off x="714375" y="5503863"/>
            <a:ext cx="7643813" cy="785812"/>
          </a:xfrm>
          <a:prstGeom prst="roundRect">
            <a:avLst>
              <a:gd name="adj" fmla="val 16667"/>
            </a:avLst>
          </a:prstGeom>
          <a:gradFill rotWithShape="1">
            <a:gsLst>
              <a:gs pos="0">
                <a:srgbClr val="95AFC9"/>
              </a:gs>
              <a:gs pos="50000">
                <a:srgbClr val="C0CEDC"/>
              </a:gs>
              <a:gs pos="100000">
                <a:srgbClr val="E0E7ED"/>
              </a:gs>
            </a:gsLst>
            <a:lin ang="8100000" scaled="1"/>
          </a:gradFill>
          <a:ln w="25400" algn="ctr">
            <a:noFill/>
            <a:round/>
            <a:headEnd/>
            <a:tailEnd/>
          </a:ln>
        </p:spPr>
        <p:txBody>
          <a:bodyPr tIns="0" bIns="0"/>
          <a:lstStyle/>
          <a:p>
            <a:endParaRPr lang="zh-CN" altLang="en-US" sz="1400">
              <a:solidFill>
                <a:schemeClr val="bg1"/>
              </a:solidFill>
              <a:latin typeface="黑体" pitchFamily="2" charset="-122"/>
              <a:ea typeface="黑体" pitchFamily="2" charset="-122"/>
            </a:endParaRPr>
          </a:p>
        </p:txBody>
      </p:sp>
      <p:pic>
        <p:nvPicPr>
          <p:cNvPr id="9" name="图片 43" descr="thumb_20070701100743479.png"/>
          <p:cNvPicPr>
            <a:picLocks noChangeAspect="1"/>
          </p:cNvPicPr>
          <p:nvPr/>
        </p:nvPicPr>
        <p:blipFill>
          <a:blip r:embed="rId2" cstate="print"/>
          <a:srcRect/>
          <a:stretch>
            <a:fillRect/>
          </a:stretch>
        </p:blipFill>
        <p:spPr bwMode="auto">
          <a:xfrm>
            <a:off x="3786188" y="5575300"/>
            <a:ext cx="642937" cy="642938"/>
          </a:xfrm>
          <a:prstGeom prst="rect">
            <a:avLst/>
          </a:prstGeom>
          <a:noFill/>
          <a:ln w="9525">
            <a:noFill/>
            <a:miter lim="800000"/>
            <a:headEnd/>
            <a:tailEnd/>
          </a:ln>
        </p:spPr>
      </p:pic>
      <p:pic>
        <p:nvPicPr>
          <p:cNvPr id="10" name="图片 49" descr="thumb_20070701100751792.png"/>
          <p:cNvPicPr>
            <a:picLocks noChangeAspect="1"/>
          </p:cNvPicPr>
          <p:nvPr/>
        </p:nvPicPr>
        <p:blipFill>
          <a:blip r:embed="rId3" cstate="print"/>
          <a:srcRect/>
          <a:stretch>
            <a:fillRect/>
          </a:stretch>
        </p:blipFill>
        <p:spPr bwMode="auto">
          <a:xfrm>
            <a:off x="2000250" y="5646738"/>
            <a:ext cx="571500" cy="571500"/>
          </a:xfrm>
          <a:prstGeom prst="rect">
            <a:avLst/>
          </a:prstGeom>
          <a:noFill/>
          <a:ln w="9525">
            <a:noFill/>
            <a:miter lim="800000"/>
            <a:headEnd/>
            <a:tailEnd/>
          </a:ln>
        </p:spPr>
      </p:pic>
      <p:pic>
        <p:nvPicPr>
          <p:cNvPr id="12" name="图片 48" descr="thumb_20070701100747851.png"/>
          <p:cNvPicPr>
            <a:picLocks noChangeAspect="1"/>
          </p:cNvPicPr>
          <p:nvPr/>
        </p:nvPicPr>
        <p:blipFill>
          <a:blip r:embed="rId4" cstate="print"/>
          <a:srcRect/>
          <a:stretch>
            <a:fillRect/>
          </a:stretch>
        </p:blipFill>
        <p:spPr bwMode="auto">
          <a:xfrm>
            <a:off x="5572125" y="5575300"/>
            <a:ext cx="642938" cy="642938"/>
          </a:xfrm>
          <a:prstGeom prst="rect">
            <a:avLst/>
          </a:prstGeom>
          <a:noFill/>
          <a:ln w="9525">
            <a:noFill/>
            <a:miter lim="800000"/>
            <a:headEnd/>
            <a:tailEnd/>
          </a:ln>
        </p:spPr>
      </p:pic>
      <p:pic>
        <p:nvPicPr>
          <p:cNvPr id="13" name="图片 47" descr="thumb_20070701100713859.png"/>
          <p:cNvPicPr>
            <a:picLocks noChangeAspect="1"/>
          </p:cNvPicPr>
          <p:nvPr/>
        </p:nvPicPr>
        <p:blipFill>
          <a:blip r:embed="rId5" cstate="print"/>
          <a:srcRect/>
          <a:stretch>
            <a:fillRect/>
          </a:stretch>
        </p:blipFill>
        <p:spPr bwMode="auto">
          <a:xfrm>
            <a:off x="2928938" y="5575300"/>
            <a:ext cx="571500" cy="571500"/>
          </a:xfrm>
          <a:prstGeom prst="rect">
            <a:avLst/>
          </a:prstGeom>
          <a:noFill/>
          <a:ln w="9525">
            <a:noFill/>
            <a:miter lim="800000"/>
            <a:headEnd/>
            <a:tailEnd/>
          </a:ln>
        </p:spPr>
      </p:pic>
      <p:pic>
        <p:nvPicPr>
          <p:cNvPr id="14" name="图片 14" descr="thumb_20070701100799158.png"/>
          <p:cNvPicPr>
            <a:picLocks noChangeAspect="1"/>
          </p:cNvPicPr>
          <p:nvPr/>
        </p:nvPicPr>
        <p:blipFill>
          <a:blip r:embed="rId6" cstate="print"/>
          <a:srcRect/>
          <a:stretch>
            <a:fillRect/>
          </a:stretch>
        </p:blipFill>
        <p:spPr bwMode="auto">
          <a:xfrm>
            <a:off x="1143000" y="5646738"/>
            <a:ext cx="571500" cy="571500"/>
          </a:xfrm>
          <a:prstGeom prst="rect">
            <a:avLst/>
          </a:prstGeom>
          <a:noFill/>
          <a:ln w="9525">
            <a:noFill/>
            <a:miter lim="800000"/>
            <a:headEnd/>
            <a:tailEnd/>
          </a:ln>
        </p:spPr>
      </p:pic>
      <p:pic>
        <p:nvPicPr>
          <p:cNvPr id="15" name="图片 13" descr="thumb_20070701100796030.png"/>
          <p:cNvPicPr>
            <a:picLocks noChangeAspect="1"/>
          </p:cNvPicPr>
          <p:nvPr/>
        </p:nvPicPr>
        <p:blipFill>
          <a:blip r:embed="rId7" cstate="print"/>
          <a:srcRect/>
          <a:stretch>
            <a:fillRect/>
          </a:stretch>
        </p:blipFill>
        <p:spPr bwMode="auto">
          <a:xfrm>
            <a:off x="4714875" y="5575300"/>
            <a:ext cx="642938" cy="642938"/>
          </a:xfrm>
          <a:prstGeom prst="rect">
            <a:avLst/>
          </a:prstGeom>
          <a:noFill/>
          <a:ln w="9525">
            <a:noFill/>
            <a:miter lim="800000"/>
            <a:headEnd/>
            <a:tailEnd/>
          </a:ln>
        </p:spPr>
      </p:pic>
      <p:pic>
        <p:nvPicPr>
          <p:cNvPr id="16" name="图片 9" descr="thumb_20070701100787830.png"/>
          <p:cNvPicPr>
            <a:picLocks noChangeAspect="1"/>
          </p:cNvPicPr>
          <p:nvPr/>
        </p:nvPicPr>
        <p:blipFill>
          <a:blip r:embed="rId8" cstate="print"/>
          <a:srcRect/>
          <a:stretch>
            <a:fillRect/>
          </a:stretch>
        </p:blipFill>
        <p:spPr bwMode="auto">
          <a:xfrm>
            <a:off x="6429375" y="5608638"/>
            <a:ext cx="609600" cy="609600"/>
          </a:xfrm>
          <a:prstGeom prst="rect">
            <a:avLst/>
          </a:prstGeom>
          <a:noFill/>
          <a:ln w="9525">
            <a:noFill/>
            <a:miter lim="800000"/>
            <a:headEnd/>
            <a:tailEnd/>
          </a:ln>
        </p:spPr>
      </p:pic>
      <p:pic>
        <p:nvPicPr>
          <p:cNvPr id="17" name="图片 8" descr="thumb_20070701100703867.png"/>
          <p:cNvPicPr>
            <a:picLocks noChangeAspect="1"/>
          </p:cNvPicPr>
          <p:nvPr/>
        </p:nvPicPr>
        <p:blipFill>
          <a:blip r:embed="rId9" cstate="print"/>
          <a:srcRect/>
          <a:stretch>
            <a:fillRect/>
          </a:stretch>
        </p:blipFill>
        <p:spPr bwMode="auto">
          <a:xfrm>
            <a:off x="7358063" y="5646738"/>
            <a:ext cx="571500" cy="571500"/>
          </a:xfrm>
          <a:prstGeom prst="rect">
            <a:avLst/>
          </a:prstGeom>
          <a:noFill/>
          <a:ln w="9525">
            <a:noFill/>
            <a:miter lim="800000"/>
            <a:headEnd/>
            <a:tailEnd/>
          </a:ln>
        </p:spPr>
      </p:pic>
      <p:pic>
        <p:nvPicPr>
          <p:cNvPr id="18" name="Picture 70" descr="孔子"/>
          <p:cNvPicPr>
            <a:picLocks noChangeAspect="1" noChangeArrowheads="1"/>
          </p:cNvPicPr>
          <p:nvPr/>
        </p:nvPicPr>
        <p:blipFill>
          <a:blip r:embed="rId10" cstate="print"/>
          <a:srcRect/>
          <a:stretch>
            <a:fillRect/>
          </a:stretch>
        </p:blipFill>
        <p:spPr bwMode="auto">
          <a:xfrm>
            <a:off x="3336925" y="2368550"/>
            <a:ext cx="628650" cy="720725"/>
          </a:xfrm>
          <a:prstGeom prst="rect">
            <a:avLst/>
          </a:prstGeom>
          <a:noFill/>
          <a:ln w="9525">
            <a:noFill/>
            <a:miter lim="800000"/>
            <a:headEnd/>
            <a:tailEnd/>
          </a:ln>
        </p:spPr>
      </p:pic>
      <p:sp>
        <p:nvSpPr>
          <p:cNvPr id="19" name="Text Box 71"/>
          <p:cNvSpPr txBox="1">
            <a:spLocks noChangeArrowheads="1"/>
          </p:cNvSpPr>
          <p:nvPr/>
        </p:nvSpPr>
        <p:spPr bwMode="auto">
          <a:xfrm>
            <a:off x="1285875" y="2217738"/>
            <a:ext cx="1071563" cy="290512"/>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algn="ctr">
              <a:lnSpc>
                <a:spcPct val="80000"/>
              </a:lnSpc>
              <a:spcBef>
                <a:spcPct val="50000"/>
              </a:spcBef>
              <a:defRPr/>
            </a:pPr>
            <a:r>
              <a:rPr lang="en-US" altLang="zh-CN" sz="1600" dirty="0">
                <a:latin typeface="黑体" pitchFamily="2" charset="-122"/>
                <a:ea typeface="黑体" pitchFamily="2" charset="-122"/>
              </a:rPr>
              <a:t>“</a:t>
            </a:r>
            <a:r>
              <a:rPr lang="zh-CN" altLang="en-US" sz="1600" dirty="0">
                <a:latin typeface="黑体" pitchFamily="2" charset="-122"/>
                <a:ea typeface="黑体" pitchFamily="2" charset="-122"/>
              </a:rPr>
              <a:t>论语</a:t>
            </a:r>
            <a:r>
              <a:rPr lang="en-US" altLang="zh-CN" sz="1600" dirty="0">
                <a:latin typeface="黑体" pitchFamily="2" charset="-122"/>
                <a:ea typeface="黑体" pitchFamily="2" charset="-122"/>
              </a:rPr>
              <a:t>”</a:t>
            </a:r>
            <a:r>
              <a:rPr lang="zh-CN" altLang="en-US" sz="1600" dirty="0">
                <a:latin typeface="黑体" pitchFamily="2" charset="-122"/>
                <a:ea typeface="黑体" pitchFamily="2" charset="-122"/>
              </a:rPr>
              <a:t> </a:t>
            </a:r>
          </a:p>
        </p:txBody>
      </p:sp>
      <p:sp>
        <p:nvSpPr>
          <p:cNvPr id="20" name="圆角矩形 35"/>
          <p:cNvSpPr>
            <a:spLocks noChangeArrowheads="1"/>
          </p:cNvSpPr>
          <p:nvPr/>
        </p:nvSpPr>
        <p:spPr bwMode="auto">
          <a:xfrm>
            <a:off x="714375" y="1928813"/>
            <a:ext cx="2139950" cy="287337"/>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自然语言</a:t>
            </a:r>
          </a:p>
        </p:txBody>
      </p:sp>
      <p:sp>
        <p:nvSpPr>
          <p:cNvPr id="21" name="圆角矩形 35"/>
          <p:cNvSpPr>
            <a:spLocks noChangeArrowheads="1"/>
          </p:cNvSpPr>
          <p:nvPr/>
        </p:nvSpPr>
        <p:spPr bwMode="auto">
          <a:xfrm>
            <a:off x="4341813" y="1931988"/>
            <a:ext cx="971550" cy="28892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插图</a:t>
            </a:r>
          </a:p>
        </p:txBody>
      </p:sp>
      <p:sp>
        <p:nvSpPr>
          <p:cNvPr id="22" name="圆角矩形 35"/>
          <p:cNvSpPr>
            <a:spLocks noChangeArrowheads="1"/>
          </p:cNvSpPr>
          <p:nvPr/>
        </p:nvSpPr>
        <p:spPr bwMode="auto">
          <a:xfrm>
            <a:off x="7062788" y="1931988"/>
            <a:ext cx="1295400" cy="28892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视频片段</a:t>
            </a:r>
          </a:p>
        </p:txBody>
      </p:sp>
      <p:sp>
        <p:nvSpPr>
          <p:cNvPr id="23" name="圆角矩形 35"/>
          <p:cNvSpPr>
            <a:spLocks noChangeArrowheads="1"/>
          </p:cNvSpPr>
          <p:nvPr/>
        </p:nvSpPr>
        <p:spPr bwMode="auto">
          <a:xfrm>
            <a:off x="5900738" y="5105400"/>
            <a:ext cx="1162050" cy="25082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视频片段</a:t>
            </a:r>
          </a:p>
        </p:txBody>
      </p:sp>
      <p:sp>
        <p:nvSpPr>
          <p:cNvPr id="24" name="圆角矩形 35"/>
          <p:cNvSpPr>
            <a:spLocks noChangeArrowheads="1"/>
          </p:cNvSpPr>
          <p:nvPr/>
        </p:nvSpPr>
        <p:spPr bwMode="auto">
          <a:xfrm>
            <a:off x="3155950" y="1931988"/>
            <a:ext cx="1044575" cy="28892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图片</a:t>
            </a:r>
          </a:p>
        </p:txBody>
      </p:sp>
      <p:sp>
        <p:nvSpPr>
          <p:cNvPr id="25" name="圆角矩形 35"/>
          <p:cNvSpPr>
            <a:spLocks noChangeArrowheads="1"/>
          </p:cNvSpPr>
          <p:nvPr/>
        </p:nvSpPr>
        <p:spPr bwMode="auto">
          <a:xfrm>
            <a:off x="4462463" y="5106988"/>
            <a:ext cx="966787" cy="25082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图书</a:t>
            </a:r>
          </a:p>
        </p:txBody>
      </p:sp>
      <p:sp>
        <p:nvSpPr>
          <p:cNvPr id="26" name="圆角矩形 35"/>
          <p:cNvSpPr>
            <a:spLocks noChangeArrowheads="1"/>
          </p:cNvSpPr>
          <p:nvPr/>
        </p:nvSpPr>
        <p:spPr bwMode="auto">
          <a:xfrm>
            <a:off x="7134225" y="5106988"/>
            <a:ext cx="1223963" cy="25082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相关图书</a:t>
            </a:r>
          </a:p>
        </p:txBody>
      </p:sp>
      <p:sp>
        <p:nvSpPr>
          <p:cNvPr id="27" name="圆角矩形 35"/>
          <p:cNvSpPr>
            <a:spLocks noChangeArrowheads="1"/>
          </p:cNvSpPr>
          <p:nvPr/>
        </p:nvSpPr>
        <p:spPr bwMode="auto">
          <a:xfrm>
            <a:off x="5972175" y="1931988"/>
            <a:ext cx="1008063" cy="28892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声音</a:t>
            </a:r>
          </a:p>
        </p:txBody>
      </p:sp>
      <p:sp>
        <p:nvSpPr>
          <p:cNvPr id="28" name="圆角矩形 35"/>
          <p:cNvSpPr>
            <a:spLocks noChangeArrowheads="1"/>
          </p:cNvSpPr>
          <p:nvPr/>
        </p:nvSpPr>
        <p:spPr bwMode="auto">
          <a:xfrm>
            <a:off x="3121025" y="5106988"/>
            <a:ext cx="1223963" cy="25082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视频片段</a:t>
            </a:r>
          </a:p>
        </p:txBody>
      </p:sp>
      <p:sp>
        <p:nvSpPr>
          <p:cNvPr id="29" name="圆角矩形 35"/>
          <p:cNvSpPr>
            <a:spLocks noChangeArrowheads="1"/>
          </p:cNvSpPr>
          <p:nvPr/>
        </p:nvSpPr>
        <p:spPr bwMode="auto">
          <a:xfrm>
            <a:off x="714375" y="5108575"/>
            <a:ext cx="1143000" cy="250825"/>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图书编目</a:t>
            </a:r>
          </a:p>
        </p:txBody>
      </p:sp>
      <p:pic>
        <p:nvPicPr>
          <p:cNvPr id="30" name="Picture 87" descr="svm_figure"/>
          <p:cNvPicPr>
            <a:picLocks noChangeAspect="1" noChangeArrowheads="1"/>
          </p:cNvPicPr>
          <p:nvPr/>
        </p:nvPicPr>
        <p:blipFill>
          <a:blip r:embed="rId11" cstate="print"/>
          <a:srcRect/>
          <a:stretch>
            <a:fillRect/>
          </a:stretch>
        </p:blipFill>
        <p:spPr bwMode="auto">
          <a:xfrm>
            <a:off x="4376738" y="2368550"/>
            <a:ext cx="865187" cy="717550"/>
          </a:xfrm>
          <a:prstGeom prst="rect">
            <a:avLst/>
          </a:prstGeom>
          <a:noFill/>
          <a:ln w="9525">
            <a:noFill/>
            <a:miter lim="800000"/>
            <a:headEnd/>
            <a:tailEnd/>
          </a:ln>
        </p:spPr>
      </p:pic>
      <p:pic>
        <p:nvPicPr>
          <p:cNvPr id="31" name="Picture 90" descr="支持向量机导论"/>
          <p:cNvPicPr>
            <a:picLocks noChangeAspect="1" noChangeArrowheads="1"/>
          </p:cNvPicPr>
          <p:nvPr/>
        </p:nvPicPr>
        <p:blipFill>
          <a:blip r:embed="rId12" cstate="print"/>
          <a:srcRect/>
          <a:stretch>
            <a:fillRect/>
          </a:stretch>
        </p:blipFill>
        <p:spPr bwMode="auto">
          <a:xfrm>
            <a:off x="4583113" y="4160838"/>
            <a:ext cx="658812" cy="842962"/>
          </a:xfrm>
          <a:prstGeom prst="rect">
            <a:avLst/>
          </a:prstGeom>
          <a:noFill/>
          <a:ln w="9525">
            <a:noFill/>
            <a:miter lim="800000"/>
            <a:headEnd/>
            <a:tailEnd/>
          </a:ln>
        </p:spPr>
      </p:pic>
      <p:pic>
        <p:nvPicPr>
          <p:cNvPr id="32" name="Picture 91" descr="易中天_儒家"/>
          <p:cNvPicPr>
            <a:picLocks noChangeAspect="1" noChangeArrowheads="1"/>
          </p:cNvPicPr>
          <p:nvPr/>
        </p:nvPicPr>
        <p:blipFill>
          <a:blip r:embed="rId13" cstate="print"/>
          <a:srcRect/>
          <a:stretch>
            <a:fillRect/>
          </a:stretch>
        </p:blipFill>
        <p:spPr bwMode="auto">
          <a:xfrm>
            <a:off x="3192463" y="4171950"/>
            <a:ext cx="1008062" cy="755650"/>
          </a:xfrm>
          <a:prstGeom prst="rect">
            <a:avLst/>
          </a:prstGeom>
          <a:noFill/>
          <a:ln w="9525">
            <a:noFill/>
            <a:miter lim="800000"/>
            <a:headEnd/>
            <a:tailEnd/>
          </a:ln>
        </p:spPr>
      </p:pic>
      <p:sp>
        <p:nvSpPr>
          <p:cNvPr id="33" name="AutoShape 94"/>
          <p:cNvSpPr>
            <a:spLocks noChangeArrowheads="1"/>
          </p:cNvSpPr>
          <p:nvPr/>
        </p:nvSpPr>
        <p:spPr bwMode="auto">
          <a:xfrm>
            <a:off x="3625850" y="3854450"/>
            <a:ext cx="71438" cy="215900"/>
          </a:xfrm>
          <a:prstGeom prst="downArrow">
            <a:avLst>
              <a:gd name="adj1" fmla="val 50000"/>
              <a:gd name="adj2" fmla="val 101110"/>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anchor="ctr"/>
          <a:lstStyle/>
          <a:p>
            <a:pPr>
              <a:defRPr/>
            </a:pPr>
            <a:endParaRPr lang="zh-CN" altLang="en-US" sz="1600"/>
          </a:p>
        </p:txBody>
      </p:sp>
      <p:sp>
        <p:nvSpPr>
          <p:cNvPr id="34" name="AutoShape 95"/>
          <p:cNvSpPr>
            <a:spLocks noChangeArrowheads="1"/>
          </p:cNvSpPr>
          <p:nvPr/>
        </p:nvSpPr>
        <p:spPr bwMode="auto">
          <a:xfrm>
            <a:off x="4810125" y="3860800"/>
            <a:ext cx="71438" cy="215900"/>
          </a:xfrm>
          <a:prstGeom prst="downArrow">
            <a:avLst>
              <a:gd name="adj1" fmla="val 50000"/>
              <a:gd name="adj2" fmla="val 101112"/>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anchor="ctr"/>
          <a:lstStyle/>
          <a:p>
            <a:pPr>
              <a:defRPr/>
            </a:pPr>
            <a:endParaRPr lang="zh-CN" altLang="en-US" sz="1600"/>
          </a:p>
        </p:txBody>
      </p:sp>
      <p:pic>
        <p:nvPicPr>
          <p:cNvPr id="35" name="Picture 100" descr="AndrewNg2"/>
          <p:cNvPicPr>
            <a:picLocks noChangeAspect="1" noChangeArrowheads="1"/>
          </p:cNvPicPr>
          <p:nvPr/>
        </p:nvPicPr>
        <p:blipFill>
          <a:blip r:embed="rId14" cstate="print"/>
          <a:srcRect/>
          <a:stretch>
            <a:fillRect/>
          </a:stretch>
        </p:blipFill>
        <p:spPr bwMode="auto">
          <a:xfrm>
            <a:off x="5972175" y="4146550"/>
            <a:ext cx="1081088" cy="706438"/>
          </a:xfrm>
          <a:prstGeom prst="rect">
            <a:avLst/>
          </a:prstGeom>
          <a:noFill/>
          <a:ln w="9525">
            <a:noFill/>
            <a:miter lim="800000"/>
            <a:headEnd/>
            <a:tailEnd/>
          </a:ln>
        </p:spPr>
      </p:pic>
      <p:pic>
        <p:nvPicPr>
          <p:cNvPr id="36" name="Picture 101" descr="speech"/>
          <p:cNvPicPr>
            <a:picLocks noChangeAspect="1" noChangeArrowheads="1"/>
          </p:cNvPicPr>
          <p:nvPr/>
        </p:nvPicPr>
        <p:blipFill>
          <a:blip r:embed="rId15" cstate="print"/>
          <a:srcRect/>
          <a:stretch>
            <a:fillRect/>
          </a:stretch>
        </p:blipFill>
        <p:spPr bwMode="auto">
          <a:xfrm>
            <a:off x="5973763" y="2419350"/>
            <a:ext cx="1008062" cy="668338"/>
          </a:xfrm>
          <a:prstGeom prst="rect">
            <a:avLst/>
          </a:prstGeom>
          <a:noFill/>
          <a:ln w="9525">
            <a:noFill/>
            <a:miter lim="800000"/>
            <a:headEnd/>
            <a:tailEnd/>
          </a:ln>
        </p:spPr>
      </p:pic>
      <p:pic>
        <p:nvPicPr>
          <p:cNvPr id="37" name="Picture 102" descr="icml08_lin_lssvm_01_Page_01"/>
          <p:cNvPicPr>
            <a:picLocks noChangeAspect="1" noChangeArrowheads="1"/>
          </p:cNvPicPr>
          <p:nvPr/>
        </p:nvPicPr>
        <p:blipFill>
          <a:blip r:embed="rId16" cstate="print"/>
          <a:srcRect/>
          <a:stretch>
            <a:fillRect/>
          </a:stretch>
        </p:blipFill>
        <p:spPr bwMode="auto">
          <a:xfrm>
            <a:off x="7126288" y="2354263"/>
            <a:ext cx="1150937" cy="863600"/>
          </a:xfrm>
          <a:prstGeom prst="rect">
            <a:avLst/>
          </a:prstGeom>
          <a:noFill/>
          <a:ln w="9525">
            <a:noFill/>
            <a:miter lim="800000"/>
            <a:headEnd/>
            <a:tailEnd/>
          </a:ln>
        </p:spPr>
      </p:pic>
      <p:cxnSp>
        <p:nvCxnSpPr>
          <p:cNvPr id="38" name="直接连接符 50"/>
          <p:cNvCxnSpPr>
            <a:cxnSpLocks noChangeShapeType="1"/>
          </p:cNvCxnSpPr>
          <p:nvPr/>
        </p:nvCxnSpPr>
        <p:spPr bwMode="auto">
          <a:xfrm rot="5400000">
            <a:off x="1212850" y="3716338"/>
            <a:ext cx="3571875" cy="3175"/>
          </a:xfrm>
          <a:prstGeom prst="line">
            <a:avLst/>
          </a:prstGeom>
          <a:noFill/>
          <a:ln w="38100" algn="ctr">
            <a:solidFill>
              <a:schemeClr val="tx1"/>
            </a:solidFill>
            <a:prstDash val="dash"/>
            <a:round/>
            <a:headEnd/>
            <a:tailEnd/>
          </a:ln>
        </p:spPr>
      </p:cxnSp>
      <p:sp>
        <p:nvSpPr>
          <p:cNvPr id="39" name="AutoShape 94"/>
          <p:cNvSpPr>
            <a:spLocks noChangeArrowheads="1"/>
          </p:cNvSpPr>
          <p:nvPr/>
        </p:nvSpPr>
        <p:spPr bwMode="auto">
          <a:xfrm>
            <a:off x="6400800" y="3859213"/>
            <a:ext cx="71438" cy="215900"/>
          </a:xfrm>
          <a:prstGeom prst="downArrow">
            <a:avLst>
              <a:gd name="adj1" fmla="val 50000"/>
              <a:gd name="adj2" fmla="val 101110"/>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anchor="ctr"/>
          <a:lstStyle/>
          <a:p>
            <a:pPr>
              <a:defRPr/>
            </a:pPr>
            <a:endParaRPr lang="zh-CN" altLang="en-US" sz="1600"/>
          </a:p>
        </p:txBody>
      </p:sp>
      <p:sp>
        <p:nvSpPr>
          <p:cNvPr id="40" name="AutoShape 94"/>
          <p:cNvSpPr>
            <a:spLocks noChangeArrowheads="1"/>
          </p:cNvSpPr>
          <p:nvPr/>
        </p:nvSpPr>
        <p:spPr bwMode="auto">
          <a:xfrm>
            <a:off x="7643813" y="3859213"/>
            <a:ext cx="71437" cy="215900"/>
          </a:xfrm>
          <a:prstGeom prst="downArrow">
            <a:avLst>
              <a:gd name="adj1" fmla="val 50000"/>
              <a:gd name="adj2" fmla="val 101110"/>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anchor="ctr"/>
          <a:lstStyle/>
          <a:p>
            <a:pPr>
              <a:defRPr/>
            </a:pPr>
            <a:endParaRPr lang="zh-CN" altLang="en-US" sz="1600"/>
          </a:p>
        </p:txBody>
      </p:sp>
      <p:sp>
        <p:nvSpPr>
          <p:cNvPr id="41" name="下箭头 56"/>
          <p:cNvSpPr>
            <a:spLocks noChangeArrowheads="1"/>
          </p:cNvSpPr>
          <p:nvPr/>
        </p:nvSpPr>
        <p:spPr bwMode="auto">
          <a:xfrm>
            <a:off x="1500188" y="2503488"/>
            <a:ext cx="571500" cy="214312"/>
          </a:xfrm>
          <a:prstGeom prst="downArrow">
            <a:avLst>
              <a:gd name="adj1" fmla="val 50000"/>
              <a:gd name="adj2" fmla="val 50000"/>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zh-CN" altLang="en-US" sz="1600"/>
          </a:p>
        </p:txBody>
      </p:sp>
      <p:sp>
        <p:nvSpPr>
          <p:cNvPr id="42" name="下箭头 57"/>
          <p:cNvSpPr>
            <a:spLocks noChangeArrowheads="1"/>
          </p:cNvSpPr>
          <p:nvPr/>
        </p:nvSpPr>
        <p:spPr bwMode="auto">
          <a:xfrm>
            <a:off x="857250" y="3360738"/>
            <a:ext cx="571500" cy="214312"/>
          </a:xfrm>
          <a:prstGeom prst="downArrow">
            <a:avLst>
              <a:gd name="adj1" fmla="val 50000"/>
              <a:gd name="adj2" fmla="val 50000"/>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zh-CN" altLang="en-US" sz="1600"/>
          </a:p>
        </p:txBody>
      </p:sp>
      <p:sp>
        <p:nvSpPr>
          <p:cNvPr id="43" name="圆角矩形 35"/>
          <p:cNvSpPr>
            <a:spLocks noChangeArrowheads="1"/>
          </p:cNvSpPr>
          <p:nvPr/>
        </p:nvSpPr>
        <p:spPr bwMode="auto">
          <a:xfrm>
            <a:off x="1928813" y="5110163"/>
            <a:ext cx="928687" cy="250825"/>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tIns="0" bIns="0"/>
          <a:lstStyle/>
          <a:p>
            <a:pPr algn="ctr"/>
            <a:r>
              <a:rPr lang="zh-CN" altLang="en-US" sz="1400">
                <a:solidFill>
                  <a:schemeClr val="tx1"/>
                </a:solidFill>
                <a:latin typeface="黑体" pitchFamily="2" charset="-122"/>
                <a:ea typeface="黑体" pitchFamily="2" charset="-122"/>
              </a:rPr>
              <a:t>全文</a:t>
            </a:r>
          </a:p>
        </p:txBody>
      </p:sp>
      <p:sp>
        <p:nvSpPr>
          <p:cNvPr id="44" name="下箭头 68"/>
          <p:cNvSpPr>
            <a:spLocks noChangeArrowheads="1"/>
          </p:cNvSpPr>
          <p:nvPr/>
        </p:nvSpPr>
        <p:spPr bwMode="auto">
          <a:xfrm>
            <a:off x="2000250" y="3360738"/>
            <a:ext cx="571500" cy="214312"/>
          </a:xfrm>
          <a:prstGeom prst="downArrow">
            <a:avLst>
              <a:gd name="adj1" fmla="val 50000"/>
              <a:gd name="adj2" fmla="val 50000"/>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zh-CN" altLang="en-US" sz="1600"/>
          </a:p>
        </p:txBody>
      </p:sp>
      <p:sp>
        <p:nvSpPr>
          <p:cNvPr id="45" name="圆角矩形 35"/>
          <p:cNvSpPr>
            <a:spLocks noChangeArrowheads="1"/>
          </p:cNvSpPr>
          <p:nvPr/>
        </p:nvSpPr>
        <p:spPr bwMode="auto">
          <a:xfrm>
            <a:off x="3206750" y="3289300"/>
            <a:ext cx="5151438" cy="500063"/>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tIns="36000" bIns="0" anchor="ctr" anchorCtr="0"/>
          <a:lstStyle/>
          <a:p>
            <a:pPr algn="ctr"/>
            <a:r>
              <a:rPr lang="zh-CN" altLang="en-US" sz="1600" dirty="0">
                <a:solidFill>
                  <a:schemeClr val="tx1"/>
                </a:solidFill>
                <a:latin typeface="黑体" pitchFamily="2" charset="-122"/>
                <a:ea typeface="黑体" pitchFamily="2" charset="-122"/>
              </a:rPr>
              <a:t>         跨媒体搜索引擎</a:t>
            </a:r>
          </a:p>
        </p:txBody>
      </p:sp>
      <p:sp>
        <p:nvSpPr>
          <p:cNvPr id="46" name="AutoShape 94"/>
          <p:cNvSpPr>
            <a:spLocks noChangeArrowheads="1"/>
          </p:cNvSpPr>
          <p:nvPr/>
        </p:nvSpPr>
        <p:spPr bwMode="auto">
          <a:xfrm>
            <a:off x="3643313" y="3074988"/>
            <a:ext cx="71437" cy="214312"/>
          </a:xfrm>
          <a:prstGeom prst="downArrow">
            <a:avLst>
              <a:gd name="adj1" fmla="val 50000"/>
              <a:gd name="adj2" fmla="val 101110"/>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anchor="ctr"/>
          <a:lstStyle/>
          <a:p>
            <a:pPr>
              <a:defRPr/>
            </a:pPr>
            <a:endParaRPr lang="zh-CN" altLang="en-US" sz="1600"/>
          </a:p>
        </p:txBody>
      </p:sp>
      <p:sp>
        <p:nvSpPr>
          <p:cNvPr id="47" name="AutoShape 94"/>
          <p:cNvSpPr>
            <a:spLocks noChangeArrowheads="1"/>
          </p:cNvSpPr>
          <p:nvPr/>
        </p:nvSpPr>
        <p:spPr bwMode="auto">
          <a:xfrm>
            <a:off x="4786313" y="3074988"/>
            <a:ext cx="71437" cy="214312"/>
          </a:xfrm>
          <a:prstGeom prst="downArrow">
            <a:avLst>
              <a:gd name="adj1" fmla="val 50000"/>
              <a:gd name="adj2" fmla="val 101110"/>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anchor="ctr"/>
          <a:lstStyle/>
          <a:p>
            <a:pPr>
              <a:defRPr/>
            </a:pPr>
            <a:endParaRPr lang="zh-CN" altLang="en-US" sz="1600"/>
          </a:p>
        </p:txBody>
      </p:sp>
      <p:sp>
        <p:nvSpPr>
          <p:cNvPr id="48" name="AutoShape 94"/>
          <p:cNvSpPr>
            <a:spLocks noChangeArrowheads="1"/>
          </p:cNvSpPr>
          <p:nvPr/>
        </p:nvSpPr>
        <p:spPr bwMode="auto">
          <a:xfrm>
            <a:off x="6423025" y="3074988"/>
            <a:ext cx="71438" cy="214312"/>
          </a:xfrm>
          <a:prstGeom prst="downArrow">
            <a:avLst>
              <a:gd name="adj1" fmla="val 50000"/>
              <a:gd name="adj2" fmla="val 101110"/>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anchor="ctr"/>
          <a:lstStyle/>
          <a:p>
            <a:pPr>
              <a:defRPr/>
            </a:pPr>
            <a:endParaRPr lang="zh-CN" altLang="en-US" sz="1600"/>
          </a:p>
        </p:txBody>
      </p:sp>
      <p:sp>
        <p:nvSpPr>
          <p:cNvPr id="49" name="AutoShape 94"/>
          <p:cNvSpPr>
            <a:spLocks noChangeArrowheads="1"/>
          </p:cNvSpPr>
          <p:nvPr/>
        </p:nvSpPr>
        <p:spPr bwMode="auto">
          <a:xfrm>
            <a:off x="7637463" y="3071813"/>
            <a:ext cx="71437" cy="217487"/>
          </a:xfrm>
          <a:prstGeom prst="downArrow">
            <a:avLst>
              <a:gd name="adj1" fmla="val 50000"/>
              <a:gd name="adj2" fmla="val 101110"/>
            </a:avLst>
          </a:prstGeom>
          <a:ln>
            <a:headEnd/>
            <a:tailEnd/>
          </a:ln>
        </p:spPr>
        <p:style>
          <a:lnRef idx="1">
            <a:schemeClr val="accent5"/>
          </a:lnRef>
          <a:fillRef idx="2">
            <a:schemeClr val="accent5"/>
          </a:fillRef>
          <a:effectRef idx="1">
            <a:schemeClr val="accent5"/>
          </a:effectRef>
          <a:fontRef idx="minor">
            <a:schemeClr val="dk1"/>
          </a:fontRef>
        </p:style>
        <p:txBody>
          <a:bodyPr vert="eaVert" wrap="none" anchor="ctr"/>
          <a:lstStyle/>
          <a:p>
            <a:pPr>
              <a:defRPr/>
            </a:pPr>
            <a:endParaRPr lang="zh-CN" altLang="en-US" sz="1600"/>
          </a:p>
        </p:txBody>
      </p:sp>
      <p:pic>
        <p:nvPicPr>
          <p:cNvPr id="50" name="图片 76" descr="最优化教材.jpg"/>
          <p:cNvPicPr>
            <a:picLocks noChangeAspect="1"/>
          </p:cNvPicPr>
          <p:nvPr/>
        </p:nvPicPr>
        <p:blipFill>
          <a:blip r:embed="rId17" cstate="print"/>
          <a:srcRect/>
          <a:stretch>
            <a:fillRect/>
          </a:stretch>
        </p:blipFill>
        <p:spPr bwMode="auto">
          <a:xfrm>
            <a:off x="7351713" y="4054475"/>
            <a:ext cx="714375" cy="1020763"/>
          </a:xfrm>
          <a:prstGeom prst="rect">
            <a:avLst/>
          </a:prstGeom>
          <a:noFill/>
          <a:ln w="9525">
            <a:noFill/>
            <a:miter lim="800000"/>
            <a:headEnd/>
            <a:tailEnd/>
          </a:ln>
        </p:spPr>
      </p:pic>
      <p:sp>
        <p:nvSpPr>
          <p:cNvPr id="51" name="TextBox 77"/>
          <p:cNvSpPr txBox="1">
            <a:spLocks noChangeArrowheads="1"/>
          </p:cNvSpPr>
          <p:nvPr/>
        </p:nvSpPr>
        <p:spPr bwMode="auto">
          <a:xfrm>
            <a:off x="5357813" y="2363788"/>
            <a:ext cx="571500" cy="338137"/>
          </a:xfrm>
          <a:prstGeom prst="rect">
            <a:avLst/>
          </a:prstGeom>
          <a:noFill/>
          <a:ln w="9525">
            <a:noFill/>
            <a:miter lim="800000"/>
            <a:headEnd/>
            <a:tailEnd/>
          </a:ln>
        </p:spPr>
        <p:txBody>
          <a:bodyPr>
            <a:spAutoFit/>
          </a:bodyPr>
          <a:lstStyle/>
          <a:p>
            <a:r>
              <a:rPr lang="en-US" altLang="zh-CN" sz="1600"/>
              <a:t>….</a:t>
            </a:r>
            <a:endParaRPr lang="zh-CN" altLang="en-US" sz="1600"/>
          </a:p>
        </p:txBody>
      </p:sp>
      <p:sp>
        <p:nvSpPr>
          <p:cNvPr id="52" name="TextBox 78"/>
          <p:cNvSpPr txBox="1">
            <a:spLocks noChangeArrowheads="1"/>
          </p:cNvSpPr>
          <p:nvPr/>
        </p:nvSpPr>
        <p:spPr bwMode="auto">
          <a:xfrm>
            <a:off x="5357813" y="4562475"/>
            <a:ext cx="571500" cy="339725"/>
          </a:xfrm>
          <a:prstGeom prst="rect">
            <a:avLst/>
          </a:prstGeom>
          <a:noFill/>
          <a:ln w="9525">
            <a:noFill/>
            <a:miter lim="800000"/>
            <a:headEnd/>
            <a:tailEnd/>
          </a:ln>
        </p:spPr>
        <p:txBody>
          <a:bodyPr>
            <a:spAutoFit/>
          </a:bodyPr>
          <a:lstStyle/>
          <a:p>
            <a:r>
              <a:rPr lang="en-US" altLang="zh-CN" sz="1600"/>
              <a:t>….</a:t>
            </a:r>
            <a:endParaRPr lang="zh-CN" altLang="en-US" sz="1600"/>
          </a:p>
        </p:txBody>
      </p:sp>
      <p:pic>
        <p:nvPicPr>
          <p:cNvPr id="53" name="Picture 57"/>
          <p:cNvPicPr>
            <a:picLocks noChangeAspect="1" noChangeArrowheads="1"/>
          </p:cNvPicPr>
          <p:nvPr/>
        </p:nvPicPr>
        <p:blipFill>
          <a:blip r:embed="rId18" cstate="print"/>
          <a:srcRect/>
          <a:stretch>
            <a:fillRect/>
          </a:stretch>
        </p:blipFill>
        <p:spPr bwMode="auto">
          <a:xfrm>
            <a:off x="677863" y="2789238"/>
            <a:ext cx="1108075" cy="466725"/>
          </a:xfrm>
          <a:prstGeom prst="rect">
            <a:avLst/>
          </a:prstGeom>
          <a:noFill/>
          <a:ln w="9525">
            <a:solidFill>
              <a:schemeClr val="tx1">
                <a:lumMod val="50000"/>
                <a:lumOff val="50000"/>
              </a:schemeClr>
            </a:solidFill>
            <a:miter lim="800000"/>
            <a:headEnd/>
            <a:tailEnd/>
          </a:ln>
        </p:spPr>
      </p:pic>
      <p:pic>
        <p:nvPicPr>
          <p:cNvPr id="54" name="Picture 59"/>
          <p:cNvPicPr>
            <a:picLocks noChangeAspect="1" noChangeArrowheads="1"/>
          </p:cNvPicPr>
          <p:nvPr/>
        </p:nvPicPr>
        <p:blipFill>
          <a:blip r:embed="rId19" cstate="print"/>
          <a:srcRect/>
          <a:stretch>
            <a:fillRect/>
          </a:stretch>
        </p:blipFill>
        <p:spPr bwMode="auto">
          <a:xfrm>
            <a:off x="1857375" y="2838450"/>
            <a:ext cx="1000125" cy="379413"/>
          </a:xfrm>
          <a:prstGeom prst="rect">
            <a:avLst/>
          </a:prstGeom>
          <a:noFill/>
          <a:ln w="9525">
            <a:solidFill>
              <a:schemeClr val="tx1">
                <a:lumMod val="50000"/>
                <a:lumOff val="50000"/>
              </a:schemeClr>
            </a:solidFill>
            <a:miter lim="800000"/>
            <a:headEnd/>
            <a:tailEnd/>
          </a:ln>
        </p:spPr>
      </p:pic>
      <p:pic>
        <p:nvPicPr>
          <p:cNvPr id="55" name="Picture 62"/>
          <p:cNvPicPr>
            <a:picLocks noChangeAspect="1" noChangeArrowheads="1"/>
          </p:cNvPicPr>
          <p:nvPr/>
        </p:nvPicPr>
        <p:blipFill>
          <a:blip r:embed="rId20" cstate="print"/>
          <a:srcRect/>
          <a:stretch>
            <a:fillRect/>
          </a:stretch>
        </p:blipFill>
        <p:spPr bwMode="auto">
          <a:xfrm>
            <a:off x="642938" y="3651250"/>
            <a:ext cx="1071562" cy="1352550"/>
          </a:xfrm>
          <a:prstGeom prst="rect">
            <a:avLst/>
          </a:prstGeom>
          <a:noFill/>
          <a:ln w="9525">
            <a:solidFill>
              <a:schemeClr val="tx1">
                <a:lumMod val="50000"/>
                <a:lumOff val="50000"/>
              </a:schemeClr>
            </a:solidFill>
            <a:miter lim="800000"/>
            <a:headEnd/>
            <a:tailEnd/>
          </a:ln>
        </p:spPr>
      </p:pic>
      <p:pic>
        <p:nvPicPr>
          <p:cNvPr id="56" name="Picture 64"/>
          <p:cNvPicPr>
            <a:picLocks noChangeAspect="1" noChangeArrowheads="1"/>
          </p:cNvPicPr>
          <p:nvPr/>
        </p:nvPicPr>
        <p:blipFill>
          <a:blip r:embed="rId21" cstate="print"/>
          <a:srcRect/>
          <a:stretch>
            <a:fillRect/>
          </a:stretch>
        </p:blipFill>
        <p:spPr bwMode="auto">
          <a:xfrm>
            <a:off x="1643063" y="3781425"/>
            <a:ext cx="1285875" cy="1008063"/>
          </a:xfrm>
          <a:prstGeom prst="rect">
            <a:avLst/>
          </a:prstGeom>
          <a:noFill/>
          <a:ln w="9525">
            <a:solidFill>
              <a:schemeClr val="tx1">
                <a:lumMod val="50000"/>
                <a:lumOff val="50000"/>
              </a:schemeClr>
            </a:solidFill>
            <a:miter lim="800000"/>
            <a:headEnd/>
            <a:tailEnd/>
          </a:ln>
        </p:spPr>
      </p:pic>
      <p:pic>
        <p:nvPicPr>
          <p:cNvPr id="57" name="Picture 3" descr="D:\Hein18.png"/>
          <p:cNvPicPr>
            <a:picLocks noChangeAspect="1" noChangeArrowheads="1"/>
          </p:cNvPicPr>
          <p:nvPr/>
        </p:nvPicPr>
        <p:blipFill>
          <a:blip r:embed="rId22" cstate="print"/>
          <a:srcRect/>
          <a:stretch>
            <a:fillRect/>
          </a:stretch>
        </p:blipFill>
        <p:spPr bwMode="auto">
          <a:xfrm>
            <a:off x="4857750" y="3289300"/>
            <a:ext cx="500063" cy="500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par>
                                <p:cTn id="40" presetID="10"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10"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par>
                                <p:cTn id="82" presetID="10" presetClass="entr" presetSubtype="0"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par>
                                <p:cTn id="91" presetID="10" presetClass="entr" presetSubtype="0" fill="hold"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par>
                                <p:cTn id="94" presetID="10"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par>
                                <p:cTn id="97" presetID="10"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500"/>
                                        <p:tgtEl>
                                          <p:spTgt spid="3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500"/>
                                        <p:tgtEl>
                                          <p:spTgt spid="4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5"/>
                                        </p:tgtEl>
                                        <p:attrNameLst>
                                          <p:attrName>style.visibility</p:attrName>
                                        </p:attrNameLst>
                                      </p:cBhvr>
                                      <p:to>
                                        <p:strVal val="visible"/>
                                      </p:to>
                                    </p:set>
                                    <p:animEffect transition="in" filter="fade">
                                      <p:cBhvr>
                                        <p:cTn id="108" dur="500"/>
                                        <p:tgtEl>
                                          <p:spTgt spid="4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7"/>
                                        </p:tgtEl>
                                        <p:attrNameLst>
                                          <p:attrName>style.visibility</p:attrName>
                                        </p:attrNameLst>
                                      </p:cBhvr>
                                      <p:to>
                                        <p:strVal val="visible"/>
                                      </p:to>
                                    </p:set>
                                    <p:animEffect transition="in" filter="fade">
                                      <p:cBhvr>
                                        <p:cTn id="114" dur="500"/>
                                        <p:tgtEl>
                                          <p:spTgt spid="47"/>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500"/>
                                        <p:tgtEl>
                                          <p:spTgt spid="48"/>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fade">
                                      <p:cBhvr>
                                        <p:cTn id="120" dur="500"/>
                                        <p:tgtEl>
                                          <p:spTgt spid="49"/>
                                        </p:tgtEl>
                                      </p:cBhvr>
                                    </p:animEffect>
                                  </p:childTnLst>
                                </p:cTn>
                              </p:par>
                              <p:par>
                                <p:cTn id="121" presetID="10" presetClass="entr" presetSubtype="0" fill="hold"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500"/>
                                        <p:tgtEl>
                                          <p:spTgt spid="5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500"/>
                                        <p:tgtEl>
                                          <p:spTgt spid="51"/>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fade">
                                      <p:cBhvr>
                                        <p:cTn id="129" dur="500"/>
                                        <p:tgtEl>
                                          <p:spTgt spid="52"/>
                                        </p:tgtEl>
                                      </p:cBhvr>
                                    </p:animEffect>
                                  </p:childTnLst>
                                </p:cTn>
                              </p:par>
                              <p:par>
                                <p:cTn id="130" presetID="10" presetClass="entr" presetSubtype="0" fill="hold" nodeType="withEffect">
                                  <p:stCondLst>
                                    <p:cond delay="0"/>
                                  </p:stCondLst>
                                  <p:childTnLst>
                                    <p:set>
                                      <p:cBhvr>
                                        <p:cTn id="131" dur="1" fill="hold">
                                          <p:stCondLst>
                                            <p:cond delay="0"/>
                                          </p:stCondLst>
                                        </p:cTn>
                                        <p:tgtEl>
                                          <p:spTgt spid="57"/>
                                        </p:tgtEl>
                                        <p:attrNameLst>
                                          <p:attrName>style.visibility</p:attrName>
                                        </p:attrNameLst>
                                      </p:cBhvr>
                                      <p:to>
                                        <p:strVal val="visible"/>
                                      </p:to>
                                    </p:set>
                                    <p:animEffect transition="in" filter="fade">
                                      <p:cBhvr>
                                        <p:cTn id="132" dur="500"/>
                                        <p:tgtEl>
                                          <p:spTgt spid="5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8"/>
                                        </p:tgtEl>
                                        <p:attrNameLst>
                                          <p:attrName>style.visibility</p:attrName>
                                        </p:attrNameLst>
                                      </p:cBhvr>
                                      <p:to>
                                        <p:strVal val="visible"/>
                                      </p:to>
                                    </p:set>
                                    <p:animEffect transition="in" filter="fade">
                                      <p:cBhvr>
                                        <p:cTn id="137" dur="500"/>
                                        <p:tgtEl>
                                          <p:spTgt spid="8"/>
                                        </p:tgtEl>
                                      </p:cBhvr>
                                    </p:animEffect>
                                  </p:childTnLst>
                                </p:cTn>
                              </p:par>
                              <p:par>
                                <p:cTn id="138" presetID="10" presetClass="entr" presetSubtype="0" fill="hold" nodeType="withEffect">
                                  <p:stCondLst>
                                    <p:cond delay="0"/>
                                  </p:stCondLst>
                                  <p:childTnLst>
                                    <p:set>
                                      <p:cBhvr>
                                        <p:cTn id="139" dur="1" fill="hold">
                                          <p:stCondLst>
                                            <p:cond delay="0"/>
                                          </p:stCondLst>
                                        </p:cTn>
                                        <p:tgtEl>
                                          <p:spTgt spid="9"/>
                                        </p:tgtEl>
                                        <p:attrNameLst>
                                          <p:attrName>style.visibility</p:attrName>
                                        </p:attrNameLst>
                                      </p:cBhvr>
                                      <p:to>
                                        <p:strVal val="visible"/>
                                      </p:to>
                                    </p:set>
                                    <p:animEffect transition="in" filter="fade">
                                      <p:cBhvr>
                                        <p:cTn id="140" dur="500"/>
                                        <p:tgtEl>
                                          <p:spTgt spid="9"/>
                                        </p:tgtEl>
                                      </p:cBhvr>
                                    </p:animEffect>
                                  </p:childTnLst>
                                </p:cTn>
                              </p:par>
                              <p:par>
                                <p:cTn id="141" presetID="10" presetClass="entr" presetSubtype="0" fill="hold" nodeType="withEffect">
                                  <p:stCondLst>
                                    <p:cond delay="0"/>
                                  </p:stCondLst>
                                  <p:childTnLst>
                                    <p:set>
                                      <p:cBhvr>
                                        <p:cTn id="142" dur="1" fill="hold">
                                          <p:stCondLst>
                                            <p:cond delay="0"/>
                                          </p:stCondLst>
                                        </p:cTn>
                                        <p:tgtEl>
                                          <p:spTgt spid="10"/>
                                        </p:tgtEl>
                                        <p:attrNameLst>
                                          <p:attrName>style.visibility</p:attrName>
                                        </p:attrNameLst>
                                      </p:cBhvr>
                                      <p:to>
                                        <p:strVal val="visible"/>
                                      </p:to>
                                    </p:set>
                                    <p:animEffect transition="in" filter="fade">
                                      <p:cBhvr>
                                        <p:cTn id="143" dur="500"/>
                                        <p:tgtEl>
                                          <p:spTgt spid="10"/>
                                        </p:tgtEl>
                                      </p:cBhvr>
                                    </p:animEffect>
                                  </p:childTnLst>
                                </p:cTn>
                              </p:par>
                              <p:par>
                                <p:cTn id="144" presetID="10" presetClass="entr" presetSubtype="0" fill="hold" nodeType="withEffect">
                                  <p:stCondLst>
                                    <p:cond delay="0"/>
                                  </p:stCondLst>
                                  <p:childTnLst>
                                    <p:set>
                                      <p:cBhvr>
                                        <p:cTn id="145" dur="1" fill="hold">
                                          <p:stCondLst>
                                            <p:cond delay="0"/>
                                          </p:stCondLst>
                                        </p:cTn>
                                        <p:tgtEl>
                                          <p:spTgt spid="12"/>
                                        </p:tgtEl>
                                        <p:attrNameLst>
                                          <p:attrName>style.visibility</p:attrName>
                                        </p:attrNameLst>
                                      </p:cBhvr>
                                      <p:to>
                                        <p:strVal val="visible"/>
                                      </p:to>
                                    </p:set>
                                    <p:animEffect transition="in" filter="fade">
                                      <p:cBhvr>
                                        <p:cTn id="146" dur="500"/>
                                        <p:tgtEl>
                                          <p:spTgt spid="12"/>
                                        </p:tgtEl>
                                      </p:cBhvr>
                                    </p:animEffect>
                                  </p:childTnLst>
                                </p:cTn>
                              </p:par>
                              <p:par>
                                <p:cTn id="147" presetID="10" presetClass="entr" presetSubtype="0" fill="hold" nodeType="withEffect">
                                  <p:stCondLst>
                                    <p:cond delay="0"/>
                                  </p:stCondLst>
                                  <p:childTnLst>
                                    <p:set>
                                      <p:cBhvr>
                                        <p:cTn id="148" dur="1" fill="hold">
                                          <p:stCondLst>
                                            <p:cond delay="0"/>
                                          </p:stCondLst>
                                        </p:cTn>
                                        <p:tgtEl>
                                          <p:spTgt spid="13"/>
                                        </p:tgtEl>
                                        <p:attrNameLst>
                                          <p:attrName>style.visibility</p:attrName>
                                        </p:attrNameLst>
                                      </p:cBhvr>
                                      <p:to>
                                        <p:strVal val="visible"/>
                                      </p:to>
                                    </p:set>
                                    <p:animEffect transition="in" filter="fade">
                                      <p:cBhvr>
                                        <p:cTn id="149" dur="500"/>
                                        <p:tgtEl>
                                          <p:spTgt spid="13"/>
                                        </p:tgtEl>
                                      </p:cBhvr>
                                    </p:animEffect>
                                  </p:childTnLst>
                                </p:cTn>
                              </p:par>
                              <p:par>
                                <p:cTn id="150" presetID="10" presetClass="entr" presetSubtype="0" fill="hold" nodeType="withEffect">
                                  <p:stCondLst>
                                    <p:cond delay="0"/>
                                  </p:stCondLst>
                                  <p:childTnLst>
                                    <p:set>
                                      <p:cBhvr>
                                        <p:cTn id="151" dur="1" fill="hold">
                                          <p:stCondLst>
                                            <p:cond delay="0"/>
                                          </p:stCondLst>
                                        </p:cTn>
                                        <p:tgtEl>
                                          <p:spTgt spid="14"/>
                                        </p:tgtEl>
                                        <p:attrNameLst>
                                          <p:attrName>style.visibility</p:attrName>
                                        </p:attrNameLst>
                                      </p:cBhvr>
                                      <p:to>
                                        <p:strVal val="visible"/>
                                      </p:to>
                                    </p:set>
                                    <p:animEffect transition="in" filter="fade">
                                      <p:cBhvr>
                                        <p:cTn id="152" dur="500"/>
                                        <p:tgtEl>
                                          <p:spTgt spid="14"/>
                                        </p:tgtEl>
                                      </p:cBhvr>
                                    </p:animEffect>
                                  </p:childTnLst>
                                </p:cTn>
                              </p:par>
                              <p:par>
                                <p:cTn id="153" presetID="10" presetClass="entr" presetSubtype="0" fill="hold" nodeType="withEffect">
                                  <p:stCondLst>
                                    <p:cond delay="0"/>
                                  </p:stCondLst>
                                  <p:childTnLst>
                                    <p:set>
                                      <p:cBhvr>
                                        <p:cTn id="154" dur="1" fill="hold">
                                          <p:stCondLst>
                                            <p:cond delay="0"/>
                                          </p:stCondLst>
                                        </p:cTn>
                                        <p:tgtEl>
                                          <p:spTgt spid="15"/>
                                        </p:tgtEl>
                                        <p:attrNameLst>
                                          <p:attrName>style.visibility</p:attrName>
                                        </p:attrNameLst>
                                      </p:cBhvr>
                                      <p:to>
                                        <p:strVal val="visible"/>
                                      </p:to>
                                    </p:set>
                                    <p:animEffect transition="in" filter="fade">
                                      <p:cBhvr>
                                        <p:cTn id="155" dur="500"/>
                                        <p:tgtEl>
                                          <p:spTgt spid="15"/>
                                        </p:tgtEl>
                                      </p:cBhvr>
                                    </p:animEffect>
                                  </p:childTnLst>
                                </p:cTn>
                              </p:par>
                              <p:par>
                                <p:cTn id="156" presetID="10" presetClass="entr" presetSubtype="0" fill="hold" nodeType="withEffect">
                                  <p:stCondLst>
                                    <p:cond delay="0"/>
                                  </p:stCondLst>
                                  <p:childTnLst>
                                    <p:set>
                                      <p:cBhvr>
                                        <p:cTn id="157" dur="1" fill="hold">
                                          <p:stCondLst>
                                            <p:cond delay="0"/>
                                          </p:stCondLst>
                                        </p:cTn>
                                        <p:tgtEl>
                                          <p:spTgt spid="16"/>
                                        </p:tgtEl>
                                        <p:attrNameLst>
                                          <p:attrName>style.visibility</p:attrName>
                                        </p:attrNameLst>
                                      </p:cBhvr>
                                      <p:to>
                                        <p:strVal val="visible"/>
                                      </p:to>
                                    </p:set>
                                    <p:animEffect transition="in" filter="fade">
                                      <p:cBhvr>
                                        <p:cTn id="158" dur="500"/>
                                        <p:tgtEl>
                                          <p:spTgt spid="16"/>
                                        </p:tgtEl>
                                      </p:cBhvr>
                                    </p:animEffect>
                                  </p:childTnLst>
                                </p:cTn>
                              </p:par>
                              <p:par>
                                <p:cTn id="159" presetID="10" presetClass="entr" presetSubtype="0" fill="hold" nodeType="withEffect">
                                  <p:stCondLst>
                                    <p:cond delay="0"/>
                                  </p:stCondLst>
                                  <p:childTnLst>
                                    <p:set>
                                      <p:cBhvr>
                                        <p:cTn id="160" dur="1" fill="hold">
                                          <p:stCondLst>
                                            <p:cond delay="0"/>
                                          </p:stCondLst>
                                        </p:cTn>
                                        <p:tgtEl>
                                          <p:spTgt spid="17"/>
                                        </p:tgtEl>
                                        <p:attrNameLst>
                                          <p:attrName>style.visibility</p:attrName>
                                        </p:attrNameLst>
                                      </p:cBhvr>
                                      <p:to>
                                        <p:strVal val="visible"/>
                                      </p:to>
                                    </p:set>
                                    <p:animEffect transition="in" filter="fade">
                                      <p:cBhvr>
                                        <p:cTn id="1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3" grpId="0" animBg="1"/>
      <p:bldP spid="34"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1" grpId="0"/>
      <p:bldP spid="5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圆角矩形 303"/>
          <p:cNvSpPr/>
          <p:nvPr/>
        </p:nvSpPr>
        <p:spPr bwMode="auto">
          <a:xfrm>
            <a:off x="785786" y="2122506"/>
            <a:ext cx="7572428" cy="3592510"/>
          </a:xfrm>
          <a:prstGeom prst="roundRect">
            <a:avLst>
              <a:gd name="adj" fmla="val 674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198562"/>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跨媒体搜索服务</a:t>
            </a:r>
            <a:endParaRPr lang="zh-CN" altLang="en-US" b="0" dirty="0">
              <a:solidFill>
                <a:srgbClr val="000000"/>
              </a:solidFill>
              <a:latin typeface="微软雅黑" pitchFamily="34" charset="-122"/>
              <a:ea typeface="微软雅黑" pitchFamily="34" charset="-122"/>
            </a:endParaRPr>
          </a:p>
        </p:txBody>
      </p:sp>
      <p:sp>
        <p:nvSpPr>
          <p:cNvPr id="7" name="内容占位符 2"/>
          <p:cNvSpPr txBox="1">
            <a:spLocks/>
          </p:cNvSpPr>
          <p:nvPr/>
        </p:nvSpPr>
        <p:spPr bwMode="auto">
          <a:xfrm>
            <a:off x="1303344" y="2286004"/>
            <a:ext cx="6411928" cy="3071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50000"/>
              </a:lnSpc>
              <a:spcBef>
                <a:spcPct val="20000"/>
              </a:spcBef>
              <a:spcAft>
                <a:spcPct val="0"/>
              </a:spcAft>
              <a:buClr>
                <a:srgbClr val="FF0000"/>
              </a:buClr>
              <a:buSzTx/>
              <a:buFont typeface="Wingdings" pitchFamily="2" charset="2"/>
              <a:buChar char="p"/>
              <a:tabLst/>
              <a:defRPr/>
            </a:pPr>
            <a:r>
              <a:rPr kumimoji="0" lang="zh-CN" altLang="en-US" sz="2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cs typeface="+mn-cs"/>
              </a:rPr>
              <a:t>二期建设结束后，跨媒体搜索引擎将</a:t>
            </a:r>
            <a:r>
              <a:rPr kumimoji="0" lang="en-US" altLang="zh-CN" sz="2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cs typeface="+mn-cs"/>
              </a:rPr>
              <a:t>:</a:t>
            </a:r>
          </a:p>
          <a:p>
            <a:pPr marL="742950" marR="0" lvl="1" indent="-285750" algn="l" defTabSz="914400" rtl="0" eaLnBrk="0" fontAlgn="base" latinLnBrk="0" hangingPunct="0">
              <a:lnSpc>
                <a:spcPct val="150000"/>
              </a:lnSpc>
              <a:spcBef>
                <a:spcPct val="20000"/>
              </a:spcBef>
              <a:spcAft>
                <a:spcPct val="0"/>
              </a:spcAft>
              <a:buClr>
                <a:srgbClr val="FF0000"/>
              </a:buClr>
              <a:buSzTx/>
              <a:buFont typeface="Wingdings" pitchFamily="2" charset="2"/>
              <a:buChar char="n"/>
              <a:tabLst/>
              <a:defRPr/>
            </a:pP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支持任一种媒体形式的输入</a:t>
            </a:r>
            <a:endParaRPr kumimoji="0" lang="en-US" altLang="zh-CN"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150000"/>
              </a:lnSpc>
              <a:spcBef>
                <a:spcPct val="20000"/>
              </a:spcBef>
              <a:spcAft>
                <a:spcPct val="0"/>
              </a:spcAft>
              <a:buClr>
                <a:srgbClr val="FF0000"/>
              </a:buClr>
              <a:buSzTx/>
              <a:buFont typeface="Wingdings" pitchFamily="2" charset="2"/>
              <a:buChar char="n"/>
              <a:tabLst/>
              <a:defRPr/>
            </a:pP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支持任一种媒体形式的结果</a:t>
            </a:r>
            <a:endParaRPr kumimoji="0" lang="en-US" altLang="zh-CN"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150000"/>
              </a:lnSpc>
              <a:spcBef>
                <a:spcPct val="20000"/>
              </a:spcBef>
              <a:spcAft>
                <a:spcPct val="0"/>
              </a:spcAft>
              <a:buClr>
                <a:srgbClr val="FF0000"/>
              </a:buClr>
              <a:buSzTx/>
              <a:buFont typeface="Wingdings" pitchFamily="2" charset="2"/>
              <a:buChar char="n"/>
              <a:tabLst/>
              <a:defRPr/>
            </a:pP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挖掘多媒体对象语义及关系</a:t>
            </a:r>
            <a:endParaRPr kumimoji="0" lang="en-US" altLang="zh-CN"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150000"/>
              </a:lnSpc>
              <a:spcBef>
                <a:spcPct val="20000"/>
              </a:spcBef>
              <a:spcAft>
                <a:spcPct val="0"/>
              </a:spcAft>
              <a:buClr>
                <a:srgbClr val="FF0000"/>
              </a:buClr>
              <a:buSzTx/>
              <a:buFont typeface="Wingdings" pitchFamily="2" charset="2"/>
              <a:buChar char="n"/>
              <a:tabLst/>
              <a:defRPr/>
            </a:pP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建立统一的跨媒体索引机制</a:t>
            </a:r>
            <a:endParaRPr kumimoji="0" lang="en-US" altLang="zh-CN"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150000"/>
              </a:lnSpc>
              <a:spcBef>
                <a:spcPct val="20000"/>
              </a:spcBef>
              <a:spcAft>
                <a:spcPct val="0"/>
              </a:spcAft>
              <a:buClr>
                <a:srgbClr val="FF0000"/>
              </a:buClr>
              <a:buSzTx/>
              <a:buFont typeface="Wingdings" pitchFamily="2" charset="2"/>
              <a:buChar char="n"/>
              <a:tabLst/>
              <a:defRPr/>
            </a:pPr>
            <a:r>
              <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应用于知识搜索、教育培训</a:t>
            </a:r>
            <a:endParaRPr kumimoji="0" lang="en-US" altLang="zh-CN"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150000"/>
              </a:lnSpc>
              <a:spcBef>
                <a:spcPct val="20000"/>
              </a:spcBef>
              <a:spcAft>
                <a:spcPct val="0"/>
              </a:spcAft>
              <a:buClr>
                <a:srgbClr val="FF0000"/>
              </a:buClr>
              <a:buSzTx/>
              <a:buFont typeface="Wingdings" pitchFamily="2" charset="2"/>
              <a:buChar char="n"/>
              <a:tabLst/>
              <a:defRPr/>
            </a:pPr>
            <a:endParaRPr kumimoji="0" lang="en-US" altLang="zh-CN"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150000"/>
              </a:lnSpc>
              <a:spcBef>
                <a:spcPct val="20000"/>
              </a:spcBef>
              <a:spcAft>
                <a:spcPct val="0"/>
              </a:spcAft>
              <a:buClr>
                <a:srgbClr val="FF0000"/>
              </a:buClr>
              <a:buSzTx/>
              <a:buFont typeface="Wingdings" pitchFamily="2" charset="2"/>
              <a:buChar char="n"/>
              <a:tabLst/>
              <a:defRPr/>
            </a:pPr>
            <a:endParaRPr kumimoji="0" lang="en-US" altLang="zh-CN"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742950" marR="0" lvl="1" indent="-285750" algn="l" defTabSz="914400" rtl="0" eaLnBrk="0" fontAlgn="base" latinLnBrk="0" hangingPunct="0">
              <a:lnSpc>
                <a:spcPct val="150000"/>
              </a:lnSpc>
              <a:spcBef>
                <a:spcPct val="20000"/>
              </a:spcBef>
              <a:spcAft>
                <a:spcPct val="0"/>
              </a:spcAft>
              <a:buClr>
                <a:srgbClr val="FF0000"/>
              </a:buClr>
              <a:buSzTx/>
              <a:buFont typeface="Wingdings" pitchFamily="2" charset="2"/>
              <a:buChar char="n"/>
              <a:tabLst/>
              <a:defRPr/>
            </a:pPr>
            <a:endParaRPr kumimoji="0" lang="zh-CN" altLang="en-US" sz="20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4"/>
                                        </p:tgtEl>
                                        <p:attrNameLst>
                                          <p:attrName>style.visibility</p:attrName>
                                        </p:attrNameLst>
                                      </p:cBhvr>
                                      <p:to>
                                        <p:strVal val="visible"/>
                                      </p:to>
                                    </p:set>
                                    <p:animEffect transition="in" filter="fade">
                                      <p:cBhvr>
                                        <p:cTn id="11" dur="500"/>
                                        <p:tgtEl>
                                          <p:spTgt spid="30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animBg="1"/>
      <p:bldP spid="11"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主动信息服务</a:t>
            </a:r>
            <a:endParaRPr lang="zh-CN" altLang="en-US" b="0" dirty="0">
              <a:solidFill>
                <a:srgbClr val="000000"/>
              </a:solidFill>
              <a:latin typeface="微软雅黑" pitchFamily="34" charset="-122"/>
              <a:ea typeface="微软雅黑" pitchFamily="34" charset="-122"/>
            </a:endParaRPr>
          </a:p>
        </p:txBody>
      </p:sp>
      <p:sp>
        <p:nvSpPr>
          <p:cNvPr id="306" name="TextBox 305"/>
          <p:cNvSpPr txBox="1"/>
          <p:nvPr/>
        </p:nvSpPr>
        <p:spPr>
          <a:xfrm>
            <a:off x="428625" y="1857364"/>
            <a:ext cx="5500688" cy="720725"/>
          </a:xfrm>
          <a:prstGeom prst="rect">
            <a:avLst/>
          </a:prstGeom>
          <a:noFill/>
        </p:spPr>
        <p:txBody>
          <a:bodyPr>
            <a:spAutoFit/>
          </a:bodyPr>
          <a:lstStyle/>
          <a:p>
            <a:pPr>
              <a:lnSpc>
                <a:spcPct val="120000"/>
              </a:lnSpc>
              <a:defRPr/>
            </a:pPr>
            <a:r>
              <a:rPr lang="en-US" altLang="zh-CN" b="0" dirty="0">
                <a:solidFill>
                  <a:srgbClr val="0066FF"/>
                </a:solidFill>
                <a:effectLst>
                  <a:outerShdw blurRad="38100" dist="38100" dir="2700000" algn="tl">
                    <a:srgbClr val="C0C0C0"/>
                  </a:outerShdw>
                </a:effectLst>
                <a:latin typeface="微软雅黑" pitchFamily="34" charset="-122"/>
                <a:ea typeface="微软雅黑" pitchFamily="34" charset="-122"/>
              </a:rPr>
              <a:t>《2008</a:t>
            </a:r>
            <a:r>
              <a:rPr lang="zh-CN" altLang="en-US" b="0" dirty="0">
                <a:solidFill>
                  <a:srgbClr val="0066FF"/>
                </a:solidFill>
                <a:effectLst>
                  <a:outerShdw blurRad="38100" dist="38100" dir="2700000" algn="tl">
                    <a:srgbClr val="C0C0C0"/>
                  </a:outerShdw>
                </a:effectLst>
                <a:latin typeface="微软雅黑" pitchFamily="34" charset="-122"/>
                <a:ea typeface="微软雅黑" pitchFamily="34" charset="-122"/>
              </a:rPr>
              <a:t>全国国民阅读与购买倾向抽样调查报告</a:t>
            </a:r>
            <a:r>
              <a:rPr lang="en-US" altLang="zh-CN" b="0" dirty="0">
                <a:solidFill>
                  <a:srgbClr val="0066FF"/>
                </a:solidFill>
                <a:effectLst>
                  <a:outerShdw blurRad="38100" dist="38100" dir="2700000" algn="tl">
                    <a:srgbClr val="C0C0C0"/>
                  </a:outerShdw>
                </a:effectLst>
                <a:latin typeface="微软雅黑" pitchFamily="34" charset="-122"/>
                <a:ea typeface="微软雅黑" pitchFamily="34" charset="-122"/>
              </a:rPr>
              <a:t>》</a:t>
            </a:r>
            <a:r>
              <a:rPr lang="zh-CN" altLang="en-US" b="0" dirty="0">
                <a:solidFill>
                  <a:srgbClr val="0066FF"/>
                </a:solidFill>
                <a:effectLst>
                  <a:outerShdw blurRad="38100" dist="38100" dir="2700000" algn="tl">
                    <a:srgbClr val="C0C0C0"/>
                  </a:outerShdw>
                </a:effectLst>
                <a:latin typeface="微软雅黑" pitchFamily="34" charset="-122"/>
                <a:ea typeface="微软雅黑" pitchFamily="34" charset="-122"/>
              </a:rPr>
              <a:t>：</a:t>
            </a:r>
            <a:endParaRPr lang="en-US" altLang="zh-CN" b="0" dirty="0">
              <a:solidFill>
                <a:srgbClr val="0066FF"/>
              </a:solidFill>
              <a:effectLst>
                <a:outerShdw blurRad="38100" dist="38100" dir="2700000" algn="tl">
                  <a:srgbClr val="C0C0C0"/>
                </a:outerShdw>
              </a:effectLst>
              <a:latin typeface="微软雅黑" pitchFamily="34" charset="-122"/>
              <a:ea typeface="微软雅黑" pitchFamily="34" charset="-122"/>
            </a:endParaRPr>
          </a:p>
          <a:p>
            <a:pPr>
              <a:lnSpc>
                <a:spcPct val="120000"/>
              </a:lnSpc>
              <a:defRPr/>
            </a:pPr>
            <a:r>
              <a:rPr lang="en-US" altLang="zh-CN" sz="1600" b="0" dirty="0">
                <a:solidFill>
                  <a:schemeClr val="tx1">
                    <a:lumMod val="75000"/>
                    <a:lumOff val="25000"/>
                  </a:schemeClr>
                </a:solidFill>
                <a:effectLst>
                  <a:outerShdw blurRad="38100" dist="38100" dir="2700000" algn="tl">
                    <a:srgbClr val="C0C0C0"/>
                  </a:outerShdw>
                </a:effectLst>
                <a:latin typeface="微软雅黑" pitchFamily="34" charset="-122"/>
                <a:ea typeface="微软雅黑" pitchFamily="34" charset="-122"/>
              </a:rPr>
              <a:t>  61.2%</a:t>
            </a:r>
            <a:r>
              <a:rPr lang="zh-CN" altLang="en-US" sz="1600" b="0" dirty="0">
                <a:solidFill>
                  <a:schemeClr val="tx1">
                    <a:lumMod val="75000"/>
                    <a:lumOff val="25000"/>
                  </a:schemeClr>
                </a:solidFill>
                <a:effectLst>
                  <a:outerShdw blurRad="38100" dist="38100" dir="2700000" algn="tl">
                    <a:srgbClr val="C0C0C0"/>
                  </a:outerShdw>
                </a:effectLst>
                <a:latin typeface="微软雅黑" pitchFamily="34" charset="-122"/>
                <a:ea typeface="微软雅黑" pitchFamily="34" charset="-122"/>
              </a:rPr>
              <a:t>认为阅读少</a:t>
            </a:r>
            <a:r>
              <a:rPr lang="en-US" altLang="zh-CN" sz="1600" b="0" dirty="0">
                <a:solidFill>
                  <a:schemeClr val="tx1">
                    <a:lumMod val="75000"/>
                    <a:lumOff val="25000"/>
                  </a:schemeClr>
                </a:solidFill>
                <a:effectLst>
                  <a:outerShdw blurRad="38100" dist="38100" dir="2700000" algn="tl">
                    <a:srgbClr val="C0C0C0"/>
                  </a:outerShdw>
                </a:effectLst>
                <a:latin typeface="微软雅黑" pitchFamily="34" charset="-122"/>
                <a:ea typeface="微软雅黑" pitchFamily="34" charset="-122"/>
              </a:rPr>
              <a:t>,47.5%</a:t>
            </a:r>
            <a:r>
              <a:rPr lang="zh-CN" altLang="en-US" sz="1600" b="0" dirty="0">
                <a:solidFill>
                  <a:schemeClr val="tx1">
                    <a:lumMod val="75000"/>
                    <a:lumOff val="25000"/>
                  </a:schemeClr>
                </a:solidFill>
                <a:effectLst>
                  <a:outerShdw blurRad="38100" dist="38100" dir="2700000" algn="tl">
                    <a:srgbClr val="C0C0C0"/>
                  </a:outerShdw>
                </a:effectLst>
                <a:latin typeface="微软雅黑" pitchFamily="34" charset="-122"/>
                <a:ea typeface="微软雅黑" pitchFamily="34" charset="-122"/>
              </a:rPr>
              <a:t>认为工作太忙没时间读书</a:t>
            </a:r>
            <a:endParaRPr lang="en-US" altLang="zh-CN" sz="1600" b="0" dirty="0">
              <a:solidFill>
                <a:schemeClr val="tx1">
                  <a:lumMod val="75000"/>
                  <a:lumOff val="25000"/>
                </a:schemeClr>
              </a:solidFill>
              <a:effectLst>
                <a:outerShdw blurRad="38100" dist="38100" dir="2700000" algn="tl">
                  <a:srgbClr val="C0C0C0"/>
                </a:outerShdw>
              </a:effectLst>
              <a:latin typeface="微软雅黑" pitchFamily="34" charset="-122"/>
              <a:ea typeface="微软雅黑" pitchFamily="34" charset="-122"/>
            </a:endParaRPr>
          </a:p>
        </p:txBody>
      </p:sp>
      <p:sp>
        <p:nvSpPr>
          <p:cNvPr id="307" name="内容占位符 2"/>
          <p:cNvSpPr txBox="1">
            <a:spLocks/>
          </p:cNvSpPr>
          <p:nvPr/>
        </p:nvSpPr>
        <p:spPr bwMode="auto">
          <a:xfrm>
            <a:off x="2928926" y="2643182"/>
            <a:ext cx="3071862" cy="221457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lstStyle/>
          <a:p>
            <a:pPr marL="342900" indent="-342900" algn="ctr" eaLnBrk="0" hangingPunct="0">
              <a:spcBef>
                <a:spcPct val="20000"/>
              </a:spcBef>
              <a:buClr>
                <a:srgbClr val="FF0000"/>
              </a:buClr>
              <a:buFont typeface="Wingdings" pitchFamily="2" charset="2"/>
              <a:buNone/>
              <a:defRPr/>
            </a:pPr>
            <a:r>
              <a:rPr lang="zh-CN" altLang="en-US" sz="2000" b="0" kern="0" dirty="0">
                <a:solidFill>
                  <a:srgbClr val="000000"/>
                </a:solidFill>
                <a:latin typeface="微软雅黑" pitchFamily="34" charset="-122"/>
                <a:ea typeface="微软雅黑" pitchFamily="34" charset="-122"/>
              </a:rPr>
              <a:t> 主动信息服务引擎</a:t>
            </a:r>
            <a:endParaRPr lang="en-US" altLang="zh-CN" sz="2000" b="0" kern="0" dirty="0">
              <a:solidFill>
                <a:srgbClr val="000000"/>
              </a:solidFill>
              <a:latin typeface="微软雅黑" pitchFamily="34" charset="-122"/>
              <a:ea typeface="微软雅黑" pitchFamily="34" charset="-122"/>
            </a:endParaRPr>
          </a:p>
          <a:p>
            <a:pPr marL="342900" indent="-342900" eaLnBrk="0" hangingPunct="0">
              <a:spcBef>
                <a:spcPct val="20000"/>
              </a:spcBef>
              <a:buClr>
                <a:srgbClr val="FF0000"/>
              </a:buClr>
              <a:buFont typeface="Wingdings" pitchFamily="2" charset="2"/>
              <a:buChar char="p"/>
              <a:defRPr/>
            </a:pPr>
            <a:endParaRPr lang="zh-CN" altLang="en-US" sz="1600" b="0" kern="0" dirty="0">
              <a:solidFill>
                <a:srgbClr val="000000"/>
              </a:solidFill>
              <a:latin typeface="微软雅黑" pitchFamily="34" charset="-122"/>
              <a:ea typeface="微软雅黑" pitchFamily="34" charset="-122"/>
            </a:endParaRPr>
          </a:p>
        </p:txBody>
      </p:sp>
      <p:sp>
        <p:nvSpPr>
          <p:cNvPr id="308" name="云形 307"/>
          <p:cNvSpPr/>
          <p:nvPr/>
        </p:nvSpPr>
        <p:spPr bwMode="auto">
          <a:xfrm>
            <a:off x="3000375" y="3303588"/>
            <a:ext cx="1428750" cy="1000125"/>
          </a:xfrm>
          <a:prstGeom prst="cloud">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a:lstStyle/>
          <a:p>
            <a:pPr>
              <a:defRPr/>
            </a:pPr>
            <a:endParaRPr lang="zh-CN" altLang="en-US" sz="2000">
              <a:solidFill>
                <a:schemeClr val="tx1"/>
              </a:solidFill>
              <a:latin typeface="Verdana" pitchFamily="34" charset="0"/>
              <a:ea typeface="宋体" pitchFamily="2" charset="-122"/>
            </a:endParaRPr>
          </a:p>
        </p:txBody>
      </p:sp>
      <p:sp>
        <p:nvSpPr>
          <p:cNvPr id="309" name="右箭头 308"/>
          <p:cNvSpPr/>
          <p:nvPr/>
        </p:nvSpPr>
        <p:spPr bwMode="auto">
          <a:xfrm>
            <a:off x="6215091" y="2500306"/>
            <a:ext cx="285750" cy="428625"/>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2000">
              <a:ea typeface="宋体" pitchFamily="2" charset="-122"/>
            </a:endParaRPr>
          </a:p>
        </p:txBody>
      </p:sp>
      <p:sp>
        <p:nvSpPr>
          <p:cNvPr id="310" name="内容占位符 2"/>
          <p:cNvSpPr>
            <a:spLocks noGrp="1"/>
          </p:cNvSpPr>
          <p:nvPr>
            <p:ph idx="1"/>
          </p:nvPr>
        </p:nvSpPr>
        <p:spPr>
          <a:xfrm>
            <a:off x="2571750" y="5143500"/>
            <a:ext cx="2786063" cy="428625"/>
          </a:xfrm>
        </p:spPr>
        <p:txBody>
          <a:bodyPr/>
          <a:lstStyle/>
          <a:p>
            <a:pPr>
              <a:buFont typeface="Wingdings" pitchFamily="2" charset="2"/>
              <a:buNone/>
            </a:pPr>
            <a:r>
              <a:rPr lang="en-US" altLang="zh-CN" sz="1600" b="1" smtClean="0">
                <a:solidFill>
                  <a:srgbClr val="FF0000"/>
                </a:solidFill>
              </a:rPr>
              <a:t>2. </a:t>
            </a:r>
            <a:r>
              <a:rPr lang="zh-CN" altLang="en-US" sz="1600" b="1" smtClean="0">
                <a:solidFill>
                  <a:srgbClr val="FF0000"/>
                </a:solidFill>
              </a:rPr>
              <a:t>发挥小众数字资源的效益</a:t>
            </a:r>
            <a:endParaRPr lang="zh-CN" altLang="en-US" sz="1600" b="1" smtClean="0"/>
          </a:p>
        </p:txBody>
      </p:sp>
      <p:pic>
        <p:nvPicPr>
          <p:cNvPr id="311" name="图片 13" descr="CADALII.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531813" y="5500688"/>
            <a:ext cx="825500" cy="755650"/>
          </a:xfrm>
          <a:prstGeom prst="rect">
            <a:avLst/>
          </a:prstGeom>
          <a:noFill/>
          <a:ln w="9525">
            <a:noFill/>
            <a:miter lim="800000"/>
            <a:headEnd/>
            <a:tailEnd/>
          </a:ln>
        </p:spPr>
      </p:pic>
      <p:sp>
        <p:nvSpPr>
          <p:cNvPr id="312" name="TextBox 23"/>
          <p:cNvSpPr txBox="1">
            <a:spLocks noChangeArrowheads="1"/>
          </p:cNvSpPr>
          <p:nvPr/>
        </p:nvSpPr>
        <p:spPr bwMode="auto">
          <a:xfrm>
            <a:off x="2571750" y="4876800"/>
            <a:ext cx="2928938" cy="338138"/>
          </a:xfrm>
          <a:prstGeom prst="rect">
            <a:avLst/>
          </a:prstGeom>
          <a:noFill/>
          <a:ln w="9525">
            <a:noFill/>
            <a:miter lim="800000"/>
            <a:headEnd/>
            <a:tailEnd/>
          </a:ln>
        </p:spPr>
        <p:txBody>
          <a:bodyPr>
            <a:spAutoFit/>
          </a:bodyPr>
          <a:lstStyle/>
          <a:p>
            <a:pPr marL="342900" indent="-342900"/>
            <a:r>
              <a:rPr lang="en-US" altLang="zh-CN" sz="1600">
                <a:solidFill>
                  <a:srgbClr val="FF0000"/>
                </a:solidFill>
                <a:latin typeface="微软雅黑" pitchFamily="34" charset="-122"/>
                <a:ea typeface="微软雅黑" pitchFamily="34" charset="-122"/>
              </a:rPr>
              <a:t>1. </a:t>
            </a:r>
            <a:r>
              <a:rPr lang="zh-CN" altLang="en-US" sz="1600">
                <a:solidFill>
                  <a:srgbClr val="FF0000"/>
                </a:solidFill>
                <a:latin typeface="微软雅黑" pitchFamily="34" charset="-122"/>
                <a:ea typeface="微软雅黑" pitchFamily="34" charset="-122"/>
              </a:rPr>
              <a:t>帮助读者发现偏爱的内容</a:t>
            </a:r>
            <a:endParaRPr lang="zh-CN" altLang="en-US" sz="2000"/>
          </a:p>
        </p:txBody>
      </p:sp>
      <p:sp>
        <p:nvSpPr>
          <p:cNvPr id="313" name="内容占位符 2"/>
          <p:cNvSpPr txBox="1">
            <a:spLocks/>
          </p:cNvSpPr>
          <p:nvPr/>
        </p:nvSpPr>
        <p:spPr bwMode="auto">
          <a:xfrm>
            <a:off x="8286750" y="4840288"/>
            <a:ext cx="857250" cy="803275"/>
          </a:xfrm>
          <a:prstGeom prst="rect">
            <a:avLst/>
          </a:prstGeom>
          <a:noFill/>
          <a:ln w="9525">
            <a:noFill/>
            <a:miter lim="800000"/>
            <a:headEnd/>
            <a:tailEnd/>
          </a:ln>
        </p:spPr>
        <p:txBody>
          <a:bodyPr/>
          <a:lstStyle/>
          <a:p>
            <a:pPr marL="342900" indent="-342900" eaLnBrk="0" hangingPunct="0">
              <a:spcBef>
                <a:spcPct val="20000"/>
              </a:spcBef>
              <a:buClr>
                <a:srgbClr val="FF0000"/>
              </a:buClr>
              <a:buFont typeface="Wingdings" pitchFamily="2" charset="2"/>
              <a:buNone/>
              <a:defRPr/>
            </a:pPr>
            <a:r>
              <a:rPr lang="zh-CN" altLang="en-US" sz="1600" b="0" kern="0" dirty="0">
                <a:effectLst>
                  <a:outerShdw blurRad="38100" dist="38100" dir="2700000" algn="tl">
                    <a:srgbClr val="000000">
                      <a:alpha val="43137"/>
                    </a:srgbClr>
                  </a:outerShdw>
                </a:effectLst>
                <a:latin typeface="微软雅黑" pitchFamily="34" charset="-122"/>
                <a:ea typeface="微软雅黑" pitchFamily="34" charset="-122"/>
              </a:rPr>
              <a:t>定题</a:t>
            </a:r>
            <a:endParaRPr lang="en-US" altLang="zh-CN" sz="1600" b="0" kern="0" dirty="0">
              <a:effectLst>
                <a:outerShdw blurRad="38100" dist="38100" dir="2700000" algn="tl">
                  <a:srgbClr val="000000">
                    <a:alpha val="43137"/>
                  </a:srgbClr>
                </a:outerShdw>
              </a:effectLst>
              <a:latin typeface="微软雅黑" pitchFamily="34" charset="-122"/>
              <a:ea typeface="微软雅黑" pitchFamily="34" charset="-122"/>
            </a:endParaRPr>
          </a:p>
          <a:p>
            <a:pPr marL="342900" indent="-342900" eaLnBrk="0" hangingPunct="0">
              <a:spcBef>
                <a:spcPct val="20000"/>
              </a:spcBef>
              <a:buClr>
                <a:srgbClr val="FF0000"/>
              </a:buClr>
              <a:buFont typeface="Wingdings" pitchFamily="2" charset="2"/>
              <a:buNone/>
              <a:defRPr/>
            </a:pPr>
            <a:r>
              <a:rPr lang="zh-CN" altLang="en-US" sz="1600" b="0" kern="0" dirty="0">
                <a:effectLst>
                  <a:outerShdw blurRad="38100" dist="38100" dir="2700000" algn="tl">
                    <a:srgbClr val="000000">
                      <a:alpha val="43137"/>
                    </a:srgbClr>
                  </a:outerShdw>
                </a:effectLst>
                <a:latin typeface="微软雅黑" pitchFamily="34" charset="-122"/>
                <a:ea typeface="微软雅黑" pitchFamily="34" charset="-122"/>
              </a:rPr>
              <a:t>综述</a:t>
            </a:r>
            <a:endParaRPr lang="en-US" altLang="zh-CN" sz="1600" b="0" kern="0" dirty="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14" name="内容占位符 2"/>
          <p:cNvSpPr txBox="1">
            <a:spLocks/>
          </p:cNvSpPr>
          <p:nvPr/>
        </p:nvSpPr>
        <p:spPr bwMode="auto">
          <a:xfrm>
            <a:off x="8304213" y="2714625"/>
            <a:ext cx="625475" cy="428625"/>
          </a:xfrm>
          <a:prstGeom prst="rect">
            <a:avLst/>
          </a:prstGeom>
          <a:noFill/>
          <a:ln w="9525">
            <a:noFill/>
            <a:miter lim="800000"/>
            <a:headEnd/>
            <a:tailEnd/>
          </a:ln>
        </p:spPr>
        <p:txBody>
          <a:bodyPr/>
          <a:lstStyle/>
          <a:p>
            <a:pPr marL="342900" indent="-342900" eaLnBrk="0" hangingPunct="0">
              <a:spcBef>
                <a:spcPct val="20000"/>
              </a:spcBef>
              <a:buClr>
                <a:srgbClr val="FF0000"/>
              </a:buClr>
              <a:buFont typeface="Wingdings" pitchFamily="2" charset="2"/>
              <a:buNone/>
              <a:defRPr/>
            </a:pPr>
            <a:r>
              <a:rPr lang="zh-CN" altLang="en-US" sz="1600" b="0" kern="0" dirty="0">
                <a:effectLst>
                  <a:outerShdw blurRad="38100" dist="38100" dir="2700000" algn="tl">
                    <a:srgbClr val="000000">
                      <a:alpha val="43137"/>
                    </a:srgbClr>
                  </a:outerShdw>
                </a:effectLst>
                <a:latin typeface="微软雅黑" pitchFamily="34" charset="-122"/>
                <a:ea typeface="微软雅黑" pitchFamily="34" charset="-122"/>
              </a:rPr>
              <a:t>图书</a:t>
            </a:r>
            <a:endParaRPr lang="en-US" altLang="zh-CN" sz="1600" b="0" kern="0" dirty="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15" name="内容占位符 2"/>
          <p:cNvSpPr txBox="1">
            <a:spLocks/>
          </p:cNvSpPr>
          <p:nvPr/>
        </p:nvSpPr>
        <p:spPr bwMode="auto">
          <a:xfrm>
            <a:off x="715963" y="4125913"/>
            <a:ext cx="641350" cy="446087"/>
          </a:xfrm>
          <a:prstGeom prst="rect">
            <a:avLst/>
          </a:prstGeom>
          <a:noFill/>
          <a:ln w="9525">
            <a:noFill/>
            <a:miter lim="800000"/>
            <a:headEnd/>
            <a:tailEnd/>
          </a:ln>
        </p:spPr>
        <p:txBody>
          <a:bodyPr/>
          <a:lstStyle/>
          <a:p>
            <a:pPr marL="342900" indent="-342900" eaLnBrk="0" hangingPunct="0">
              <a:spcBef>
                <a:spcPct val="20000"/>
              </a:spcBef>
              <a:buClr>
                <a:srgbClr val="FF0000"/>
              </a:buClr>
              <a:buFont typeface="Wingdings" pitchFamily="2" charset="2"/>
              <a:buNone/>
              <a:defRPr/>
            </a:pPr>
            <a:r>
              <a:rPr lang="zh-CN" altLang="en-US" sz="1600" b="0" kern="0" dirty="0">
                <a:solidFill>
                  <a:srgbClr val="000000"/>
                </a:solidFill>
                <a:latin typeface="微软雅黑" pitchFamily="34" charset="-122"/>
                <a:ea typeface="微软雅黑" pitchFamily="34" charset="-122"/>
              </a:rPr>
              <a:t>读者</a:t>
            </a:r>
            <a:endParaRPr lang="en-US" altLang="zh-CN" sz="1600" b="0" kern="0" dirty="0">
              <a:solidFill>
                <a:srgbClr val="000000"/>
              </a:solidFill>
              <a:latin typeface="微软雅黑" pitchFamily="34" charset="-122"/>
              <a:ea typeface="微软雅黑" pitchFamily="34" charset="-122"/>
            </a:endParaRPr>
          </a:p>
        </p:txBody>
      </p:sp>
      <p:sp>
        <p:nvSpPr>
          <p:cNvPr id="316" name="内容占位符 2"/>
          <p:cNvSpPr txBox="1">
            <a:spLocks/>
          </p:cNvSpPr>
          <p:nvPr/>
        </p:nvSpPr>
        <p:spPr bwMode="auto">
          <a:xfrm>
            <a:off x="2928938" y="3709988"/>
            <a:ext cx="1214437" cy="361950"/>
          </a:xfrm>
          <a:prstGeom prst="rect">
            <a:avLst/>
          </a:prstGeom>
          <a:noFill/>
          <a:ln w="9525">
            <a:noFill/>
            <a:miter lim="800000"/>
            <a:headEnd/>
            <a:tailEnd/>
          </a:ln>
        </p:spPr>
        <p:txBody>
          <a:bodyPr/>
          <a:lstStyle/>
          <a:p>
            <a:pPr marL="342900" indent="-342900" eaLnBrk="0" hangingPunct="0">
              <a:spcBef>
                <a:spcPct val="20000"/>
              </a:spcBef>
              <a:buClr>
                <a:srgbClr val="FF0000"/>
              </a:buClr>
              <a:buFont typeface="Wingdings" pitchFamily="2" charset="2"/>
              <a:buNone/>
              <a:defRPr/>
            </a:pPr>
            <a:r>
              <a:rPr lang="zh-CN" altLang="en-US" sz="1400" kern="0" dirty="0">
                <a:solidFill>
                  <a:schemeClr val="bg2">
                    <a:lumMod val="50000"/>
                  </a:schemeClr>
                </a:solidFill>
                <a:effectLst>
                  <a:outerShdw blurRad="38100" dist="38100" dir="2700000" algn="tl">
                    <a:srgbClr val="000000">
                      <a:alpha val="43137"/>
                    </a:srgbClr>
                  </a:outerShdw>
                </a:effectLst>
                <a:latin typeface="+mn-ea"/>
                <a:ea typeface="+mn-ea"/>
              </a:rPr>
              <a:t>综述要求</a:t>
            </a:r>
            <a:endParaRPr lang="en-US" altLang="zh-CN" sz="1400" kern="0" dirty="0">
              <a:solidFill>
                <a:schemeClr val="bg2">
                  <a:lumMod val="50000"/>
                </a:schemeClr>
              </a:solidFill>
              <a:effectLst>
                <a:outerShdw blurRad="38100" dist="38100" dir="2700000" algn="tl">
                  <a:srgbClr val="000000">
                    <a:alpha val="43137"/>
                  </a:srgbClr>
                </a:outerShdw>
              </a:effectLst>
              <a:latin typeface="+mn-ea"/>
              <a:ea typeface="+mn-ea"/>
            </a:endParaRPr>
          </a:p>
        </p:txBody>
      </p:sp>
      <p:sp>
        <p:nvSpPr>
          <p:cNvPr id="317" name="内容占位符 2"/>
          <p:cNvSpPr txBox="1">
            <a:spLocks/>
          </p:cNvSpPr>
          <p:nvPr/>
        </p:nvSpPr>
        <p:spPr bwMode="auto">
          <a:xfrm>
            <a:off x="3214687" y="3000372"/>
            <a:ext cx="1071561" cy="35719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lstStyle/>
          <a:p>
            <a:pPr marL="342900" indent="-342900" algn="ctr" eaLnBrk="0" hangingPunct="0">
              <a:spcBef>
                <a:spcPct val="20000"/>
              </a:spcBef>
              <a:buClr>
                <a:srgbClr val="FF0000"/>
              </a:buClr>
              <a:buFont typeface="Wingdings" pitchFamily="2" charset="2"/>
              <a:buNone/>
              <a:defRPr/>
            </a:pPr>
            <a:r>
              <a:rPr lang="zh-CN" altLang="en-US" sz="1600" kern="0" dirty="0">
                <a:solidFill>
                  <a:srgbClr val="FF0000"/>
                </a:solidFill>
                <a:latin typeface="微软雅黑" pitchFamily="34" charset="-122"/>
                <a:ea typeface="微软雅黑" pitchFamily="34" charset="-122"/>
              </a:rPr>
              <a:t>用户模型</a:t>
            </a:r>
            <a:endParaRPr lang="en-US" altLang="zh-CN" sz="1600" kern="0" dirty="0">
              <a:solidFill>
                <a:srgbClr val="FF0000"/>
              </a:solidFill>
              <a:latin typeface="微软雅黑" pitchFamily="34" charset="-122"/>
              <a:ea typeface="微软雅黑" pitchFamily="34" charset="-122"/>
            </a:endParaRPr>
          </a:p>
        </p:txBody>
      </p:sp>
      <p:sp>
        <p:nvSpPr>
          <p:cNvPr id="318" name="内容占位符 2"/>
          <p:cNvSpPr txBox="1">
            <a:spLocks/>
          </p:cNvSpPr>
          <p:nvPr/>
        </p:nvSpPr>
        <p:spPr bwMode="auto">
          <a:xfrm>
            <a:off x="8286750" y="3714750"/>
            <a:ext cx="785813" cy="428625"/>
          </a:xfrm>
          <a:prstGeom prst="rect">
            <a:avLst/>
          </a:prstGeom>
          <a:noFill/>
          <a:ln w="9525">
            <a:noFill/>
            <a:miter lim="800000"/>
            <a:headEnd/>
            <a:tailEnd/>
          </a:ln>
        </p:spPr>
        <p:txBody>
          <a:bodyPr/>
          <a:lstStyle/>
          <a:p>
            <a:pPr marL="342900" indent="-342900" eaLnBrk="0" hangingPunct="0">
              <a:spcBef>
                <a:spcPct val="20000"/>
              </a:spcBef>
              <a:buClr>
                <a:srgbClr val="FF0000"/>
              </a:buClr>
              <a:buFont typeface="Wingdings" pitchFamily="2" charset="2"/>
              <a:buNone/>
              <a:defRPr/>
            </a:pPr>
            <a:r>
              <a:rPr lang="zh-CN" altLang="en-US" sz="1600" b="0" kern="0" dirty="0">
                <a:effectLst>
                  <a:outerShdw blurRad="38100" dist="38100" dir="2700000" algn="tl">
                    <a:srgbClr val="000000">
                      <a:alpha val="43137"/>
                    </a:srgbClr>
                  </a:outerShdw>
                </a:effectLst>
                <a:latin typeface="微软雅黑" pitchFamily="34" charset="-122"/>
                <a:ea typeface="微软雅黑" pitchFamily="34" charset="-122"/>
              </a:rPr>
              <a:t>章节</a:t>
            </a:r>
            <a:endParaRPr lang="en-US" altLang="zh-CN" sz="1600" b="0" kern="0" dirty="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319" name="内容占位符 2"/>
          <p:cNvSpPr txBox="1">
            <a:spLocks/>
          </p:cNvSpPr>
          <p:nvPr/>
        </p:nvSpPr>
        <p:spPr bwMode="auto">
          <a:xfrm>
            <a:off x="4714876" y="3017835"/>
            <a:ext cx="1214438" cy="33972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lstStyle/>
          <a:p>
            <a:pPr marL="342900" indent="-342900" algn="ctr" eaLnBrk="0" hangingPunct="0">
              <a:spcBef>
                <a:spcPct val="20000"/>
              </a:spcBef>
              <a:buClr>
                <a:srgbClr val="FF0000"/>
              </a:buClr>
              <a:buFont typeface="Wingdings" pitchFamily="2" charset="2"/>
              <a:buNone/>
              <a:defRPr/>
            </a:pPr>
            <a:r>
              <a:rPr lang="zh-CN" altLang="en-US" sz="1600" kern="0" dirty="0">
                <a:solidFill>
                  <a:srgbClr val="FF0000"/>
                </a:solidFill>
                <a:latin typeface="微软雅黑" pitchFamily="34" charset="-122"/>
                <a:ea typeface="微软雅黑" pitchFamily="34" charset="-122"/>
              </a:rPr>
              <a:t>推荐引擎</a:t>
            </a:r>
            <a:endParaRPr lang="en-US" altLang="zh-CN" sz="1600" kern="0" dirty="0">
              <a:solidFill>
                <a:srgbClr val="FF0000"/>
              </a:solidFill>
              <a:latin typeface="微软雅黑" pitchFamily="34" charset="-122"/>
              <a:ea typeface="微软雅黑" pitchFamily="34" charset="-122"/>
            </a:endParaRPr>
          </a:p>
        </p:txBody>
      </p:sp>
      <p:sp>
        <p:nvSpPr>
          <p:cNvPr id="320" name="内容占位符 2"/>
          <p:cNvSpPr txBox="1">
            <a:spLocks/>
          </p:cNvSpPr>
          <p:nvPr/>
        </p:nvSpPr>
        <p:spPr bwMode="auto">
          <a:xfrm>
            <a:off x="3152775" y="4089400"/>
            <a:ext cx="1276350" cy="357188"/>
          </a:xfrm>
          <a:prstGeom prst="rect">
            <a:avLst/>
          </a:prstGeom>
          <a:noFill/>
          <a:ln w="9525">
            <a:noFill/>
            <a:miter lim="800000"/>
            <a:headEnd/>
            <a:tailEnd/>
          </a:ln>
        </p:spPr>
        <p:txBody>
          <a:bodyPr/>
          <a:lstStyle/>
          <a:p>
            <a:pPr marL="342900" indent="-342900" eaLnBrk="0" hangingPunct="0">
              <a:spcBef>
                <a:spcPct val="20000"/>
              </a:spcBef>
              <a:buClr>
                <a:srgbClr val="FF0000"/>
              </a:buClr>
              <a:buFont typeface="Wingdings" pitchFamily="2" charset="2"/>
              <a:buNone/>
              <a:defRPr/>
            </a:pPr>
            <a:r>
              <a:rPr lang="zh-CN" altLang="en-US" sz="1400" kern="0" dirty="0">
                <a:solidFill>
                  <a:schemeClr val="bg2">
                    <a:lumMod val="50000"/>
                  </a:schemeClr>
                </a:solidFill>
                <a:effectLst>
                  <a:outerShdw blurRad="38100" dist="38100" dir="2700000" algn="tl">
                    <a:srgbClr val="000000">
                      <a:alpha val="43137"/>
                    </a:srgbClr>
                  </a:outerShdw>
                </a:effectLst>
                <a:latin typeface="+mn-ea"/>
                <a:ea typeface="+mn-ea"/>
              </a:rPr>
              <a:t>阅读行为</a:t>
            </a:r>
            <a:endParaRPr lang="en-US" altLang="zh-CN" sz="1400" kern="0" dirty="0">
              <a:solidFill>
                <a:schemeClr val="bg2">
                  <a:lumMod val="50000"/>
                </a:schemeClr>
              </a:solidFill>
              <a:effectLst>
                <a:outerShdw blurRad="38100" dist="38100" dir="2700000" algn="tl">
                  <a:srgbClr val="000000">
                    <a:alpha val="43137"/>
                  </a:srgbClr>
                </a:outerShdw>
              </a:effectLst>
              <a:latin typeface="+mn-ea"/>
              <a:ea typeface="+mn-ea"/>
            </a:endParaRPr>
          </a:p>
        </p:txBody>
      </p:sp>
      <p:sp>
        <p:nvSpPr>
          <p:cNvPr id="321" name="内容占位符 2"/>
          <p:cNvSpPr txBox="1">
            <a:spLocks/>
          </p:cNvSpPr>
          <p:nvPr/>
        </p:nvSpPr>
        <p:spPr bwMode="auto">
          <a:xfrm>
            <a:off x="3214688" y="3357563"/>
            <a:ext cx="1071562" cy="285750"/>
          </a:xfrm>
          <a:prstGeom prst="rect">
            <a:avLst/>
          </a:prstGeom>
          <a:noFill/>
          <a:ln w="9525">
            <a:noFill/>
            <a:miter lim="800000"/>
            <a:headEnd/>
            <a:tailEnd/>
          </a:ln>
        </p:spPr>
        <p:txBody>
          <a:bodyPr/>
          <a:lstStyle/>
          <a:p>
            <a:pPr marL="342900" indent="-342900" eaLnBrk="0" hangingPunct="0">
              <a:spcBef>
                <a:spcPct val="20000"/>
              </a:spcBef>
              <a:buClr>
                <a:srgbClr val="FF0000"/>
              </a:buClr>
              <a:buFont typeface="Wingdings" pitchFamily="2" charset="2"/>
              <a:buNone/>
              <a:defRPr/>
            </a:pPr>
            <a:r>
              <a:rPr lang="zh-CN" altLang="en-US" sz="1400" kern="0" dirty="0">
                <a:solidFill>
                  <a:schemeClr val="bg2">
                    <a:lumMod val="50000"/>
                  </a:schemeClr>
                </a:solidFill>
                <a:effectLst>
                  <a:outerShdw blurRad="38100" dist="38100" dir="2700000" algn="tl">
                    <a:srgbClr val="000000">
                      <a:alpha val="43137"/>
                    </a:srgbClr>
                  </a:outerShdw>
                </a:effectLst>
                <a:latin typeface="+mn-ea"/>
                <a:ea typeface="+mn-ea"/>
              </a:rPr>
              <a:t>偏好信息</a:t>
            </a:r>
            <a:endParaRPr lang="en-US" altLang="zh-CN" sz="1400" kern="0" dirty="0">
              <a:solidFill>
                <a:schemeClr val="bg2">
                  <a:lumMod val="50000"/>
                </a:schemeClr>
              </a:solidFill>
              <a:effectLst>
                <a:outerShdw blurRad="38100" dist="38100" dir="2700000" algn="tl">
                  <a:srgbClr val="000000">
                    <a:alpha val="43137"/>
                  </a:srgbClr>
                </a:outerShdw>
              </a:effectLst>
              <a:latin typeface="+mn-ea"/>
              <a:ea typeface="+mn-ea"/>
            </a:endParaRPr>
          </a:p>
        </p:txBody>
      </p:sp>
      <p:sp>
        <p:nvSpPr>
          <p:cNvPr id="322" name="TextBox 31"/>
          <p:cNvSpPr txBox="1">
            <a:spLocks noChangeArrowheads="1"/>
          </p:cNvSpPr>
          <p:nvPr/>
        </p:nvSpPr>
        <p:spPr bwMode="auto">
          <a:xfrm>
            <a:off x="5857875" y="2000250"/>
            <a:ext cx="1000125" cy="338138"/>
          </a:xfrm>
          <a:prstGeom prst="rect">
            <a:avLst/>
          </a:prstGeom>
          <a:noFill/>
          <a:ln w="9525">
            <a:noFill/>
            <a:miter lim="800000"/>
            <a:headEnd/>
            <a:tailEnd/>
          </a:ln>
        </p:spPr>
        <p:txBody>
          <a:bodyPr>
            <a:spAutoFit/>
          </a:bodyPr>
          <a:lstStyle/>
          <a:p>
            <a:r>
              <a:rPr lang="zh-CN" altLang="en-US" sz="1600">
                <a:solidFill>
                  <a:srgbClr val="FF0000"/>
                </a:solidFill>
                <a:latin typeface="微软雅黑" pitchFamily="34" charset="-122"/>
                <a:ea typeface="微软雅黑" pitchFamily="34" charset="-122"/>
              </a:rPr>
              <a:t>主动推送</a:t>
            </a:r>
            <a:endParaRPr lang="zh-CN" altLang="en-US" sz="2000"/>
          </a:p>
        </p:txBody>
      </p:sp>
      <p:sp>
        <p:nvSpPr>
          <p:cNvPr id="323" name="右箭头 322"/>
          <p:cNvSpPr/>
          <p:nvPr/>
        </p:nvSpPr>
        <p:spPr bwMode="auto">
          <a:xfrm>
            <a:off x="6215091" y="3571875"/>
            <a:ext cx="285750" cy="428625"/>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2000">
              <a:ea typeface="宋体" pitchFamily="2" charset="-122"/>
            </a:endParaRPr>
          </a:p>
        </p:txBody>
      </p:sp>
      <p:sp>
        <p:nvSpPr>
          <p:cNvPr id="324" name="右箭头 323"/>
          <p:cNvSpPr/>
          <p:nvPr/>
        </p:nvSpPr>
        <p:spPr bwMode="auto">
          <a:xfrm>
            <a:off x="6215091" y="4572011"/>
            <a:ext cx="285750" cy="428625"/>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2000">
              <a:ea typeface="宋体" pitchFamily="2" charset="-122"/>
            </a:endParaRPr>
          </a:p>
        </p:txBody>
      </p:sp>
      <p:pic>
        <p:nvPicPr>
          <p:cNvPr id="325" name="Picture 31" descr="C:\Documents and Settings\zhangyin\Local Settings\Temporary Internet Files\Content.IE5\Z1691UIX\MCj04114760000[1].wmf"/>
          <p:cNvPicPr>
            <a:picLocks noChangeAspect="1" noChangeArrowheads="1"/>
          </p:cNvPicPr>
          <p:nvPr/>
        </p:nvPicPr>
        <p:blipFill>
          <a:blip r:embed="rId3" cstate="print"/>
          <a:srcRect/>
          <a:stretch>
            <a:fillRect/>
          </a:stretch>
        </p:blipFill>
        <p:spPr bwMode="auto">
          <a:xfrm>
            <a:off x="512763" y="3429000"/>
            <a:ext cx="987425" cy="735013"/>
          </a:xfrm>
          <a:prstGeom prst="rect">
            <a:avLst/>
          </a:prstGeom>
          <a:noFill/>
          <a:ln w="9525">
            <a:noFill/>
            <a:miter lim="800000"/>
            <a:headEnd/>
            <a:tailEnd/>
          </a:ln>
        </p:spPr>
      </p:pic>
      <p:pic>
        <p:nvPicPr>
          <p:cNvPr id="326" name="图片 31" descr="中国书法全集.jpg"/>
          <p:cNvPicPr>
            <a:picLocks noChangeAspect="1"/>
          </p:cNvPicPr>
          <p:nvPr/>
        </p:nvPicPr>
        <p:blipFill>
          <a:blip r:embed="rId4" cstate="print"/>
          <a:srcRect/>
          <a:stretch>
            <a:fillRect/>
          </a:stretch>
        </p:blipFill>
        <p:spPr bwMode="auto">
          <a:xfrm>
            <a:off x="4000500" y="4017963"/>
            <a:ext cx="357188" cy="504825"/>
          </a:xfrm>
          <a:prstGeom prst="rect">
            <a:avLst/>
          </a:prstGeom>
          <a:noFill/>
          <a:ln w="9525">
            <a:noFill/>
            <a:miter lim="800000"/>
            <a:headEnd/>
            <a:tailEnd/>
          </a:ln>
        </p:spPr>
      </p:pic>
      <p:pic>
        <p:nvPicPr>
          <p:cNvPr id="327" name="Picture 34"/>
          <p:cNvPicPr>
            <a:picLocks noChangeAspect="1" noChangeArrowheads="1"/>
          </p:cNvPicPr>
          <p:nvPr/>
        </p:nvPicPr>
        <p:blipFill>
          <a:blip r:embed="rId5" cstate="print"/>
          <a:srcRect/>
          <a:stretch>
            <a:fillRect/>
          </a:stretch>
        </p:blipFill>
        <p:spPr bwMode="auto">
          <a:xfrm>
            <a:off x="6858000" y="2000250"/>
            <a:ext cx="1216025" cy="1500188"/>
          </a:xfrm>
          <a:prstGeom prst="rect">
            <a:avLst/>
          </a:prstGeom>
          <a:noFill/>
          <a:ln w="9525">
            <a:solidFill>
              <a:schemeClr val="tx1">
                <a:lumMod val="50000"/>
                <a:lumOff val="50000"/>
              </a:schemeClr>
            </a:solidFill>
            <a:miter lim="800000"/>
            <a:headEnd/>
            <a:tailEnd/>
          </a:ln>
        </p:spPr>
      </p:pic>
      <p:sp>
        <p:nvSpPr>
          <p:cNvPr id="328" name="圆角矩形 35"/>
          <p:cNvSpPr>
            <a:spLocks noChangeArrowheads="1"/>
          </p:cNvSpPr>
          <p:nvPr/>
        </p:nvSpPr>
        <p:spPr bwMode="auto">
          <a:xfrm>
            <a:off x="1428750" y="5500688"/>
            <a:ext cx="5143500" cy="785812"/>
          </a:xfrm>
          <a:prstGeom prst="roundRect">
            <a:avLst>
              <a:gd name="adj" fmla="val 16667"/>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6200000" scaled="1"/>
            <a:tileRect/>
          </a:gradFill>
          <a:ln w="25400" algn="ctr">
            <a:noFill/>
            <a:round/>
            <a:headEnd/>
            <a:tailEnd/>
          </a:ln>
        </p:spPr>
        <p:txBody>
          <a:bodyPr tIns="0" bIns="0"/>
          <a:lstStyle/>
          <a:p>
            <a:pPr>
              <a:defRPr/>
            </a:pPr>
            <a:endParaRPr lang="zh-CN" altLang="en-US" sz="1600">
              <a:solidFill>
                <a:schemeClr val="bg1"/>
              </a:solidFill>
              <a:latin typeface="黑体" pitchFamily="2" charset="-122"/>
              <a:ea typeface="黑体" pitchFamily="2" charset="-122"/>
            </a:endParaRPr>
          </a:p>
        </p:txBody>
      </p:sp>
      <p:pic>
        <p:nvPicPr>
          <p:cNvPr id="329" name="图片 43" descr="thumb_20070701100743479.png"/>
          <p:cNvPicPr>
            <a:picLocks noChangeAspect="1"/>
          </p:cNvPicPr>
          <p:nvPr/>
        </p:nvPicPr>
        <p:blipFill>
          <a:blip r:embed="rId6" cstate="print"/>
          <a:srcRect/>
          <a:stretch>
            <a:fillRect/>
          </a:stretch>
        </p:blipFill>
        <p:spPr bwMode="auto">
          <a:xfrm>
            <a:off x="4000500" y="5572125"/>
            <a:ext cx="642938" cy="642938"/>
          </a:xfrm>
          <a:prstGeom prst="rect">
            <a:avLst/>
          </a:prstGeom>
          <a:noFill/>
          <a:ln w="9525">
            <a:noFill/>
            <a:miter lim="800000"/>
            <a:headEnd/>
            <a:tailEnd/>
          </a:ln>
        </p:spPr>
      </p:pic>
      <p:pic>
        <p:nvPicPr>
          <p:cNvPr id="330" name="图片 49" descr="thumb_20070701100751792.png"/>
          <p:cNvPicPr>
            <a:picLocks noChangeAspect="1"/>
          </p:cNvPicPr>
          <p:nvPr/>
        </p:nvPicPr>
        <p:blipFill>
          <a:blip r:embed="rId7" cstate="print"/>
          <a:srcRect/>
          <a:stretch>
            <a:fillRect/>
          </a:stretch>
        </p:blipFill>
        <p:spPr bwMode="auto">
          <a:xfrm>
            <a:off x="2357438" y="5643563"/>
            <a:ext cx="571500" cy="571500"/>
          </a:xfrm>
          <a:prstGeom prst="rect">
            <a:avLst/>
          </a:prstGeom>
          <a:noFill/>
          <a:ln w="9525">
            <a:noFill/>
            <a:miter lim="800000"/>
            <a:headEnd/>
            <a:tailEnd/>
          </a:ln>
        </p:spPr>
      </p:pic>
      <p:pic>
        <p:nvPicPr>
          <p:cNvPr id="331" name="图片 48" descr="thumb_20070701100747851.png"/>
          <p:cNvPicPr>
            <a:picLocks noChangeAspect="1"/>
          </p:cNvPicPr>
          <p:nvPr/>
        </p:nvPicPr>
        <p:blipFill>
          <a:blip r:embed="rId8" cstate="print"/>
          <a:srcRect/>
          <a:stretch>
            <a:fillRect/>
          </a:stretch>
        </p:blipFill>
        <p:spPr bwMode="auto">
          <a:xfrm>
            <a:off x="5715000" y="5572125"/>
            <a:ext cx="642938" cy="642938"/>
          </a:xfrm>
          <a:prstGeom prst="rect">
            <a:avLst/>
          </a:prstGeom>
          <a:noFill/>
          <a:ln w="9525">
            <a:noFill/>
            <a:miter lim="800000"/>
            <a:headEnd/>
            <a:tailEnd/>
          </a:ln>
        </p:spPr>
      </p:pic>
      <p:pic>
        <p:nvPicPr>
          <p:cNvPr id="332" name="图片 47" descr="thumb_20070701100713859.png"/>
          <p:cNvPicPr>
            <a:picLocks noChangeAspect="1"/>
          </p:cNvPicPr>
          <p:nvPr/>
        </p:nvPicPr>
        <p:blipFill>
          <a:blip r:embed="rId9" cstate="print"/>
          <a:srcRect/>
          <a:stretch>
            <a:fillRect/>
          </a:stretch>
        </p:blipFill>
        <p:spPr bwMode="auto">
          <a:xfrm>
            <a:off x="3143250" y="5643563"/>
            <a:ext cx="571500" cy="571500"/>
          </a:xfrm>
          <a:prstGeom prst="rect">
            <a:avLst/>
          </a:prstGeom>
          <a:noFill/>
          <a:ln w="9525">
            <a:noFill/>
            <a:miter lim="800000"/>
            <a:headEnd/>
            <a:tailEnd/>
          </a:ln>
        </p:spPr>
      </p:pic>
      <p:pic>
        <p:nvPicPr>
          <p:cNvPr id="333" name="图片 14" descr="thumb_20070701100799158.png"/>
          <p:cNvPicPr>
            <a:picLocks noChangeAspect="1"/>
          </p:cNvPicPr>
          <p:nvPr/>
        </p:nvPicPr>
        <p:blipFill>
          <a:blip r:embed="rId10" cstate="print"/>
          <a:srcRect/>
          <a:stretch>
            <a:fillRect/>
          </a:stretch>
        </p:blipFill>
        <p:spPr bwMode="auto">
          <a:xfrm>
            <a:off x="1643063" y="5643563"/>
            <a:ext cx="571500" cy="571500"/>
          </a:xfrm>
          <a:prstGeom prst="rect">
            <a:avLst/>
          </a:prstGeom>
          <a:noFill/>
          <a:ln w="9525">
            <a:noFill/>
            <a:miter lim="800000"/>
            <a:headEnd/>
            <a:tailEnd/>
          </a:ln>
        </p:spPr>
      </p:pic>
      <p:pic>
        <p:nvPicPr>
          <p:cNvPr id="334" name="图片 13" descr="thumb_20070701100796030.png"/>
          <p:cNvPicPr>
            <a:picLocks noChangeAspect="1"/>
          </p:cNvPicPr>
          <p:nvPr/>
        </p:nvPicPr>
        <p:blipFill>
          <a:blip r:embed="rId11" cstate="print"/>
          <a:srcRect/>
          <a:stretch>
            <a:fillRect/>
          </a:stretch>
        </p:blipFill>
        <p:spPr bwMode="auto">
          <a:xfrm>
            <a:off x="4929188" y="5572125"/>
            <a:ext cx="642937" cy="642938"/>
          </a:xfrm>
          <a:prstGeom prst="rect">
            <a:avLst/>
          </a:prstGeom>
          <a:noFill/>
          <a:ln w="9525">
            <a:noFill/>
            <a:miter lim="800000"/>
            <a:headEnd/>
            <a:tailEnd/>
          </a:ln>
        </p:spPr>
      </p:pic>
      <p:pic>
        <p:nvPicPr>
          <p:cNvPr id="335" name="Picture 40"/>
          <p:cNvPicPr>
            <a:picLocks noChangeAspect="1" noChangeArrowheads="1"/>
          </p:cNvPicPr>
          <p:nvPr/>
        </p:nvPicPr>
        <p:blipFill>
          <a:blip r:embed="rId12" cstate="print"/>
          <a:srcRect/>
          <a:stretch>
            <a:fillRect/>
          </a:stretch>
        </p:blipFill>
        <p:spPr bwMode="auto">
          <a:xfrm>
            <a:off x="1714500" y="2984500"/>
            <a:ext cx="1000125" cy="587375"/>
          </a:xfrm>
          <a:prstGeom prst="rect">
            <a:avLst/>
          </a:prstGeom>
          <a:noFill/>
          <a:ln w="9525">
            <a:noFill/>
            <a:miter lim="800000"/>
            <a:headEnd/>
            <a:tailEnd/>
          </a:ln>
        </p:spPr>
      </p:pic>
      <p:pic>
        <p:nvPicPr>
          <p:cNvPr id="336" name="Picture 41"/>
          <p:cNvPicPr>
            <a:picLocks noChangeAspect="1" noChangeArrowheads="1"/>
          </p:cNvPicPr>
          <p:nvPr/>
        </p:nvPicPr>
        <p:blipFill>
          <a:blip r:embed="rId13" cstate="print"/>
          <a:srcRect/>
          <a:stretch>
            <a:fillRect/>
          </a:stretch>
        </p:blipFill>
        <p:spPr bwMode="auto">
          <a:xfrm>
            <a:off x="1712913" y="4071938"/>
            <a:ext cx="1001712" cy="714375"/>
          </a:xfrm>
          <a:prstGeom prst="rect">
            <a:avLst/>
          </a:prstGeom>
          <a:noFill/>
          <a:ln w="9525">
            <a:noFill/>
            <a:miter lim="800000"/>
            <a:headEnd/>
            <a:tailEnd/>
          </a:ln>
        </p:spPr>
      </p:pic>
      <p:sp>
        <p:nvSpPr>
          <p:cNvPr id="337" name="右箭头 336"/>
          <p:cNvSpPr/>
          <p:nvPr/>
        </p:nvSpPr>
        <p:spPr bwMode="auto">
          <a:xfrm rot="2700000">
            <a:off x="1455780" y="4259204"/>
            <a:ext cx="214314" cy="214314"/>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2000">
              <a:ea typeface="宋体" pitchFamily="2" charset="-122"/>
            </a:endParaRPr>
          </a:p>
        </p:txBody>
      </p:sp>
      <p:sp>
        <p:nvSpPr>
          <p:cNvPr id="338" name="右箭头 337"/>
          <p:cNvSpPr/>
          <p:nvPr/>
        </p:nvSpPr>
        <p:spPr bwMode="auto">
          <a:xfrm rot="18900000">
            <a:off x="1455780" y="3187634"/>
            <a:ext cx="214314" cy="214314"/>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sp3d extrusionH="57150">
              <a:bevelT w="38100" h="38100"/>
            </a:sp3d>
          </a:bodyPr>
          <a:lstStyle/>
          <a:p>
            <a:pPr>
              <a:defRPr/>
            </a:pPr>
            <a:endParaRPr lang="zh-CN" altLang="en-US" sz="2000">
              <a:ea typeface="宋体" pitchFamily="2" charset="-122"/>
            </a:endParaRPr>
          </a:p>
        </p:txBody>
      </p:sp>
      <p:sp>
        <p:nvSpPr>
          <p:cNvPr id="339" name="右箭头 338"/>
          <p:cNvSpPr/>
          <p:nvPr/>
        </p:nvSpPr>
        <p:spPr bwMode="auto">
          <a:xfrm>
            <a:off x="2714612" y="4286256"/>
            <a:ext cx="214314" cy="214314"/>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2000">
              <a:solidFill>
                <a:schemeClr val="tx1"/>
              </a:solidFill>
              <a:latin typeface="Verdana" pitchFamily="34" charset="0"/>
              <a:ea typeface="宋体" pitchFamily="2" charset="-122"/>
            </a:endParaRPr>
          </a:p>
        </p:txBody>
      </p:sp>
      <p:sp>
        <p:nvSpPr>
          <p:cNvPr id="340" name="右箭头 339"/>
          <p:cNvSpPr/>
          <p:nvPr/>
        </p:nvSpPr>
        <p:spPr bwMode="auto">
          <a:xfrm rot="5400000">
            <a:off x="2070265" y="5070669"/>
            <a:ext cx="360000" cy="214314"/>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2000">
              <a:ea typeface="宋体" pitchFamily="2" charset="-122"/>
            </a:endParaRPr>
          </a:p>
        </p:txBody>
      </p:sp>
      <p:pic>
        <p:nvPicPr>
          <p:cNvPr id="341" name="Picture 42" descr="C:\Documents and Settings\zhangyin\Local Settings\Temporary Internet Files\Content.IE5\GKNYXLIG\MCIN00694_0000[1].wmf"/>
          <p:cNvPicPr>
            <a:picLocks noChangeAspect="1" noChangeArrowheads="1"/>
          </p:cNvPicPr>
          <p:nvPr/>
        </p:nvPicPr>
        <p:blipFill>
          <a:blip r:embed="rId14" cstate="print"/>
          <a:srcRect/>
          <a:stretch>
            <a:fillRect/>
          </a:stretch>
        </p:blipFill>
        <p:spPr bwMode="auto">
          <a:xfrm>
            <a:off x="4714875" y="3375025"/>
            <a:ext cx="1214438" cy="974725"/>
          </a:xfrm>
          <a:prstGeom prst="rect">
            <a:avLst/>
          </a:prstGeom>
          <a:noFill/>
          <a:ln w="9525">
            <a:noFill/>
            <a:miter lim="800000"/>
            <a:headEnd/>
            <a:tailEnd/>
          </a:ln>
        </p:spPr>
      </p:pic>
      <p:sp>
        <p:nvSpPr>
          <p:cNvPr id="342" name="右箭头 341"/>
          <p:cNvSpPr/>
          <p:nvPr/>
        </p:nvSpPr>
        <p:spPr bwMode="auto">
          <a:xfrm>
            <a:off x="4500590" y="3660775"/>
            <a:ext cx="214314" cy="214314"/>
          </a:xfrm>
          <a:prstGeom prst="rightArrow">
            <a:avLst/>
          </a:prstGeom>
          <a:ln>
            <a:headEnd type="none" w="med" len="med"/>
            <a:tailEnd type="none" w="med" len="med"/>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2000">
              <a:solidFill>
                <a:schemeClr val="tx1"/>
              </a:solidFill>
              <a:latin typeface="Verdana" pitchFamily="34" charset="0"/>
              <a:ea typeface="宋体" pitchFamily="2" charset="-122"/>
            </a:endParaRPr>
          </a:p>
        </p:txBody>
      </p:sp>
      <p:sp>
        <p:nvSpPr>
          <p:cNvPr id="343" name="右箭头 342"/>
          <p:cNvSpPr/>
          <p:nvPr/>
        </p:nvSpPr>
        <p:spPr bwMode="auto">
          <a:xfrm>
            <a:off x="2714612" y="3143248"/>
            <a:ext cx="214314" cy="214314"/>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2000">
              <a:solidFill>
                <a:schemeClr val="tx1"/>
              </a:solidFill>
              <a:latin typeface="Verdana" pitchFamily="34" charset="0"/>
              <a:ea typeface="宋体" pitchFamily="2" charset="-122"/>
            </a:endParaRPr>
          </a:p>
        </p:txBody>
      </p:sp>
      <p:sp>
        <p:nvSpPr>
          <p:cNvPr id="344" name="右箭头 343"/>
          <p:cNvSpPr/>
          <p:nvPr/>
        </p:nvSpPr>
        <p:spPr bwMode="auto">
          <a:xfrm rot="16200000">
            <a:off x="5213537" y="5070669"/>
            <a:ext cx="360000" cy="214314"/>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2000">
              <a:solidFill>
                <a:schemeClr val="tx1"/>
              </a:solidFill>
              <a:latin typeface="Verdana" pitchFamily="34" charset="0"/>
              <a:ea typeface="宋体" pitchFamily="2" charset="-122"/>
            </a:endParaRPr>
          </a:p>
        </p:txBody>
      </p:sp>
      <p:pic>
        <p:nvPicPr>
          <p:cNvPr id="345" name="Picture 43"/>
          <p:cNvPicPr>
            <a:picLocks noChangeAspect="1" noChangeArrowheads="1"/>
          </p:cNvPicPr>
          <p:nvPr/>
        </p:nvPicPr>
        <p:blipFill>
          <a:blip r:embed="rId15" cstate="print"/>
          <a:srcRect/>
          <a:stretch>
            <a:fillRect/>
          </a:stretch>
        </p:blipFill>
        <p:spPr bwMode="auto">
          <a:xfrm>
            <a:off x="6572250" y="3357563"/>
            <a:ext cx="1747838" cy="1000125"/>
          </a:xfrm>
          <a:prstGeom prst="rect">
            <a:avLst/>
          </a:prstGeom>
          <a:noFill/>
          <a:ln w="9525">
            <a:noFill/>
            <a:miter lim="800000"/>
            <a:headEnd/>
            <a:tailEnd/>
          </a:ln>
        </p:spPr>
      </p:pic>
      <p:pic>
        <p:nvPicPr>
          <p:cNvPr id="346" name="图片 52" descr="嵌入式ecos.jpg"/>
          <p:cNvPicPr>
            <a:picLocks noChangeAspect="1"/>
          </p:cNvPicPr>
          <p:nvPr/>
        </p:nvPicPr>
        <p:blipFill>
          <a:blip r:embed="rId16" cstate="print"/>
          <a:srcRect/>
          <a:stretch>
            <a:fillRect/>
          </a:stretch>
        </p:blipFill>
        <p:spPr bwMode="auto">
          <a:xfrm>
            <a:off x="6786563" y="4572000"/>
            <a:ext cx="690562" cy="976313"/>
          </a:xfrm>
          <a:prstGeom prst="rect">
            <a:avLst/>
          </a:prstGeom>
          <a:noFill/>
          <a:ln w="9525">
            <a:noFill/>
            <a:miter lim="800000"/>
            <a:headEnd/>
            <a:tailEnd/>
          </a:ln>
        </p:spPr>
      </p:pic>
      <p:pic>
        <p:nvPicPr>
          <p:cNvPr id="347" name="图片 54" descr="嵌入式毕业论文2.jpg"/>
          <p:cNvPicPr>
            <a:picLocks noChangeAspect="1"/>
          </p:cNvPicPr>
          <p:nvPr/>
        </p:nvPicPr>
        <p:blipFill>
          <a:blip r:embed="rId17" cstate="print"/>
          <a:srcRect/>
          <a:stretch>
            <a:fillRect/>
          </a:stretch>
        </p:blipFill>
        <p:spPr bwMode="auto">
          <a:xfrm>
            <a:off x="6983413" y="4786313"/>
            <a:ext cx="622300" cy="876300"/>
          </a:xfrm>
          <a:prstGeom prst="rect">
            <a:avLst/>
          </a:prstGeom>
          <a:noFill/>
          <a:ln w="9525">
            <a:solidFill>
              <a:schemeClr val="tx2"/>
            </a:solidFill>
            <a:miter lim="800000"/>
            <a:headEnd/>
            <a:tailEnd/>
          </a:ln>
        </p:spPr>
      </p:pic>
      <p:pic>
        <p:nvPicPr>
          <p:cNvPr id="348" name="图片 51" descr="嵌入式系统开发.jpg"/>
          <p:cNvPicPr>
            <a:picLocks noChangeAspect="1"/>
          </p:cNvPicPr>
          <p:nvPr/>
        </p:nvPicPr>
        <p:blipFill>
          <a:blip r:embed="rId18" cstate="print"/>
          <a:srcRect/>
          <a:stretch>
            <a:fillRect/>
          </a:stretch>
        </p:blipFill>
        <p:spPr bwMode="auto">
          <a:xfrm>
            <a:off x="6786563" y="5321300"/>
            <a:ext cx="698500" cy="965200"/>
          </a:xfrm>
          <a:prstGeom prst="rect">
            <a:avLst/>
          </a:prstGeom>
          <a:noFill/>
          <a:ln w="9525">
            <a:noFill/>
            <a:miter lim="800000"/>
            <a:headEnd/>
            <a:tailEnd/>
          </a:ln>
        </p:spPr>
      </p:pic>
      <p:pic>
        <p:nvPicPr>
          <p:cNvPr id="349" name="图片 55" descr="嵌入式毕业论文.jpg"/>
          <p:cNvPicPr>
            <a:picLocks noChangeAspect="1"/>
          </p:cNvPicPr>
          <p:nvPr/>
        </p:nvPicPr>
        <p:blipFill>
          <a:blip r:embed="rId19" cstate="print"/>
          <a:srcRect/>
          <a:stretch>
            <a:fillRect/>
          </a:stretch>
        </p:blipFill>
        <p:spPr bwMode="auto">
          <a:xfrm>
            <a:off x="7429500" y="4562475"/>
            <a:ext cx="866775" cy="1223963"/>
          </a:xfrm>
          <a:prstGeom prst="rect">
            <a:avLst/>
          </a:prstGeom>
          <a:noFill/>
          <a:ln w="9525">
            <a:solidFill>
              <a:schemeClr val="tx2"/>
            </a:solidFill>
            <a:miter lim="800000"/>
            <a:headEnd/>
            <a:tailEnd/>
          </a:ln>
        </p:spPr>
      </p:pic>
      <p:pic>
        <p:nvPicPr>
          <p:cNvPr id="350" name="图片 53" descr="嵌入式Java.jpg"/>
          <p:cNvPicPr>
            <a:picLocks noChangeAspect="1"/>
          </p:cNvPicPr>
          <p:nvPr/>
        </p:nvPicPr>
        <p:blipFill>
          <a:blip r:embed="rId20" cstate="print"/>
          <a:srcRect/>
          <a:stretch>
            <a:fillRect/>
          </a:stretch>
        </p:blipFill>
        <p:spPr bwMode="auto">
          <a:xfrm>
            <a:off x="7500938" y="5319713"/>
            <a:ext cx="714375" cy="966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6"/>
                                        </p:tgtEl>
                                        <p:attrNameLst>
                                          <p:attrName>style.visibility</p:attrName>
                                        </p:attrNameLst>
                                      </p:cBhvr>
                                      <p:to>
                                        <p:strVal val="visible"/>
                                      </p:to>
                                    </p:set>
                                    <p:animEffect transition="in" filter="fade">
                                      <p:cBhvr>
                                        <p:cTn id="12" dur="500"/>
                                        <p:tgtEl>
                                          <p:spTgt spid="3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
                                        </p:tgtEl>
                                        <p:attrNameLst>
                                          <p:attrName>style.visibility</p:attrName>
                                        </p:attrNameLst>
                                      </p:cBhvr>
                                      <p:to>
                                        <p:strVal val="visible"/>
                                      </p:to>
                                    </p:set>
                                    <p:animEffect transition="in" filter="fade">
                                      <p:cBhvr>
                                        <p:cTn id="17" dur="500"/>
                                        <p:tgtEl>
                                          <p:spTgt spid="30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8"/>
                                        </p:tgtEl>
                                        <p:attrNameLst>
                                          <p:attrName>style.visibility</p:attrName>
                                        </p:attrNameLst>
                                      </p:cBhvr>
                                      <p:to>
                                        <p:strVal val="visible"/>
                                      </p:to>
                                    </p:set>
                                    <p:animEffect transition="in" filter="fade">
                                      <p:cBhvr>
                                        <p:cTn id="20" dur="500"/>
                                        <p:tgtEl>
                                          <p:spTgt spid="30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6"/>
                                        </p:tgtEl>
                                        <p:attrNameLst>
                                          <p:attrName>style.visibility</p:attrName>
                                        </p:attrNameLst>
                                      </p:cBhvr>
                                      <p:to>
                                        <p:strVal val="visible"/>
                                      </p:to>
                                    </p:set>
                                    <p:animEffect transition="in" filter="fade">
                                      <p:cBhvr>
                                        <p:cTn id="23" dur="500"/>
                                        <p:tgtEl>
                                          <p:spTgt spid="3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7"/>
                                        </p:tgtEl>
                                        <p:attrNameLst>
                                          <p:attrName>style.visibility</p:attrName>
                                        </p:attrNameLst>
                                      </p:cBhvr>
                                      <p:to>
                                        <p:strVal val="visible"/>
                                      </p:to>
                                    </p:set>
                                    <p:animEffect transition="in" filter="fade">
                                      <p:cBhvr>
                                        <p:cTn id="26" dur="500"/>
                                        <p:tgtEl>
                                          <p:spTgt spid="3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9"/>
                                        </p:tgtEl>
                                        <p:attrNameLst>
                                          <p:attrName>style.visibility</p:attrName>
                                        </p:attrNameLst>
                                      </p:cBhvr>
                                      <p:to>
                                        <p:strVal val="visible"/>
                                      </p:to>
                                    </p:set>
                                    <p:animEffect transition="in" filter="fade">
                                      <p:cBhvr>
                                        <p:cTn id="29" dur="500"/>
                                        <p:tgtEl>
                                          <p:spTgt spid="3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0"/>
                                        </p:tgtEl>
                                        <p:attrNameLst>
                                          <p:attrName>style.visibility</p:attrName>
                                        </p:attrNameLst>
                                      </p:cBhvr>
                                      <p:to>
                                        <p:strVal val="visible"/>
                                      </p:to>
                                    </p:set>
                                    <p:animEffect transition="in" filter="fade">
                                      <p:cBhvr>
                                        <p:cTn id="32" dur="500"/>
                                        <p:tgtEl>
                                          <p:spTgt spid="3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1"/>
                                        </p:tgtEl>
                                        <p:attrNameLst>
                                          <p:attrName>style.visibility</p:attrName>
                                        </p:attrNameLst>
                                      </p:cBhvr>
                                      <p:to>
                                        <p:strVal val="visible"/>
                                      </p:to>
                                    </p:set>
                                    <p:animEffect transition="in" filter="fade">
                                      <p:cBhvr>
                                        <p:cTn id="35" dur="500"/>
                                        <p:tgtEl>
                                          <p:spTgt spid="321"/>
                                        </p:tgtEl>
                                      </p:cBhvr>
                                    </p:animEffect>
                                  </p:childTnLst>
                                </p:cTn>
                              </p:par>
                              <p:par>
                                <p:cTn id="36" presetID="10" presetClass="entr" presetSubtype="0" fill="hold" nodeType="withEffect">
                                  <p:stCondLst>
                                    <p:cond delay="0"/>
                                  </p:stCondLst>
                                  <p:childTnLst>
                                    <p:set>
                                      <p:cBhvr>
                                        <p:cTn id="37" dur="1" fill="hold">
                                          <p:stCondLst>
                                            <p:cond delay="0"/>
                                          </p:stCondLst>
                                        </p:cTn>
                                        <p:tgtEl>
                                          <p:spTgt spid="326"/>
                                        </p:tgtEl>
                                        <p:attrNameLst>
                                          <p:attrName>style.visibility</p:attrName>
                                        </p:attrNameLst>
                                      </p:cBhvr>
                                      <p:to>
                                        <p:strVal val="visible"/>
                                      </p:to>
                                    </p:set>
                                    <p:animEffect transition="in" filter="fade">
                                      <p:cBhvr>
                                        <p:cTn id="38" dur="500"/>
                                        <p:tgtEl>
                                          <p:spTgt spid="326"/>
                                        </p:tgtEl>
                                      </p:cBhvr>
                                    </p:animEffect>
                                  </p:childTnLst>
                                </p:cTn>
                              </p:par>
                              <p:par>
                                <p:cTn id="39" presetID="10" presetClass="entr" presetSubtype="0" fill="hold" nodeType="withEffect">
                                  <p:stCondLst>
                                    <p:cond delay="0"/>
                                  </p:stCondLst>
                                  <p:childTnLst>
                                    <p:set>
                                      <p:cBhvr>
                                        <p:cTn id="40" dur="1" fill="hold">
                                          <p:stCondLst>
                                            <p:cond delay="0"/>
                                          </p:stCondLst>
                                        </p:cTn>
                                        <p:tgtEl>
                                          <p:spTgt spid="341"/>
                                        </p:tgtEl>
                                        <p:attrNameLst>
                                          <p:attrName>style.visibility</p:attrName>
                                        </p:attrNameLst>
                                      </p:cBhvr>
                                      <p:to>
                                        <p:strVal val="visible"/>
                                      </p:to>
                                    </p:set>
                                    <p:animEffect transition="in" filter="fade">
                                      <p:cBhvr>
                                        <p:cTn id="41" dur="500"/>
                                        <p:tgtEl>
                                          <p:spTgt spid="3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2"/>
                                        </p:tgtEl>
                                        <p:attrNameLst>
                                          <p:attrName>style.visibility</p:attrName>
                                        </p:attrNameLst>
                                      </p:cBhvr>
                                      <p:to>
                                        <p:strVal val="visible"/>
                                      </p:to>
                                    </p:set>
                                    <p:animEffect transition="in" filter="fade">
                                      <p:cBhvr>
                                        <p:cTn id="44" dur="500"/>
                                        <p:tgtEl>
                                          <p:spTgt spid="3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5"/>
                                        </p:tgtEl>
                                        <p:attrNameLst>
                                          <p:attrName>style.visibility</p:attrName>
                                        </p:attrNameLst>
                                      </p:cBhvr>
                                      <p:to>
                                        <p:strVal val="visible"/>
                                      </p:to>
                                    </p:set>
                                    <p:animEffect transition="in" filter="fade">
                                      <p:cBhvr>
                                        <p:cTn id="49" dur="500"/>
                                        <p:tgtEl>
                                          <p:spTgt spid="315"/>
                                        </p:tgtEl>
                                      </p:cBhvr>
                                    </p:animEffect>
                                  </p:childTnLst>
                                </p:cTn>
                              </p:par>
                              <p:par>
                                <p:cTn id="50" presetID="10" presetClass="entr" presetSubtype="0" fill="hold" nodeType="withEffect">
                                  <p:stCondLst>
                                    <p:cond delay="0"/>
                                  </p:stCondLst>
                                  <p:childTnLst>
                                    <p:set>
                                      <p:cBhvr>
                                        <p:cTn id="51" dur="1" fill="hold">
                                          <p:stCondLst>
                                            <p:cond delay="0"/>
                                          </p:stCondLst>
                                        </p:cTn>
                                        <p:tgtEl>
                                          <p:spTgt spid="325"/>
                                        </p:tgtEl>
                                        <p:attrNameLst>
                                          <p:attrName>style.visibility</p:attrName>
                                        </p:attrNameLst>
                                      </p:cBhvr>
                                      <p:to>
                                        <p:strVal val="visible"/>
                                      </p:to>
                                    </p:set>
                                    <p:animEffect transition="in" filter="fade">
                                      <p:cBhvr>
                                        <p:cTn id="52" dur="500"/>
                                        <p:tgtEl>
                                          <p:spTgt spid="325"/>
                                        </p:tgtEl>
                                      </p:cBhvr>
                                    </p:animEffect>
                                  </p:childTnLst>
                                </p:cTn>
                              </p:par>
                              <p:par>
                                <p:cTn id="53" presetID="10" presetClass="entr" presetSubtype="0" fill="hold" nodeType="withEffect">
                                  <p:stCondLst>
                                    <p:cond delay="0"/>
                                  </p:stCondLst>
                                  <p:childTnLst>
                                    <p:set>
                                      <p:cBhvr>
                                        <p:cTn id="54" dur="1" fill="hold">
                                          <p:stCondLst>
                                            <p:cond delay="0"/>
                                          </p:stCondLst>
                                        </p:cTn>
                                        <p:tgtEl>
                                          <p:spTgt spid="335"/>
                                        </p:tgtEl>
                                        <p:attrNameLst>
                                          <p:attrName>style.visibility</p:attrName>
                                        </p:attrNameLst>
                                      </p:cBhvr>
                                      <p:to>
                                        <p:strVal val="visible"/>
                                      </p:to>
                                    </p:set>
                                    <p:animEffect transition="in" filter="fade">
                                      <p:cBhvr>
                                        <p:cTn id="55" dur="500"/>
                                        <p:tgtEl>
                                          <p:spTgt spid="335"/>
                                        </p:tgtEl>
                                      </p:cBhvr>
                                    </p:animEffect>
                                  </p:childTnLst>
                                </p:cTn>
                              </p:par>
                              <p:par>
                                <p:cTn id="56" presetID="10" presetClass="entr" presetSubtype="0" fill="hold" nodeType="withEffect">
                                  <p:stCondLst>
                                    <p:cond delay="0"/>
                                  </p:stCondLst>
                                  <p:childTnLst>
                                    <p:set>
                                      <p:cBhvr>
                                        <p:cTn id="57" dur="1" fill="hold">
                                          <p:stCondLst>
                                            <p:cond delay="0"/>
                                          </p:stCondLst>
                                        </p:cTn>
                                        <p:tgtEl>
                                          <p:spTgt spid="336"/>
                                        </p:tgtEl>
                                        <p:attrNameLst>
                                          <p:attrName>style.visibility</p:attrName>
                                        </p:attrNameLst>
                                      </p:cBhvr>
                                      <p:to>
                                        <p:strVal val="visible"/>
                                      </p:to>
                                    </p:set>
                                    <p:animEffect transition="in" filter="fade">
                                      <p:cBhvr>
                                        <p:cTn id="58" dur="500"/>
                                        <p:tgtEl>
                                          <p:spTgt spid="33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37"/>
                                        </p:tgtEl>
                                        <p:attrNameLst>
                                          <p:attrName>style.visibility</p:attrName>
                                        </p:attrNameLst>
                                      </p:cBhvr>
                                      <p:to>
                                        <p:strVal val="visible"/>
                                      </p:to>
                                    </p:set>
                                    <p:animEffect transition="in" filter="fade">
                                      <p:cBhvr>
                                        <p:cTn id="61" dur="500"/>
                                        <p:tgtEl>
                                          <p:spTgt spid="33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8"/>
                                        </p:tgtEl>
                                        <p:attrNameLst>
                                          <p:attrName>style.visibility</p:attrName>
                                        </p:attrNameLst>
                                      </p:cBhvr>
                                      <p:to>
                                        <p:strVal val="visible"/>
                                      </p:to>
                                    </p:set>
                                    <p:animEffect transition="in" filter="fade">
                                      <p:cBhvr>
                                        <p:cTn id="64" dur="500"/>
                                        <p:tgtEl>
                                          <p:spTgt spid="33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3"/>
                                        </p:tgtEl>
                                        <p:attrNameLst>
                                          <p:attrName>style.visibility</p:attrName>
                                        </p:attrNameLst>
                                      </p:cBhvr>
                                      <p:to>
                                        <p:strVal val="visible"/>
                                      </p:to>
                                    </p:set>
                                    <p:animEffect transition="in" filter="fade">
                                      <p:cBhvr>
                                        <p:cTn id="67" dur="500"/>
                                        <p:tgtEl>
                                          <p:spTgt spid="34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9"/>
                                        </p:tgtEl>
                                        <p:attrNameLst>
                                          <p:attrName>style.visibility</p:attrName>
                                        </p:attrNameLst>
                                      </p:cBhvr>
                                      <p:to>
                                        <p:strVal val="visible"/>
                                      </p:to>
                                    </p:set>
                                    <p:animEffect transition="in" filter="fade">
                                      <p:cBhvr>
                                        <p:cTn id="70" dur="500"/>
                                        <p:tgtEl>
                                          <p:spTgt spid="339"/>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10">
                                            <p:txEl>
                                              <p:pRg st="0" end="0"/>
                                            </p:txEl>
                                          </p:spTgt>
                                        </p:tgtEl>
                                        <p:attrNameLst>
                                          <p:attrName>style.visibility</p:attrName>
                                        </p:attrNameLst>
                                      </p:cBhvr>
                                      <p:to>
                                        <p:strVal val="visible"/>
                                      </p:to>
                                    </p:set>
                                    <p:animEffect transition="in" filter="fade">
                                      <p:cBhvr>
                                        <p:cTn id="74" dur="500"/>
                                        <p:tgtEl>
                                          <p:spTgt spid="310">
                                            <p:txEl>
                                              <p:pRg st="0" end="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28"/>
                                        </p:tgtEl>
                                        <p:attrNameLst>
                                          <p:attrName>style.visibility</p:attrName>
                                        </p:attrNameLst>
                                      </p:cBhvr>
                                      <p:to>
                                        <p:strVal val="visible"/>
                                      </p:to>
                                    </p:set>
                                    <p:animEffect transition="in" filter="fade">
                                      <p:cBhvr>
                                        <p:cTn id="77" dur="500"/>
                                        <p:tgtEl>
                                          <p:spTgt spid="328"/>
                                        </p:tgtEl>
                                      </p:cBhvr>
                                    </p:animEffect>
                                  </p:childTnLst>
                                </p:cTn>
                              </p:par>
                              <p:par>
                                <p:cTn id="78" presetID="10" presetClass="entr" presetSubtype="0" fill="hold" nodeType="withEffect">
                                  <p:stCondLst>
                                    <p:cond delay="0"/>
                                  </p:stCondLst>
                                  <p:childTnLst>
                                    <p:set>
                                      <p:cBhvr>
                                        <p:cTn id="79" dur="1" fill="hold">
                                          <p:stCondLst>
                                            <p:cond delay="0"/>
                                          </p:stCondLst>
                                        </p:cTn>
                                        <p:tgtEl>
                                          <p:spTgt spid="329"/>
                                        </p:tgtEl>
                                        <p:attrNameLst>
                                          <p:attrName>style.visibility</p:attrName>
                                        </p:attrNameLst>
                                      </p:cBhvr>
                                      <p:to>
                                        <p:strVal val="visible"/>
                                      </p:to>
                                    </p:set>
                                    <p:animEffect transition="in" filter="fade">
                                      <p:cBhvr>
                                        <p:cTn id="80" dur="500"/>
                                        <p:tgtEl>
                                          <p:spTgt spid="329"/>
                                        </p:tgtEl>
                                      </p:cBhvr>
                                    </p:animEffect>
                                  </p:childTnLst>
                                </p:cTn>
                              </p:par>
                              <p:par>
                                <p:cTn id="81" presetID="10" presetClass="entr" presetSubtype="0" fill="hold" nodeType="withEffect">
                                  <p:stCondLst>
                                    <p:cond delay="0"/>
                                  </p:stCondLst>
                                  <p:childTnLst>
                                    <p:set>
                                      <p:cBhvr>
                                        <p:cTn id="82" dur="1" fill="hold">
                                          <p:stCondLst>
                                            <p:cond delay="0"/>
                                          </p:stCondLst>
                                        </p:cTn>
                                        <p:tgtEl>
                                          <p:spTgt spid="330"/>
                                        </p:tgtEl>
                                        <p:attrNameLst>
                                          <p:attrName>style.visibility</p:attrName>
                                        </p:attrNameLst>
                                      </p:cBhvr>
                                      <p:to>
                                        <p:strVal val="visible"/>
                                      </p:to>
                                    </p:set>
                                    <p:animEffect transition="in" filter="fade">
                                      <p:cBhvr>
                                        <p:cTn id="83" dur="500"/>
                                        <p:tgtEl>
                                          <p:spTgt spid="330"/>
                                        </p:tgtEl>
                                      </p:cBhvr>
                                    </p:animEffect>
                                  </p:childTnLst>
                                </p:cTn>
                              </p:par>
                              <p:par>
                                <p:cTn id="84" presetID="10" presetClass="entr" presetSubtype="0" fill="hold" nodeType="withEffect">
                                  <p:stCondLst>
                                    <p:cond delay="0"/>
                                  </p:stCondLst>
                                  <p:childTnLst>
                                    <p:set>
                                      <p:cBhvr>
                                        <p:cTn id="85" dur="1" fill="hold">
                                          <p:stCondLst>
                                            <p:cond delay="0"/>
                                          </p:stCondLst>
                                        </p:cTn>
                                        <p:tgtEl>
                                          <p:spTgt spid="331"/>
                                        </p:tgtEl>
                                        <p:attrNameLst>
                                          <p:attrName>style.visibility</p:attrName>
                                        </p:attrNameLst>
                                      </p:cBhvr>
                                      <p:to>
                                        <p:strVal val="visible"/>
                                      </p:to>
                                    </p:set>
                                    <p:animEffect transition="in" filter="fade">
                                      <p:cBhvr>
                                        <p:cTn id="86" dur="500"/>
                                        <p:tgtEl>
                                          <p:spTgt spid="331"/>
                                        </p:tgtEl>
                                      </p:cBhvr>
                                    </p:animEffect>
                                  </p:childTnLst>
                                </p:cTn>
                              </p:par>
                              <p:par>
                                <p:cTn id="87" presetID="10" presetClass="entr" presetSubtype="0" fill="hold" nodeType="withEffect">
                                  <p:stCondLst>
                                    <p:cond delay="0"/>
                                  </p:stCondLst>
                                  <p:childTnLst>
                                    <p:set>
                                      <p:cBhvr>
                                        <p:cTn id="88" dur="1" fill="hold">
                                          <p:stCondLst>
                                            <p:cond delay="0"/>
                                          </p:stCondLst>
                                        </p:cTn>
                                        <p:tgtEl>
                                          <p:spTgt spid="332"/>
                                        </p:tgtEl>
                                        <p:attrNameLst>
                                          <p:attrName>style.visibility</p:attrName>
                                        </p:attrNameLst>
                                      </p:cBhvr>
                                      <p:to>
                                        <p:strVal val="visible"/>
                                      </p:to>
                                    </p:set>
                                    <p:animEffect transition="in" filter="fade">
                                      <p:cBhvr>
                                        <p:cTn id="89" dur="500"/>
                                        <p:tgtEl>
                                          <p:spTgt spid="332"/>
                                        </p:tgtEl>
                                      </p:cBhvr>
                                    </p:animEffect>
                                  </p:childTnLst>
                                </p:cTn>
                              </p:par>
                              <p:par>
                                <p:cTn id="90" presetID="10" presetClass="entr" presetSubtype="0" fill="hold" nodeType="withEffect">
                                  <p:stCondLst>
                                    <p:cond delay="0"/>
                                  </p:stCondLst>
                                  <p:childTnLst>
                                    <p:set>
                                      <p:cBhvr>
                                        <p:cTn id="91" dur="1" fill="hold">
                                          <p:stCondLst>
                                            <p:cond delay="0"/>
                                          </p:stCondLst>
                                        </p:cTn>
                                        <p:tgtEl>
                                          <p:spTgt spid="333"/>
                                        </p:tgtEl>
                                        <p:attrNameLst>
                                          <p:attrName>style.visibility</p:attrName>
                                        </p:attrNameLst>
                                      </p:cBhvr>
                                      <p:to>
                                        <p:strVal val="visible"/>
                                      </p:to>
                                    </p:set>
                                    <p:animEffect transition="in" filter="fade">
                                      <p:cBhvr>
                                        <p:cTn id="92" dur="500"/>
                                        <p:tgtEl>
                                          <p:spTgt spid="333"/>
                                        </p:tgtEl>
                                      </p:cBhvr>
                                    </p:animEffect>
                                  </p:childTnLst>
                                </p:cTn>
                              </p:par>
                              <p:par>
                                <p:cTn id="93" presetID="10" presetClass="entr" presetSubtype="0" fill="hold" nodeType="withEffect">
                                  <p:stCondLst>
                                    <p:cond delay="0"/>
                                  </p:stCondLst>
                                  <p:childTnLst>
                                    <p:set>
                                      <p:cBhvr>
                                        <p:cTn id="94" dur="1" fill="hold">
                                          <p:stCondLst>
                                            <p:cond delay="0"/>
                                          </p:stCondLst>
                                        </p:cTn>
                                        <p:tgtEl>
                                          <p:spTgt spid="334"/>
                                        </p:tgtEl>
                                        <p:attrNameLst>
                                          <p:attrName>style.visibility</p:attrName>
                                        </p:attrNameLst>
                                      </p:cBhvr>
                                      <p:to>
                                        <p:strVal val="visible"/>
                                      </p:to>
                                    </p:set>
                                    <p:animEffect transition="in" filter="fade">
                                      <p:cBhvr>
                                        <p:cTn id="95" dur="500"/>
                                        <p:tgtEl>
                                          <p:spTgt spid="33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40"/>
                                        </p:tgtEl>
                                        <p:attrNameLst>
                                          <p:attrName>style.visibility</p:attrName>
                                        </p:attrNameLst>
                                      </p:cBhvr>
                                      <p:to>
                                        <p:strVal val="visible"/>
                                      </p:to>
                                    </p:set>
                                    <p:animEffect transition="in" filter="fade">
                                      <p:cBhvr>
                                        <p:cTn id="98" dur="500"/>
                                        <p:tgtEl>
                                          <p:spTgt spid="34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44"/>
                                        </p:tgtEl>
                                        <p:attrNameLst>
                                          <p:attrName>style.visibility</p:attrName>
                                        </p:attrNameLst>
                                      </p:cBhvr>
                                      <p:to>
                                        <p:strVal val="visible"/>
                                      </p:to>
                                    </p:set>
                                    <p:animEffect transition="in" filter="fade">
                                      <p:cBhvr>
                                        <p:cTn id="101" dur="500"/>
                                        <p:tgtEl>
                                          <p:spTgt spid="34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2"/>
                                        </p:tgtEl>
                                        <p:attrNameLst>
                                          <p:attrName>style.visibility</p:attrName>
                                        </p:attrNameLst>
                                      </p:cBhvr>
                                      <p:to>
                                        <p:strVal val="visible"/>
                                      </p:to>
                                    </p:set>
                                    <p:animEffect transition="in" filter="fade">
                                      <p:cBhvr>
                                        <p:cTn id="104" dur="500"/>
                                        <p:tgtEl>
                                          <p:spTgt spid="312"/>
                                        </p:tgtEl>
                                      </p:cBhvr>
                                    </p:animEffect>
                                  </p:childTnLst>
                                </p:cTn>
                              </p:par>
                              <p:par>
                                <p:cTn id="105" presetID="10" presetClass="entr" presetSubtype="0" fill="hold" nodeType="withEffect">
                                  <p:stCondLst>
                                    <p:cond delay="0"/>
                                  </p:stCondLst>
                                  <p:childTnLst>
                                    <p:set>
                                      <p:cBhvr>
                                        <p:cTn id="106" dur="1" fill="hold">
                                          <p:stCondLst>
                                            <p:cond delay="0"/>
                                          </p:stCondLst>
                                        </p:cTn>
                                        <p:tgtEl>
                                          <p:spTgt spid="311"/>
                                        </p:tgtEl>
                                        <p:attrNameLst>
                                          <p:attrName>style.visibility</p:attrName>
                                        </p:attrNameLst>
                                      </p:cBhvr>
                                      <p:to>
                                        <p:strVal val="visible"/>
                                      </p:to>
                                    </p:set>
                                    <p:animEffect transition="in" filter="fade">
                                      <p:cBhvr>
                                        <p:cTn id="107" dur="500"/>
                                        <p:tgtEl>
                                          <p:spTgt spid="31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09"/>
                                        </p:tgtEl>
                                        <p:attrNameLst>
                                          <p:attrName>style.visibility</p:attrName>
                                        </p:attrNameLst>
                                      </p:cBhvr>
                                      <p:to>
                                        <p:strVal val="visible"/>
                                      </p:to>
                                    </p:set>
                                    <p:animEffect transition="in" filter="fade">
                                      <p:cBhvr>
                                        <p:cTn id="112" dur="500"/>
                                        <p:tgtEl>
                                          <p:spTgt spid="30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14"/>
                                        </p:tgtEl>
                                        <p:attrNameLst>
                                          <p:attrName>style.visibility</p:attrName>
                                        </p:attrNameLst>
                                      </p:cBhvr>
                                      <p:to>
                                        <p:strVal val="visible"/>
                                      </p:to>
                                    </p:set>
                                    <p:animEffect transition="in" filter="fade">
                                      <p:cBhvr>
                                        <p:cTn id="115" dur="500"/>
                                        <p:tgtEl>
                                          <p:spTgt spid="31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23"/>
                                        </p:tgtEl>
                                        <p:attrNameLst>
                                          <p:attrName>style.visibility</p:attrName>
                                        </p:attrNameLst>
                                      </p:cBhvr>
                                      <p:to>
                                        <p:strVal val="visible"/>
                                      </p:to>
                                    </p:set>
                                    <p:animEffect transition="in" filter="fade">
                                      <p:cBhvr>
                                        <p:cTn id="118" dur="500"/>
                                        <p:tgtEl>
                                          <p:spTgt spid="323"/>
                                        </p:tgtEl>
                                      </p:cBhvr>
                                    </p:animEffect>
                                  </p:childTnLst>
                                </p:cTn>
                              </p:par>
                              <p:par>
                                <p:cTn id="119" presetID="10" presetClass="entr" presetSubtype="0" fill="hold" nodeType="withEffect">
                                  <p:stCondLst>
                                    <p:cond delay="0"/>
                                  </p:stCondLst>
                                  <p:childTnLst>
                                    <p:set>
                                      <p:cBhvr>
                                        <p:cTn id="120" dur="1" fill="hold">
                                          <p:stCondLst>
                                            <p:cond delay="0"/>
                                          </p:stCondLst>
                                        </p:cTn>
                                        <p:tgtEl>
                                          <p:spTgt spid="327"/>
                                        </p:tgtEl>
                                        <p:attrNameLst>
                                          <p:attrName>style.visibility</p:attrName>
                                        </p:attrNameLst>
                                      </p:cBhvr>
                                      <p:to>
                                        <p:strVal val="visible"/>
                                      </p:to>
                                    </p:set>
                                    <p:animEffect transition="in" filter="fade">
                                      <p:cBhvr>
                                        <p:cTn id="121" dur="500"/>
                                        <p:tgtEl>
                                          <p:spTgt spid="327"/>
                                        </p:tgtEl>
                                      </p:cBhvr>
                                    </p:animEffect>
                                  </p:childTnLst>
                                </p:cTn>
                              </p:par>
                              <p:par>
                                <p:cTn id="122" presetID="10" presetClass="entr" presetSubtype="0" fill="hold" nodeType="withEffect">
                                  <p:stCondLst>
                                    <p:cond delay="0"/>
                                  </p:stCondLst>
                                  <p:childTnLst>
                                    <p:set>
                                      <p:cBhvr>
                                        <p:cTn id="123" dur="1" fill="hold">
                                          <p:stCondLst>
                                            <p:cond delay="0"/>
                                          </p:stCondLst>
                                        </p:cTn>
                                        <p:tgtEl>
                                          <p:spTgt spid="345"/>
                                        </p:tgtEl>
                                        <p:attrNameLst>
                                          <p:attrName>style.visibility</p:attrName>
                                        </p:attrNameLst>
                                      </p:cBhvr>
                                      <p:to>
                                        <p:strVal val="visible"/>
                                      </p:to>
                                    </p:set>
                                    <p:animEffect transition="in" filter="fade">
                                      <p:cBhvr>
                                        <p:cTn id="124" dur="500"/>
                                        <p:tgtEl>
                                          <p:spTgt spid="34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22"/>
                                        </p:tgtEl>
                                        <p:attrNameLst>
                                          <p:attrName>style.visibility</p:attrName>
                                        </p:attrNameLst>
                                      </p:cBhvr>
                                      <p:to>
                                        <p:strVal val="visible"/>
                                      </p:to>
                                    </p:set>
                                    <p:animEffect transition="in" filter="fade">
                                      <p:cBhvr>
                                        <p:cTn id="127" dur="500"/>
                                        <p:tgtEl>
                                          <p:spTgt spid="32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18"/>
                                        </p:tgtEl>
                                        <p:attrNameLst>
                                          <p:attrName>style.visibility</p:attrName>
                                        </p:attrNameLst>
                                      </p:cBhvr>
                                      <p:to>
                                        <p:strVal val="visible"/>
                                      </p:to>
                                    </p:set>
                                    <p:animEffect transition="in" filter="fade">
                                      <p:cBhvr>
                                        <p:cTn id="130" dur="500"/>
                                        <p:tgtEl>
                                          <p:spTgt spid="318"/>
                                        </p:tgtEl>
                                      </p:cBhvr>
                                    </p:animEffect>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313"/>
                                        </p:tgtEl>
                                        <p:attrNameLst>
                                          <p:attrName>style.visibility</p:attrName>
                                        </p:attrNameLst>
                                      </p:cBhvr>
                                      <p:to>
                                        <p:strVal val="visible"/>
                                      </p:to>
                                    </p:set>
                                    <p:animEffect transition="in" filter="fade">
                                      <p:cBhvr>
                                        <p:cTn id="134" dur="500"/>
                                        <p:tgtEl>
                                          <p:spTgt spid="313"/>
                                        </p:tgtEl>
                                      </p:cBhvr>
                                    </p:animEffect>
                                  </p:childTnLst>
                                </p:cTn>
                              </p:par>
                              <p:par>
                                <p:cTn id="135" presetID="10" presetClass="entr" presetSubtype="0" fill="hold" nodeType="withEffect">
                                  <p:stCondLst>
                                    <p:cond delay="0"/>
                                  </p:stCondLst>
                                  <p:childTnLst>
                                    <p:set>
                                      <p:cBhvr>
                                        <p:cTn id="136" dur="1" fill="hold">
                                          <p:stCondLst>
                                            <p:cond delay="0"/>
                                          </p:stCondLst>
                                        </p:cTn>
                                        <p:tgtEl>
                                          <p:spTgt spid="346"/>
                                        </p:tgtEl>
                                        <p:attrNameLst>
                                          <p:attrName>style.visibility</p:attrName>
                                        </p:attrNameLst>
                                      </p:cBhvr>
                                      <p:to>
                                        <p:strVal val="visible"/>
                                      </p:to>
                                    </p:set>
                                    <p:animEffect transition="in" filter="fade">
                                      <p:cBhvr>
                                        <p:cTn id="137" dur="500"/>
                                        <p:tgtEl>
                                          <p:spTgt spid="346"/>
                                        </p:tgtEl>
                                      </p:cBhvr>
                                    </p:animEffect>
                                  </p:childTnLst>
                                </p:cTn>
                              </p:par>
                              <p:par>
                                <p:cTn id="138" presetID="10" presetClass="entr" presetSubtype="0" fill="hold" nodeType="withEffect">
                                  <p:stCondLst>
                                    <p:cond delay="0"/>
                                  </p:stCondLst>
                                  <p:childTnLst>
                                    <p:set>
                                      <p:cBhvr>
                                        <p:cTn id="139" dur="1" fill="hold">
                                          <p:stCondLst>
                                            <p:cond delay="0"/>
                                          </p:stCondLst>
                                        </p:cTn>
                                        <p:tgtEl>
                                          <p:spTgt spid="347"/>
                                        </p:tgtEl>
                                        <p:attrNameLst>
                                          <p:attrName>style.visibility</p:attrName>
                                        </p:attrNameLst>
                                      </p:cBhvr>
                                      <p:to>
                                        <p:strVal val="visible"/>
                                      </p:to>
                                    </p:set>
                                    <p:animEffect transition="in" filter="fade">
                                      <p:cBhvr>
                                        <p:cTn id="140" dur="500"/>
                                        <p:tgtEl>
                                          <p:spTgt spid="347"/>
                                        </p:tgtEl>
                                      </p:cBhvr>
                                    </p:animEffect>
                                  </p:childTnLst>
                                </p:cTn>
                              </p:par>
                              <p:par>
                                <p:cTn id="141" presetID="10" presetClass="entr" presetSubtype="0" fill="hold" nodeType="withEffect">
                                  <p:stCondLst>
                                    <p:cond delay="0"/>
                                  </p:stCondLst>
                                  <p:childTnLst>
                                    <p:set>
                                      <p:cBhvr>
                                        <p:cTn id="142" dur="1" fill="hold">
                                          <p:stCondLst>
                                            <p:cond delay="0"/>
                                          </p:stCondLst>
                                        </p:cTn>
                                        <p:tgtEl>
                                          <p:spTgt spid="348"/>
                                        </p:tgtEl>
                                        <p:attrNameLst>
                                          <p:attrName>style.visibility</p:attrName>
                                        </p:attrNameLst>
                                      </p:cBhvr>
                                      <p:to>
                                        <p:strVal val="visible"/>
                                      </p:to>
                                    </p:set>
                                    <p:animEffect transition="in" filter="fade">
                                      <p:cBhvr>
                                        <p:cTn id="143" dur="500"/>
                                        <p:tgtEl>
                                          <p:spTgt spid="348"/>
                                        </p:tgtEl>
                                      </p:cBhvr>
                                    </p:animEffect>
                                  </p:childTnLst>
                                </p:cTn>
                              </p:par>
                              <p:par>
                                <p:cTn id="144" presetID="10" presetClass="entr" presetSubtype="0" fill="hold" nodeType="withEffect">
                                  <p:stCondLst>
                                    <p:cond delay="0"/>
                                  </p:stCondLst>
                                  <p:childTnLst>
                                    <p:set>
                                      <p:cBhvr>
                                        <p:cTn id="145" dur="1" fill="hold">
                                          <p:stCondLst>
                                            <p:cond delay="0"/>
                                          </p:stCondLst>
                                        </p:cTn>
                                        <p:tgtEl>
                                          <p:spTgt spid="349"/>
                                        </p:tgtEl>
                                        <p:attrNameLst>
                                          <p:attrName>style.visibility</p:attrName>
                                        </p:attrNameLst>
                                      </p:cBhvr>
                                      <p:to>
                                        <p:strVal val="visible"/>
                                      </p:to>
                                    </p:set>
                                    <p:animEffect transition="in" filter="fade">
                                      <p:cBhvr>
                                        <p:cTn id="146" dur="500"/>
                                        <p:tgtEl>
                                          <p:spTgt spid="349"/>
                                        </p:tgtEl>
                                      </p:cBhvr>
                                    </p:animEffect>
                                  </p:childTnLst>
                                </p:cTn>
                              </p:par>
                              <p:par>
                                <p:cTn id="147" presetID="10" presetClass="entr" presetSubtype="0" fill="hold" nodeType="withEffect">
                                  <p:stCondLst>
                                    <p:cond delay="0"/>
                                  </p:stCondLst>
                                  <p:childTnLst>
                                    <p:set>
                                      <p:cBhvr>
                                        <p:cTn id="148" dur="1" fill="hold">
                                          <p:stCondLst>
                                            <p:cond delay="0"/>
                                          </p:stCondLst>
                                        </p:cTn>
                                        <p:tgtEl>
                                          <p:spTgt spid="350"/>
                                        </p:tgtEl>
                                        <p:attrNameLst>
                                          <p:attrName>style.visibility</p:attrName>
                                        </p:attrNameLst>
                                      </p:cBhvr>
                                      <p:to>
                                        <p:strVal val="visible"/>
                                      </p:to>
                                    </p:set>
                                    <p:animEffect transition="in" filter="fade">
                                      <p:cBhvr>
                                        <p:cTn id="149" dur="500"/>
                                        <p:tgtEl>
                                          <p:spTgt spid="350"/>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324"/>
                                        </p:tgtEl>
                                        <p:attrNameLst>
                                          <p:attrName>style.visibility</p:attrName>
                                        </p:attrNameLst>
                                      </p:cBhvr>
                                      <p:to>
                                        <p:strVal val="visible"/>
                                      </p:to>
                                    </p:set>
                                    <p:animEffect transition="in" filter="fade">
                                      <p:cBhvr>
                                        <p:cTn id="152"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6" grpId="0"/>
      <p:bldP spid="307" grpId="0" animBg="1"/>
      <p:bldP spid="308" grpId="0" animBg="1"/>
      <p:bldP spid="309" grpId="0" animBg="1"/>
      <p:bldP spid="310" grpId="0" build="p"/>
      <p:bldP spid="312" grpId="0"/>
      <p:bldP spid="313" grpId="0"/>
      <p:bldP spid="314" grpId="0"/>
      <p:bldP spid="315" grpId="0"/>
      <p:bldP spid="316" grpId="0"/>
      <p:bldP spid="317" grpId="0" animBg="1"/>
      <p:bldP spid="318" grpId="0"/>
      <p:bldP spid="319" grpId="0" animBg="1"/>
      <p:bldP spid="320" grpId="0"/>
      <p:bldP spid="321" grpId="0"/>
      <p:bldP spid="322" grpId="0"/>
      <p:bldP spid="323" grpId="0" animBg="1"/>
      <p:bldP spid="324" grpId="0" animBg="1"/>
      <p:bldP spid="328" grpId="0" animBg="1"/>
      <p:bldP spid="337" grpId="0" animBg="1"/>
      <p:bldP spid="338" grpId="0" animBg="1"/>
      <p:bldP spid="339" grpId="0" animBg="1"/>
      <p:bldP spid="340" grpId="0" animBg="1"/>
      <p:bldP spid="342" grpId="0" animBg="1"/>
      <p:bldP spid="343" grpId="0" animBg="1"/>
      <p:bldP spid="3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bwMode="auto">
          <a:xfrm>
            <a:off x="714348" y="1785926"/>
            <a:ext cx="7429552" cy="4214842"/>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smtClean="0"/>
              <a:t>国内外数字图书馆现状</a:t>
            </a:r>
            <a:endParaRPr lang="zh-CN" altLang="en-US" dirty="0"/>
          </a:p>
        </p:txBody>
      </p:sp>
      <p:sp>
        <p:nvSpPr>
          <p:cNvPr id="26" name="内容占位符 2"/>
          <p:cNvSpPr>
            <a:spLocks noGrp="1"/>
          </p:cNvSpPr>
          <p:nvPr>
            <p:ph idx="1"/>
          </p:nvPr>
        </p:nvSpPr>
        <p:spPr>
          <a:xfrm>
            <a:off x="446088" y="1196975"/>
            <a:ext cx="8229600" cy="4946650"/>
          </a:xfrm>
        </p:spPr>
        <p:txBody>
          <a:bodyPr/>
          <a:lstStyle/>
          <a:p>
            <a:r>
              <a:rPr lang="zh-CN" altLang="en-US" dirty="0" smtClean="0"/>
              <a:t>中 国：</a:t>
            </a:r>
          </a:p>
          <a:p>
            <a:pPr lvl="1">
              <a:lnSpc>
                <a:spcPct val="150000"/>
              </a:lnSpc>
            </a:pPr>
            <a:r>
              <a:rPr lang="zh-CN" altLang="en-US" sz="2000" b="1" dirty="0" smtClean="0">
                <a:solidFill>
                  <a:srgbClr val="FF0000"/>
                </a:solidFill>
              </a:rPr>
              <a:t>教育部</a:t>
            </a:r>
            <a:r>
              <a:rPr lang="en-US" altLang="zh-CN" sz="2000" b="1" dirty="0" smtClean="0">
                <a:solidFill>
                  <a:srgbClr val="FF0000"/>
                </a:solidFill>
              </a:rPr>
              <a:t>211</a:t>
            </a:r>
            <a:r>
              <a:rPr lang="zh-CN" altLang="en-US" sz="2000" b="1" dirty="0" smtClean="0">
                <a:solidFill>
                  <a:srgbClr val="FF0000"/>
                </a:solidFill>
              </a:rPr>
              <a:t>工程公共服务体系 </a:t>
            </a:r>
            <a:r>
              <a:rPr lang="en-US" altLang="zh-CN" sz="2000" b="1" dirty="0" smtClean="0">
                <a:solidFill>
                  <a:srgbClr val="FF0000"/>
                </a:solidFill>
                <a:latin typeface="Times New Roman" pitchFamily="18" charset="0"/>
                <a:cs typeface="Times New Roman" pitchFamily="18" charset="0"/>
              </a:rPr>
              <a:t>CADAL</a:t>
            </a:r>
            <a:r>
              <a:rPr lang="zh-CN" altLang="en-US" sz="2000" b="1" dirty="0" smtClean="0">
                <a:solidFill>
                  <a:srgbClr val="FF0000"/>
                </a:solidFill>
              </a:rPr>
              <a:t>与</a:t>
            </a:r>
            <a:r>
              <a:rPr lang="en-US" altLang="zh-CN" sz="2000" b="1" dirty="0" smtClean="0">
                <a:solidFill>
                  <a:srgbClr val="FF0000"/>
                </a:solidFill>
                <a:latin typeface="Times New Roman" pitchFamily="18" charset="0"/>
                <a:cs typeface="Times New Roman" pitchFamily="18" charset="0"/>
              </a:rPr>
              <a:t>CALIS</a:t>
            </a:r>
          </a:p>
          <a:p>
            <a:pPr lvl="1">
              <a:lnSpc>
                <a:spcPct val="150000"/>
              </a:lnSpc>
            </a:pPr>
            <a:r>
              <a:rPr lang="zh-CN" altLang="en-US" sz="2000" dirty="0" smtClean="0"/>
              <a:t>基于特征的多媒体信息检索系统的研究</a:t>
            </a:r>
          </a:p>
          <a:p>
            <a:pPr lvl="1">
              <a:lnSpc>
                <a:spcPct val="150000"/>
              </a:lnSpc>
            </a:pPr>
            <a:r>
              <a:rPr lang="en-US" altLang="zh-CN" sz="2000" dirty="0" smtClean="0">
                <a:latin typeface="Times New Roman" pitchFamily="18" charset="0"/>
                <a:cs typeface="Times New Roman" pitchFamily="18" charset="0"/>
              </a:rPr>
              <a:t>SGML</a:t>
            </a:r>
            <a:r>
              <a:rPr lang="zh-CN" altLang="en-US" sz="2000" dirty="0" smtClean="0"/>
              <a:t>的图书馆应用</a:t>
            </a:r>
          </a:p>
          <a:p>
            <a:pPr lvl="1">
              <a:lnSpc>
                <a:spcPct val="150000"/>
              </a:lnSpc>
            </a:pPr>
            <a:r>
              <a:rPr lang="zh-CN" altLang="en-US" sz="2000" dirty="0" smtClean="0"/>
              <a:t>中国试验型数字式图书馆</a:t>
            </a:r>
          </a:p>
          <a:p>
            <a:pPr lvl="1">
              <a:lnSpc>
                <a:spcPct val="150000"/>
              </a:lnSpc>
            </a:pPr>
            <a:r>
              <a:rPr lang="zh-CN" altLang="en-US" sz="2000" dirty="0" smtClean="0"/>
              <a:t>知识网络</a:t>
            </a:r>
            <a:r>
              <a:rPr lang="en-US" altLang="zh-CN" sz="2000" dirty="0" smtClean="0"/>
              <a:t>——</a:t>
            </a:r>
            <a:r>
              <a:rPr lang="zh-CN" altLang="en-US" sz="2000" dirty="0" smtClean="0"/>
              <a:t>数字图书馆系统工程</a:t>
            </a:r>
          </a:p>
          <a:p>
            <a:pPr lvl="1">
              <a:lnSpc>
                <a:spcPct val="150000"/>
              </a:lnSpc>
            </a:pPr>
            <a:r>
              <a:rPr lang="zh-CN" altLang="en-US" sz="2000" dirty="0" smtClean="0"/>
              <a:t>中国高速信息示范网为运行的中国数字图书馆应用系统</a:t>
            </a:r>
          </a:p>
          <a:p>
            <a:pPr lvl="1">
              <a:lnSpc>
                <a:spcPct val="150000"/>
              </a:lnSpc>
            </a:pPr>
            <a:r>
              <a:rPr lang="zh-CN" altLang="en-US" sz="2000" dirty="0" smtClean="0"/>
              <a:t>国家图书馆工程及国家数字图书馆基础工程</a:t>
            </a:r>
          </a:p>
          <a:p>
            <a:pPr lvl="1">
              <a:lnSpc>
                <a:spcPct val="150000"/>
              </a:lnSpc>
            </a:pPr>
            <a:r>
              <a:rPr lang="zh-CN" altLang="en-US" sz="2000" dirty="0" smtClean="0"/>
              <a:t>中文元数据标准规范及我国数字图书馆标准与规范建设项目</a:t>
            </a:r>
          </a:p>
          <a:p>
            <a:endParaRPr lang="zh-CN"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Effect transition="in" filter="fade">
                                      <p:cBhvr>
                                        <p:cTn id="11" dur="500"/>
                                        <p:tgtEl>
                                          <p:spTgt spid="26">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500"/>
                                        <p:tgtEl>
                                          <p:spTgt spid="26">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xEl>
                                              <p:pRg st="3" end="3"/>
                                            </p:txEl>
                                          </p:spTgt>
                                        </p:tgtEl>
                                        <p:attrNameLst>
                                          <p:attrName>style.visibility</p:attrName>
                                        </p:attrNameLst>
                                      </p:cBhvr>
                                      <p:to>
                                        <p:strVal val="visible"/>
                                      </p:to>
                                    </p:set>
                                    <p:animEffect transition="in" filter="fade">
                                      <p:cBhvr>
                                        <p:cTn id="17" dur="500"/>
                                        <p:tgtEl>
                                          <p:spTgt spid="26">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xEl>
                                              <p:pRg st="4" end="4"/>
                                            </p:txEl>
                                          </p:spTgt>
                                        </p:tgtEl>
                                        <p:attrNameLst>
                                          <p:attrName>style.visibility</p:attrName>
                                        </p:attrNameLst>
                                      </p:cBhvr>
                                      <p:to>
                                        <p:strVal val="visible"/>
                                      </p:to>
                                    </p:set>
                                    <p:animEffect transition="in" filter="fade">
                                      <p:cBhvr>
                                        <p:cTn id="20" dur="500"/>
                                        <p:tgtEl>
                                          <p:spTgt spid="26">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xEl>
                                              <p:pRg st="5" end="5"/>
                                            </p:txEl>
                                          </p:spTgt>
                                        </p:tgtEl>
                                        <p:attrNameLst>
                                          <p:attrName>style.visibility</p:attrName>
                                        </p:attrNameLst>
                                      </p:cBhvr>
                                      <p:to>
                                        <p:strVal val="visible"/>
                                      </p:to>
                                    </p:set>
                                    <p:animEffect transition="in" filter="fade">
                                      <p:cBhvr>
                                        <p:cTn id="23" dur="500"/>
                                        <p:tgtEl>
                                          <p:spTgt spid="26">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xEl>
                                              <p:pRg st="6" end="6"/>
                                            </p:txEl>
                                          </p:spTgt>
                                        </p:tgtEl>
                                        <p:attrNameLst>
                                          <p:attrName>style.visibility</p:attrName>
                                        </p:attrNameLst>
                                      </p:cBhvr>
                                      <p:to>
                                        <p:strVal val="visible"/>
                                      </p:to>
                                    </p:set>
                                    <p:animEffect transition="in" filter="fade">
                                      <p:cBhvr>
                                        <p:cTn id="26" dur="500"/>
                                        <p:tgtEl>
                                          <p:spTgt spid="26">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xEl>
                                              <p:pRg st="7" end="7"/>
                                            </p:txEl>
                                          </p:spTgt>
                                        </p:tgtEl>
                                        <p:attrNameLst>
                                          <p:attrName>style.visibility</p:attrName>
                                        </p:attrNameLst>
                                      </p:cBhvr>
                                      <p:to>
                                        <p:strVal val="visible"/>
                                      </p:to>
                                    </p:set>
                                    <p:animEffect transition="in" filter="fade">
                                      <p:cBhvr>
                                        <p:cTn id="29" dur="500"/>
                                        <p:tgtEl>
                                          <p:spTgt spid="26">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xEl>
                                              <p:pRg st="8" end="8"/>
                                            </p:txEl>
                                          </p:spTgt>
                                        </p:tgtEl>
                                        <p:attrNameLst>
                                          <p:attrName>style.visibility</p:attrName>
                                        </p:attrNameLst>
                                      </p:cBhvr>
                                      <p:to>
                                        <p:strVal val="visible"/>
                                      </p:to>
                                    </p:set>
                                    <p:animEffect transition="in" filter="fade">
                                      <p:cBhvr>
                                        <p:cTn id="32" dur="500"/>
                                        <p:tgtEl>
                                          <p:spTgt spid="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圆角矩形 303"/>
          <p:cNvSpPr/>
          <p:nvPr/>
        </p:nvSpPr>
        <p:spPr bwMode="auto">
          <a:xfrm>
            <a:off x="785786" y="2051068"/>
            <a:ext cx="7572428" cy="3786214"/>
          </a:xfrm>
          <a:prstGeom prst="roundRect">
            <a:avLst>
              <a:gd name="adj" fmla="val 674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198562"/>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主动信息服务</a:t>
            </a:r>
            <a:endParaRPr lang="zh-CN" altLang="en-US" b="0" dirty="0">
              <a:solidFill>
                <a:srgbClr val="000000"/>
              </a:solidFill>
              <a:latin typeface="微软雅黑" pitchFamily="34" charset="-122"/>
              <a:ea typeface="微软雅黑" pitchFamily="34" charset="-122"/>
            </a:endParaRPr>
          </a:p>
        </p:txBody>
      </p:sp>
      <p:sp>
        <p:nvSpPr>
          <p:cNvPr id="303" name="内容占位符 2"/>
          <p:cNvSpPr>
            <a:spLocks noGrp="1"/>
          </p:cNvSpPr>
          <p:nvPr>
            <p:ph idx="1"/>
          </p:nvPr>
        </p:nvSpPr>
        <p:spPr>
          <a:xfrm>
            <a:off x="1071538" y="2051068"/>
            <a:ext cx="6715172" cy="3878262"/>
          </a:xfrm>
        </p:spPr>
        <p:txBody>
          <a:bodyPr/>
          <a:lstStyle/>
          <a:p>
            <a:pPr>
              <a:lnSpc>
                <a:spcPct val="150000"/>
              </a:lnSpc>
            </a:pPr>
            <a:r>
              <a:rPr lang="zh-CN" altLang="en-US" sz="2400" dirty="0" smtClean="0"/>
              <a:t>二期建设结束后</a:t>
            </a:r>
            <a:r>
              <a:rPr lang="en-US" altLang="zh-CN" sz="2400" dirty="0" smtClean="0"/>
              <a:t>,</a:t>
            </a:r>
            <a:r>
              <a:rPr lang="zh-CN" altLang="en-US" sz="2400" dirty="0" smtClean="0"/>
              <a:t>将提供</a:t>
            </a:r>
            <a:r>
              <a:rPr lang="en-US" altLang="zh-CN" sz="2400" dirty="0" smtClean="0"/>
              <a:t>:</a:t>
            </a:r>
          </a:p>
          <a:p>
            <a:pPr lvl="1">
              <a:lnSpc>
                <a:spcPct val="150000"/>
              </a:lnSpc>
            </a:pPr>
            <a:r>
              <a:rPr lang="zh-CN" altLang="en-US" sz="2000" dirty="0" smtClean="0"/>
              <a:t>个人图书馆</a:t>
            </a:r>
            <a:r>
              <a:rPr lang="en-US" altLang="zh-CN" sz="2000" dirty="0" smtClean="0"/>
              <a:t>:</a:t>
            </a:r>
          </a:p>
          <a:p>
            <a:pPr lvl="2">
              <a:lnSpc>
                <a:spcPct val="150000"/>
              </a:lnSpc>
            </a:pPr>
            <a:r>
              <a:rPr lang="zh-CN" altLang="en-US" sz="1800" dirty="0" smtClean="0"/>
              <a:t>个人首页、图书评注应用、好友页面、社交功能</a:t>
            </a:r>
            <a:endParaRPr lang="en-US" altLang="zh-CN" sz="1800" dirty="0" smtClean="0"/>
          </a:p>
          <a:p>
            <a:pPr lvl="1">
              <a:lnSpc>
                <a:spcPct val="150000"/>
              </a:lnSpc>
            </a:pPr>
            <a:r>
              <a:rPr lang="zh-CN" altLang="en-US" sz="2000" dirty="0" smtClean="0"/>
              <a:t>分布式推荐引擎</a:t>
            </a:r>
            <a:endParaRPr lang="en-US" altLang="zh-CN" sz="2000" dirty="0" smtClean="0"/>
          </a:p>
          <a:p>
            <a:pPr lvl="2">
              <a:lnSpc>
                <a:spcPct val="150000"/>
              </a:lnSpc>
            </a:pPr>
            <a:r>
              <a:rPr lang="zh-CN" altLang="en-US" sz="1800" dirty="0" smtClean="0"/>
              <a:t>推送图书资源、考虑社交上下文、面向移动环境</a:t>
            </a:r>
            <a:endParaRPr lang="en-US" altLang="zh-CN" sz="1800" dirty="0" smtClean="0"/>
          </a:p>
          <a:p>
            <a:pPr lvl="1">
              <a:lnSpc>
                <a:spcPct val="150000"/>
              </a:lnSpc>
            </a:pPr>
            <a:r>
              <a:rPr lang="zh-CN" altLang="en-US" sz="2000" dirty="0" smtClean="0"/>
              <a:t>个性化信息代理</a:t>
            </a:r>
            <a:endParaRPr lang="en-US" altLang="zh-CN" sz="2000" dirty="0" smtClean="0"/>
          </a:p>
          <a:p>
            <a:pPr lvl="2">
              <a:lnSpc>
                <a:spcPct val="150000"/>
              </a:lnSpc>
            </a:pPr>
            <a:r>
              <a:rPr lang="zh-CN" altLang="en-US" sz="1800" dirty="0" smtClean="0"/>
              <a:t>学术资源采集与组织、支持定题的内容整理聚合</a:t>
            </a:r>
            <a:endParaRPr lang="en-US" altLang="zh-CN" sz="1800" dirty="0" smtClean="0"/>
          </a:p>
          <a:p>
            <a:pPr>
              <a:lnSpc>
                <a:spcPct val="150000"/>
              </a:lnSpc>
            </a:pPr>
            <a:endParaRPr lang="zh-CN" alt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4"/>
                                        </p:tgtEl>
                                        <p:attrNameLst>
                                          <p:attrName>style.visibility</p:attrName>
                                        </p:attrNameLst>
                                      </p:cBhvr>
                                      <p:to>
                                        <p:strVal val="visible"/>
                                      </p:to>
                                    </p:set>
                                    <p:animEffect transition="in" filter="fade">
                                      <p:cBhvr>
                                        <p:cTn id="11" dur="500"/>
                                        <p:tgtEl>
                                          <p:spTgt spid="30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3">
                                            <p:txEl>
                                              <p:pRg st="0" end="0"/>
                                            </p:txEl>
                                          </p:spTgt>
                                        </p:tgtEl>
                                        <p:attrNameLst>
                                          <p:attrName>style.visibility</p:attrName>
                                        </p:attrNameLst>
                                      </p:cBhvr>
                                      <p:to>
                                        <p:strVal val="visible"/>
                                      </p:to>
                                    </p:set>
                                    <p:animEffect transition="in" filter="fade">
                                      <p:cBhvr>
                                        <p:cTn id="15" dur="500"/>
                                        <p:tgtEl>
                                          <p:spTgt spid="30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3">
                                            <p:txEl>
                                              <p:pRg st="1" end="1"/>
                                            </p:txEl>
                                          </p:spTgt>
                                        </p:tgtEl>
                                        <p:attrNameLst>
                                          <p:attrName>style.visibility</p:attrName>
                                        </p:attrNameLst>
                                      </p:cBhvr>
                                      <p:to>
                                        <p:strVal val="visible"/>
                                      </p:to>
                                    </p:set>
                                    <p:animEffect transition="in" filter="fade">
                                      <p:cBhvr>
                                        <p:cTn id="18" dur="500"/>
                                        <p:tgtEl>
                                          <p:spTgt spid="30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3">
                                            <p:txEl>
                                              <p:pRg st="2" end="2"/>
                                            </p:txEl>
                                          </p:spTgt>
                                        </p:tgtEl>
                                        <p:attrNameLst>
                                          <p:attrName>style.visibility</p:attrName>
                                        </p:attrNameLst>
                                      </p:cBhvr>
                                      <p:to>
                                        <p:strVal val="visible"/>
                                      </p:to>
                                    </p:set>
                                    <p:animEffect transition="in" filter="fade">
                                      <p:cBhvr>
                                        <p:cTn id="21" dur="500"/>
                                        <p:tgtEl>
                                          <p:spTgt spid="30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3">
                                            <p:txEl>
                                              <p:pRg st="3" end="3"/>
                                            </p:txEl>
                                          </p:spTgt>
                                        </p:tgtEl>
                                        <p:attrNameLst>
                                          <p:attrName>style.visibility</p:attrName>
                                        </p:attrNameLst>
                                      </p:cBhvr>
                                      <p:to>
                                        <p:strVal val="visible"/>
                                      </p:to>
                                    </p:set>
                                    <p:animEffect transition="in" filter="fade">
                                      <p:cBhvr>
                                        <p:cTn id="24" dur="500"/>
                                        <p:tgtEl>
                                          <p:spTgt spid="30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3">
                                            <p:txEl>
                                              <p:pRg st="4" end="4"/>
                                            </p:txEl>
                                          </p:spTgt>
                                        </p:tgtEl>
                                        <p:attrNameLst>
                                          <p:attrName>style.visibility</p:attrName>
                                        </p:attrNameLst>
                                      </p:cBhvr>
                                      <p:to>
                                        <p:strVal val="visible"/>
                                      </p:to>
                                    </p:set>
                                    <p:animEffect transition="in" filter="fade">
                                      <p:cBhvr>
                                        <p:cTn id="27" dur="500"/>
                                        <p:tgtEl>
                                          <p:spTgt spid="30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3">
                                            <p:txEl>
                                              <p:pRg st="5" end="5"/>
                                            </p:txEl>
                                          </p:spTgt>
                                        </p:tgtEl>
                                        <p:attrNameLst>
                                          <p:attrName>style.visibility</p:attrName>
                                        </p:attrNameLst>
                                      </p:cBhvr>
                                      <p:to>
                                        <p:strVal val="visible"/>
                                      </p:to>
                                    </p:set>
                                    <p:animEffect transition="in" filter="fade">
                                      <p:cBhvr>
                                        <p:cTn id="30" dur="500"/>
                                        <p:tgtEl>
                                          <p:spTgt spid="30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3">
                                            <p:txEl>
                                              <p:pRg st="6" end="6"/>
                                            </p:txEl>
                                          </p:spTgt>
                                        </p:tgtEl>
                                        <p:attrNameLst>
                                          <p:attrName>style.visibility</p:attrName>
                                        </p:attrNameLst>
                                      </p:cBhvr>
                                      <p:to>
                                        <p:strVal val="visible"/>
                                      </p:to>
                                    </p:set>
                                    <p:animEffect transition="in" filter="fade">
                                      <p:cBhvr>
                                        <p:cTn id="33" dur="500"/>
                                        <p:tgtEl>
                                          <p:spTgt spid="3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animBg="1"/>
      <p:bldP spid="11" grpId="0"/>
      <p:bldP spid="30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928670"/>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数据挖掘与知识管理</a:t>
            </a:r>
            <a:endParaRPr lang="zh-CN" altLang="en-US" b="0" dirty="0">
              <a:solidFill>
                <a:srgbClr val="000000"/>
              </a:solidFill>
              <a:latin typeface="微软雅黑" pitchFamily="34" charset="-122"/>
              <a:ea typeface="微软雅黑" pitchFamily="34" charset="-122"/>
            </a:endParaRPr>
          </a:p>
        </p:txBody>
      </p:sp>
      <p:grpSp>
        <p:nvGrpSpPr>
          <p:cNvPr id="7" name="Group 2"/>
          <p:cNvGrpSpPr>
            <a:grpSpLocks/>
          </p:cNvGrpSpPr>
          <p:nvPr/>
        </p:nvGrpSpPr>
        <p:grpSpPr bwMode="auto">
          <a:xfrm>
            <a:off x="2622551" y="6245225"/>
            <a:ext cx="4052887" cy="612775"/>
            <a:chOff x="1519" y="2932"/>
            <a:chExt cx="2553" cy="386"/>
          </a:xfrm>
        </p:grpSpPr>
        <p:pic>
          <p:nvPicPr>
            <p:cNvPr id="8" name="Picture 10"/>
            <p:cNvPicPr>
              <a:picLocks noChangeAspect="1" noChangeArrowheads="1"/>
            </p:cNvPicPr>
            <p:nvPr/>
          </p:nvPicPr>
          <p:blipFill>
            <a:blip r:embed="rId2" cstate="print"/>
            <a:srcRect/>
            <a:stretch>
              <a:fillRect/>
            </a:stretch>
          </p:blipFill>
          <p:spPr bwMode="auto">
            <a:xfrm>
              <a:off x="3203" y="3001"/>
              <a:ext cx="227" cy="272"/>
            </a:xfrm>
            <a:prstGeom prst="rect">
              <a:avLst/>
            </a:prstGeom>
            <a:noFill/>
            <a:ln w="9525" algn="ctr">
              <a:noFill/>
              <a:miter lim="800000"/>
              <a:headEnd/>
              <a:tailEnd/>
            </a:ln>
          </p:spPr>
        </p:pic>
        <p:pic>
          <p:nvPicPr>
            <p:cNvPr id="9" name="Picture 11"/>
            <p:cNvPicPr>
              <a:picLocks noChangeAspect="1" noChangeArrowheads="1"/>
            </p:cNvPicPr>
            <p:nvPr/>
          </p:nvPicPr>
          <p:blipFill>
            <a:blip r:embed="rId3" cstate="print"/>
            <a:srcRect/>
            <a:stretch>
              <a:fillRect/>
            </a:stretch>
          </p:blipFill>
          <p:spPr bwMode="auto">
            <a:xfrm>
              <a:off x="2341" y="3001"/>
              <a:ext cx="378" cy="229"/>
            </a:xfrm>
            <a:prstGeom prst="rect">
              <a:avLst/>
            </a:prstGeom>
            <a:noFill/>
            <a:ln w="9525" algn="ctr">
              <a:noFill/>
              <a:miter lim="800000"/>
              <a:headEnd/>
              <a:tailEnd/>
            </a:ln>
          </p:spPr>
        </p:pic>
        <p:pic>
          <p:nvPicPr>
            <p:cNvPr id="10" name="Picture 12"/>
            <p:cNvPicPr>
              <a:picLocks noChangeAspect="1" noChangeArrowheads="1"/>
            </p:cNvPicPr>
            <p:nvPr/>
          </p:nvPicPr>
          <p:blipFill>
            <a:blip r:embed="rId4" cstate="print"/>
            <a:srcRect/>
            <a:stretch>
              <a:fillRect/>
            </a:stretch>
          </p:blipFill>
          <p:spPr bwMode="auto">
            <a:xfrm>
              <a:off x="1843" y="2932"/>
              <a:ext cx="454" cy="386"/>
            </a:xfrm>
            <a:prstGeom prst="rect">
              <a:avLst/>
            </a:prstGeom>
            <a:noFill/>
            <a:ln w="9525" algn="ctr">
              <a:noFill/>
              <a:miter lim="800000"/>
              <a:headEnd/>
              <a:tailEnd/>
            </a:ln>
          </p:spPr>
        </p:pic>
        <p:pic>
          <p:nvPicPr>
            <p:cNvPr id="12" name="Picture 13"/>
            <p:cNvPicPr>
              <a:picLocks noChangeAspect="1" noChangeArrowheads="1"/>
            </p:cNvPicPr>
            <p:nvPr/>
          </p:nvPicPr>
          <p:blipFill>
            <a:blip r:embed="rId5" cstate="print"/>
            <a:srcRect/>
            <a:stretch>
              <a:fillRect/>
            </a:stretch>
          </p:blipFill>
          <p:spPr bwMode="auto">
            <a:xfrm>
              <a:off x="3793" y="3001"/>
              <a:ext cx="279" cy="227"/>
            </a:xfrm>
            <a:prstGeom prst="rect">
              <a:avLst/>
            </a:prstGeom>
            <a:noFill/>
            <a:ln w="9525" algn="ctr">
              <a:noFill/>
              <a:miter lim="800000"/>
              <a:headEnd/>
              <a:tailEnd/>
            </a:ln>
          </p:spPr>
        </p:pic>
        <p:pic>
          <p:nvPicPr>
            <p:cNvPr id="13" name="Picture 15"/>
            <p:cNvPicPr>
              <a:picLocks noChangeAspect="1" noChangeArrowheads="1"/>
            </p:cNvPicPr>
            <p:nvPr/>
          </p:nvPicPr>
          <p:blipFill>
            <a:blip r:embed="rId6" cstate="print"/>
            <a:srcRect/>
            <a:stretch>
              <a:fillRect/>
            </a:stretch>
          </p:blipFill>
          <p:spPr bwMode="auto">
            <a:xfrm>
              <a:off x="2795" y="3001"/>
              <a:ext cx="338" cy="225"/>
            </a:xfrm>
            <a:prstGeom prst="rect">
              <a:avLst/>
            </a:prstGeom>
            <a:noFill/>
            <a:ln w="9525" algn="ctr">
              <a:noFill/>
              <a:miter lim="800000"/>
              <a:headEnd/>
              <a:tailEnd/>
            </a:ln>
          </p:spPr>
        </p:pic>
        <p:pic>
          <p:nvPicPr>
            <p:cNvPr id="14" name="Picture 17"/>
            <p:cNvPicPr>
              <a:picLocks noChangeAspect="1" noChangeArrowheads="1"/>
            </p:cNvPicPr>
            <p:nvPr/>
          </p:nvPicPr>
          <p:blipFill>
            <a:blip r:embed="rId7" cstate="print"/>
            <a:srcRect/>
            <a:stretch>
              <a:fillRect/>
            </a:stretch>
          </p:blipFill>
          <p:spPr bwMode="auto">
            <a:xfrm>
              <a:off x="3475" y="3001"/>
              <a:ext cx="273" cy="227"/>
            </a:xfrm>
            <a:prstGeom prst="rect">
              <a:avLst/>
            </a:prstGeom>
            <a:noFill/>
            <a:ln w="9525" algn="ctr">
              <a:noFill/>
              <a:miter lim="800000"/>
              <a:headEnd/>
              <a:tailEnd/>
            </a:ln>
          </p:spPr>
        </p:pic>
        <p:pic>
          <p:nvPicPr>
            <p:cNvPr id="15" name="Picture 18"/>
            <p:cNvPicPr>
              <a:picLocks noChangeAspect="1" noChangeArrowheads="1"/>
            </p:cNvPicPr>
            <p:nvPr/>
          </p:nvPicPr>
          <p:blipFill>
            <a:blip r:embed="rId8" cstate="print"/>
            <a:srcRect/>
            <a:stretch>
              <a:fillRect/>
            </a:stretch>
          </p:blipFill>
          <p:spPr bwMode="auto">
            <a:xfrm>
              <a:off x="1519" y="2932"/>
              <a:ext cx="317" cy="317"/>
            </a:xfrm>
            <a:prstGeom prst="rect">
              <a:avLst/>
            </a:prstGeom>
            <a:noFill/>
            <a:ln w="9525" algn="ctr">
              <a:noFill/>
              <a:miter lim="800000"/>
              <a:headEnd/>
              <a:tailEnd/>
            </a:ln>
          </p:spPr>
        </p:pic>
      </p:grpSp>
      <p:grpSp>
        <p:nvGrpSpPr>
          <p:cNvPr id="16" name="组合 57"/>
          <p:cNvGrpSpPr/>
          <p:nvPr/>
        </p:nvGrpSpPr>
        <p:grpSpPr>
          <a:xfrm>
            <a:off x="3428992" y="4500570"/>
            <a:ext cx="4714908" cy="1428760"/>
            <a:chOff x="3357554" y="4286256"/>
            <a:chExt cx="4714908" cy="1500198"/>
          </a:xfrm>
          <a:effectLst>
            <a:outerShdw blurRad="50800" dist="38100" dir="2700000" algn="tl" rotWithShape="0">
              <a:prstClr val="black">
                <a:alpha val="40000"/>
              </a:prstClr>
            </a:outerShdw>
          </a:effectLst>
        </p:grpSpPr>
        <p:sp>
          <p:nvSpPr>
            <p:cNvPr id="17" name="矩形 25"/>
            <p:cNvSpPr>
              <a:spLocks noChangeArrowheads="1"/>
            </p:cNvSpPr>
            <p:nvPr/>
          </p:nvSpPr>
          <p:spPr bwMode="auto">
            <a:xfrm>
              <a:off x="3357554" y="4286256"/>
              <a:ext cx="4714908" cy="150019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lstStyle/>
            <a:p>
              <a:pPr>
                <a:defRPr/>
              </a:pPr>
              <a:endParaRPr lang="zh-CN" altLang="en-US">
                <a:ea typeface="宋体" pitchFamily="2" charset="-122"/>
              </a:endParaRPr>
            </a:p>
          </p:txBody>
        </p:sp>
        <p:sp>
          <p:nvSpPr>
            <p:cNvPr id="18" name="TextBox 17"/>
            <p:cNvSpPr txBox="1"/>
            <p:nvPr/>
          </p:nvSpPr>
          <p:spPr>
            <a:xfrm>
              <a:off x="3428992" y="4345552"/>
              <a:ext cx="2000264" cy="387799"/>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zh-CN" altLang="en-US" dirty="0">
                  <a:latin typeface="微软雅黑" pitchFamily="34" charset="-122"/>
                  <a:ea typeface="微软雅黑" pitchFamily="34" charset="-122"/>
                </a:rPr>
                <a:t>多媒体分析处理</a:t>
              </a:r>
            </a:p>
          </p:txBody>
        </p:sp>
        <p:sp>
          <p:nvSpPr>
            <p:cNvPr id="19" name="AutoShape 30"/>
            <p:cNvSpPr>
              <a:spLocks noChangeArrowheads="1"/>
            </p:cNvSpPr>
            <p:nvPr/>
          </p:nvSpPr>
          <p:spPr bwMode="auto">
            <a:xfrm>
              <a:off x="3643306" y="4786322"/>
              <a:ext cx="1368000"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文本特征提取</a:t>
              </a:r>
              <a:endParaRPr lang="en-US" altLang="zh-CN" sz="1600" b="0" dirty="0">
                <a:latin typeface="微软雅黑" pitchFamily="34" charset="-122"/>
                <a:ea typeface="微软雅黑" pitchFamily="34" charset="-122"/>
              </a:endParaRPr>
            </a:p>
          </p:txBody>
        </p:sp>
        <p:sp>
          <p:nvSpPr>
            <p:cNvPr id="20" name="AutoShape 30"/>
            <p:cNvSpPr>
              <a:spLocks noChangeArrowheads="1"/>
            </p:cNvSpPr>
            <p:nvPr/>
          </p:nvSpPr>
          <p:spPr bwMode="auto">
            <a:xfrm>
              <a:off x="3643306" y="5286388"/>
              <a:ext cx="1368000"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文本单元分割</a:t>
              </a:r>
              <a:endParaRPr lang="en-US" altLang="zh-CN" sz="1600" b="0" dirty="0">
                <a:latin typeface="微软雅黑" pitchFamily="34" charset="-122"/>
                <a:ea typeface="微软雅黑" pitchFamily="34" charset="-122"/>
              </a:endParaRPr>
            </a:p>
          </p:txBody>
        </p:sp>
        <p:sp>
          <p:nvSpPr>
            <p:cNvPr id="21" name="AutoShape 30"/>
            <p:cNvSpPr>
              <a:spLocks noChangeArrowheads="1"/>
            </p:cNvSpPr>
            <p:nvPr/>
          </p:nvSpPr>
          <p:spPr bwMode="auto">
            <a:xfrm>
              <a:off x="5107785" y="4786322"/>
              <a:ext cx="1368000"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图像特征提取</a:t>
              </a:r>
              <a:endParaRPr lang="en-US" altLang="zh-CN" sz="1600" b="0" dirty="0">
                <a:latin typeface="微软雅黑" pitchFamily="34" charset="-122"/>
                <a:ea typeface="微软雅黑" pitchFamily="34" charset="-122"/>
              </a:endParaRPr>
            </a:p>
          </p:txBody>
        </p:sp>
        <p:sp>
          <p:nvSpPr>
            <p:cNvPr id="22" name="AutoShape 30"/>
            <p:cNvSpPr>
              <a:spLocks noChangeArrowheads="1"/>
            </p:cNvSpPr>
            <p:nvPr/>
          </p:nvSpPr>
          <p:spPr bwMode="auto">
            <a:xfrm>
              <a:off x="6572264" y="4786322"/>
              <a:ext cx="1368000"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视频特征提取</a:t>
              </a:r>
              <a:endParaRPr lang="en-US" altLang="zh-CN" sz="1600" b="0" dirty="0">
                <a:latin typeface="微软雅黑" pitchFamily="34" charset="-122"/>
                <a:ea typeface="微软雅黑" pitchFamily="34" charset="-122"/>
              </a:endParaRPr>
            </a:p>
          </p:txBody>
        </p:sp>
        <p:sp>
          <p:nvSpPr>
            <p:cNvPr id="23" name="AutoShape 30"/>
            <p:cNvSpPr>
              <a:spLocks noChangeArrowheads="1"/>
            </p:cNvSpPr>
            <p:nvPr/>
          </p:nvSpPr>
          <p:spPr bwMode="auto">
            <a:xfrm>
              <a:off x="5107785" y="5286388"/>
              <a:ext cx="1368000"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图像单元分割</a:t>
              </a:r>
              <a:endParaRPr lang="en-US" altLang="zh-CN" sz="1600" b="0" dirty="0">
                <a:latin typeface="微软雅黑" pitchFamily="34" charset="-122"/>
                <a:ea typeface="微软雅黑" pitchFamily="34" charset="-122"/>
              </a:endParaRPr>
            </a:p>
          </p:txBody>
        </p:sp>
        <p:sp>
          <p:nvSpPr>
            <p:cNvPr id="24" name="AutoShape 30"/>
            <p:cNvSpPr>
              <a:spLocks noChangeArrowheads="1"/>
            </p:cNvSpPr>
            <p:nvPr/>
          </p:nvSpPr>
          <p:spPr bwMode="auto">
            <a:xfrm>
              <a:off x="6572264" y="5286388"/>
              <a:ext cx="1368000"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视频单元分割</a:t>
              </a:r>
              <a:endParaRPr lang="en-US" altLang="zh-CN" sz="1600" b="0" dirty="0">
                <a:latin typeface="微软雅黑" pitchFamily="34" charset="-122"/>
                <a:ea typeface="微软雅黑" pitchFamily="34" charset="-122"/>
              </a:endParaRPr>
            </a:p>
          </p:txBody>
        </p:sp>
      </p:grpSp>
      <p:grpSp>
        <p:nvGrpSpPr>
          <p:cNvPr id="25" name="组合 47"/>
          <p:cNvGrpSpPr/>
          <p:nvPr/>
        </p:nvGrpSpPr>
        <p:grpSpPr>
          <a:xfrm>
            <a:off x="714348" y="2928934"/>
            <a:ext cx="2214578" cy="3143272"/>
            <a:chOff x="500034" y="2928934"/>
            <a:chExt cx="2214578" cy="3143272"/>
          </a:xfrm>
          <a:effectLst>
            <a:outerShdw blurRad="50800" dist="38100" dir="2700000" algn="tl" rotWithShape="0">
              <a:prstClr val="black">
                <a:alpha val="40000"/>
              </a:prstClr>
            </a:outerShdw>
          </a:effectLst>
        </p:grpSpPr>
        <p:sp>
          <p:nvSpPr>
            <p:cNvPr id="26" name="矩形 25"/>
            <p:cNvSpPr/>
            <p:nvPr/>
          </p:nvSpPr>
          <p:spPr bwMode="auto">
            <a:xfrm>
              <a:off x="642910" y="2928934"/>
              <a:ext cx="2000264" cy="314327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defRPr/>
              </a:pPr>
              <a:endParaRPr lang="zh-CN" altLang="en-US" b="0">
                <a:ea typeface="宋体" pitchFamily="2" charset="-122"/>
              </a:endParaRPr>
            </a:p>
          </p:txBody>
        </p:sp>
        <p:sp>
          <p:nvSpPr>
            <p:cNvPr id="27" name="AutoShape 25"/>
            <p:cNvSpPr>
              <a:spLocks noChangeArrowheads="1"/>
            </p:cNvSpPr>
            <p:nvPr/>
          </p:nvSpPr>
          <p:spPr bwMode="auto">
            <a:xfrm>
              <a:off x="857224" y="3500435"/>
              <a:ext cx="1533525" cy="360363"/>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a:latin typeface="微软雅黑" pitchFamily="34" charset="-122"/>
                  <a:ea typeface="微软雅黑" pitchFamily="34" charset="-122"/>
                </a:rPr>
                <a:t>本体</a:t>
              </a:r>
              <a:r>
                <a:rPr lang="en-US" altLang="zh-CN" sz="1600" b="0">
                  <a:latin typeface="微软雅黑" pitchFamily="34" charset="-122"/>
                  <a:ea typeface="微软雅黑" pitchFamily="34" charset="-122"/>
                </a:rPr>
                <a:t>/</a:t>
              </a:r>
              <a:r>
                <a:rPr lang="zh-CN" altLang="en-US" sz="1600" b="0">
                  <a:latin typeface="微软雅黑" pitchFamily="34" charset="-122"/>
                  <a:ea typeface="微软雅黑" pitchFamily="34" charset="-122"/>
                </a:rPr>
                <a:t>语义网</a:t>
              </a:r>
            </a:p>
          </p:txBody>
        </p:sp>
        <p:sp>
          <p:nvSpPr>
            <p:cNvPr id="28" name="AutoShape 26"/>
            <p:cNvSpPr>
              <a:spLocks noChangeArrowheads="1"/>
            </p:cNvSpPr>
            <p:nvPr/>
          </p:nvSpPr>
          <p:spPr bwMode="auto">
            <a:xfrm>
              <a:off x="857224" y="3929060"/>
              <a:ext cx="1533525" cy="360363"/>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a:latin typeface="微软雅黑" pitchFamily="34" charset="-122"/>
                  <a:ea typeface="微软雅黑" pitchFamily="34" charset="-122"/>
                </a:rPr>
                <a:t>叙词表</a:t>
              </a:r>
              <a:r>
                <a:rPr lang="en-US" altLang="zh-CN" sz="1600" b="0">
                  <a:latin typeface="微软雅黑" pitchFamily="34" charset="-122"/>
                  <a:ea typeface="微软雅黑" pitchFamily="34" charset="-122"/>
                </a:rPr>
                <a:t>/</a:t>
              </a:r>
              <a:r>
                <a:rPr lang="zh-CN" altLang="en-US" sz="1600" b="0">
                  <a:latin typeface="微软雅黑" pitchFamily="34" charset="-122"/>
                  <a:ea typeface="微软雅黑" pitchFamily="34" charset="-122"/>
                </a:rPr>
                <a:t>主题图</a:t>
              </a:r>
            </a:p>
          </p:txBody>
        </p:sp>
        <p:sp>
          <p:nvSpPr>
            <p:cNvPr id="29" name="AutoShape 27"/>
            <p:cNvSpPr>
              <a:spLocks noChangeArrowheads="1"/>
            </p:cNvSpPr>
            <p:nvPr/>
          </p:nvSpPr>
          <p:spPr bwMode="auto">
            <a:xfrm>
              <a:off x="857224" y="4357685"/>
              <a:ext cx="1533525" cy="360363"/>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a:latin typeface="微软雅黑" pitchFamily="34" charset="-122"/>
                  <a:ea typeface="微软雅黑" pitchFamily="34" charset="-122"/>
                </a:rPr>
                <a:t>分类法</a:t>
              </a:r>
              <a:r>
                <a:rPr lang="en-US" altLang="zh-CN" sz="1600" b="0">
                  <a:latin typeface="微软雅黑" pitchFamily="34" charset="-122"/>
                  <a:ea typeface="微软雅黑" pitchFamily="34" charset="-122"/>
                </a:rPr>
                <a:t>/</a:t>
              </a:r>
              <a:r>
                <a:rPr lang="zh-CN" altLang="en-US" sz="1600" b="0">
                  <a:latin typeface="微软雅黑" pitchFamily="34" charset="-122"/>
                  <a:ea typeface="微软雅黑" pitchFamily="34" charset="-122"/>
                </a:rPr>
                <a:t>标题表</a:t>
              </a:r>
            </a:p>
          </p:txBody>
        </p:sp>
        <p:sp>
          <p:nvSpPr>
            <p:cNvPr id="30" name="AutoShape 28"/>
            <p:cNvSpPr>
              <a:spLocks noChangeArrowheads="1"/>
            </p:cNvSpPr>
            <p:nvPr/>
          </p:nvSpPr>
          <p:spPr bwMode="auto">
            <a:xfrm>
              <a:off x="857224" y="4789485"/>
              <a:ext cx="1533525" cy="360363"/>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词汇</a:t>
              </a:r>
              <a:r>
                <a:rPr lang="en-US" altLang="zh-CN" sz="1600" b="0" dirty="0">
                  <a:latin typeface="微软雅黑" pitchFamily="34" charset="-122"/>
                  <a:ea typeface="微软雅黑" pitchFamily="34" charset="-122"/>
                </a:rPr>
                <a:t>/</a:t>
              </a:r>
              <a:r>
                <a:rPr lang="zh-CN" altLang="en-US" sz="1600" b="0" dirty="0">
                  <a:latin typeface="微软雅黑" pitchFamily="34" charset="-122"/>
                  <a:ea typeface="微软雅黑" pitchFamily="34" charset="-122"/>
                </a:rPr>
                <a:t>字典</a:t>
              </a:r>
            </a:p>
          </p:txBody>
        </p:sp>
        <p:sp>
          <p:nvSpPr>
            <p:cNvPr id="31" name="AutoShape 29"/>
            <p:cNvSpPr>
              <a:spLocks noChangeArrowheads="1"/>
            </p:cNvSpPr>
            <p:nvPr/>
          </p:nvSpPr>
          <p:spPr bwMode="auto">
            <a:xfrm>
              <a:off x="857224" y="5229223"/>
              <a:ext cx="1533525" cy="360362"/>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en-US" altLang="zh-CN" sz="1600" b="0">
                  <a:latin typeface="微软雅黑" pitchFamily="34" charset="-122"/>
                  <a:ea typeface="微软雅黑" pitchFamily="34" charset="-122"/>
                </a:rPr>
                <a:t>……</a:t>
              </a:r>
            </a:p>
          </p:txBody>
        </p:sp>
        <p:sp>
          <p:nvSpPr>
            <p:cNvPr id="32" name="AutoShape 30"/>
            <p:cNvSpPr>
              <a:spLocks noChangeArrowheads="1"/>
            </p:cNvSpPr>
            <p:nvPr/>
          </p:nvSpPr>
          <p:spPr bwMode="auto">
            <a:xfrm>
              <a:off x="857224" y="3071810"/>
              <a:ext cx="1533525" cy="360363"/>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en-US" altLang="zh-CN" sz="1600" b="0" dirty="0">
                  <a:latin typeface="微软雅黑" pitchFamily="34" charset="-122"/>
                  <a:ea typeface="微软雅黑" pitchFamily="34" charset="-122"/>
                </a:rPr>
                <a:t>SKOS/NKOS</a:t>
              </a:r>
            </a:p>
          </p:txBody>
        </p:sp>
        <p:sp>
          <p:nvSpPr>
            <p:cNvPr id="33" name="TextBox 32"/>
            <p:cNvSpPr txBox="1"/>
            <p:nvPr/>
          </p:nvSpPr>
          <p:spPr>
            <a:xfrm>
              <a:off x="500034" y="5643578"/>
              <a:ext cx="2214578" cy="36933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zh-CN" altLang="en-US" dirty="0">
                  <a:latin typeface="微软雅黑" pitchFamily="34" charset="-122"/>
                  <a:ea typeface="微软雅黑" pitchFamily="34" charset="-122"/>
                </a:rPr>
                <a:t>知识组织系统构建</a:t>
              </a:r>
            </a:p>
          </p:txBody>
        </p:sp>
      </p:grpSp>
      <p:grpSp>
        <p:nvGrpSpPr>
          <p:cNvPr id="34" name="组合 46"/>
          <p:cNvGrpSpPr/>
          <p:nvPr/>
        </p:nvGrpSpPr>
        <p:grpSpPr>
          <a:xfrm>
            <a:off x="3428992" y="2944700"/>
            <a:ext cx="4714908" cy="1285884"/>
            <a:chOff x="3357554" y="2500306"/>
            <a:chExt cx="4714908" cy="1428760"/>
          </a:xfrm>
          <a:effectLst>
            <a:outerShdw blurRad="50800" dist="38100" dir="2700000" algn="tl" rotWithShape="0">
              <a:prstClr val="black">
                <a:alpha val="40000"/>
              </a:prstClr>
            </a:outerShdw>
          </a:effectLst>
        </p:grpSpPr>
        <p:sp>
          <p:nvSpPr>
            <p:cNvPr id="35" name="矩形 25"/>
            <p:cNvSpPr>
              <a:spLocks noChangeArrowheads="1"/>
            </p:cNvSpPr>
            <p:nvPr/>
          </p:nvSpPr>
          <p:spPr bwMode="auto">
            <a:xfrm>
              <a:off x="3357554" y="2500306"/>
              <a:ext cx="4714908" cy="142876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lstStyle/>
            <a:p>
              <a:pPr>
                <a:defRPr/>
              </a:pPr>
              <a:endParaRPr lang="zh-CN" altLang="en-US">
                <a:ea typeface="宋体" pitchFamily="2" charset="-122"/>
              </a:endParaRPr>
            </a:p>
          </p:txBody>
        </p:sp>
        <p:sp>
          <p:nvSpPr>
            <p:cNvPr id="36" name="TextBox 35"/>
            <p:cNvSpPr txBox="1"/>
            <p:nvPr/>
          </p:nvSpPr>
          <p:spPr>
            <a:xfrm>
              <a:off x="3428992" y="2559602"/>
              <a:ext cx="2000264" cy="410369"/>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zh-CN" altLang="en-US" dirty="0">
                  <a:latin typeface="微软雅黑" pitchFamily="34" charset="-122"/>
                  <a:ea typeface="微软雅黑" pitchFamily="34" charset="-122"/>
                </a:rPr>
                <a:t>数据挖掘</a:t>
              </a:r>
            </a:p>
          </p:txBody>
        </p:sp>
        <p:sp>
          <p:nvSpPr>
            <p:cNvPr id="37" name="AutoShape 30"/>
            <p:cNvSpPr>
              <a:spLocks noChangeArrowheads="1"/>
            </p:cNvSpPr>
            <p:nvPr/>
          </p:nvSpPr>
          <p:spPr bwMode="auto">
            <a:xfrm>
              <a:off x="3643306" y="2928934"/>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分类</a:t>
              </a:r>
              <a:endParaRPr lang="en-US" altLang="zh-CN" sz="1600" b="0" dirty="0">
                <a:latin typeface="微软雅黑" pitchFamily="34" charset="-122"/>
                <a:ea typeface="微软雅黑" pitchFamily="34" charset="-122"/>
              </a:endParaRPr>
            </a:p>
          </p:txBody>
        </p:sp>
        <p:sp>
          <p:nvSpPr>
            <p:cNvPr id="38" name="AutoShape 30"/>
            <p:cNvSpPr>
              <a:spLocks noChangeArrowheads="1"/>
            </p:cNvSpPr>
            <p:nvPr/>
          </p:nvSpPr>
          <p:spPr bwMode="auto">
            <a:xfrm>
              <a:off x="3643306" y="3429000"/>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专题生成</a:t>
              </a:r>
              <a:endParaRPr lang="en-US" altLang="zh-CN" sz="1600" b="0" dirty="0">
                <a:latin typeface="微软雅黑" pitchFamily="34" charset="-122"/>
                <a:ea typeface="微软雅黑" pitchFamily="34" charset="-122"/>
              </a:endParaRPr>
            </a:p>
          </p:txBody>
        </p:sp>
        <p:sp>
          <p:nvSpPr>
            <p:cNvPr id="39" name="AutoShape 30"/>
            <p:cNvSpPr>
              <a:spLocks noChangeArrowheads="1"/>
            </p:cNvSpPr>
            <p:nvPr/>
          </p:nvSpPr>
          <p:spPr bwMode="auto">
            <a:xfrm>
              <a:off x="5107785" y="2928934"/>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聚类</a:t>
              </a:r>
              <a:endParaRPr lang="en-US" altLang="zh-CN" sz="1600" b="0" dirty="0">
                <a:latin typeface="微软雅黑" pitchFamily="34" charset="-122"/>
                <a:ea typeface="微软雅黑" pitchFamily="34" charset="-122"/>
              </a:endParaRPr>
            </a:p>
          </p:txBody>
        </p:sp>
        <p:sp>
          <p:nvSpPr>
            <p:cNvPr id="40" name="AutoShape 30"/>
            <p:cNvSpPr>
              <a:spLocks noChangeArrowheads="1"/>
            </p:cNvSpPr>
            <p:nvPr/>
          </p:nvSpPr>
          <p:spPr bwMode="auto">
            <a:xfrm>
              <a:off x="6572264" y="2928934"/>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序列挖掘</a:t>
              </a:r>
              <a:endParaRPr lang="en-US" altLang="zh-CN" sz="1600" b="0" dirty="0">
                <a:latin typeface="微软雅黑" pitchFamily="34" charset="-122"/>
                <a:ea typeface="微软雅黑" pitchFamily="34" charset="-122"/>
              </a:endParaRPr>
            </a:p>
          </p:txBody>
        </p:sp>
        <p:sp>
          <p:nvSpPr>
            <p:cNvPr id="41" name="AutoShape 30"/>
            <p:cNvSpPr>
              <a:spLocks noChangeArrowheads="1"/>
            </p:cNvSpPr>
            <p:nvPr/>
          </p:nvSpPr>
          <p:spPr bwMode="auto">
            <a:xfrm>
              <a:off x="5107785" y="3429000"/>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自动标注</a:t>
              </a:r>
              <a:endParaRPr lang="en-US" altLang="zh-CN" sz="1600" b="0" dirty="0">
                <a:latin typeface="微软雅黑" pitchFamily="34" charset="-122"/>
                <a:ea typeface="微软雅黑" pitchFamily="34" charset="-122"/>
              </a:endParaRPr>
            </a:p>
          </p:txBody>
        </p:sp>
        <p:sp>
          <p:nvSpPr>
            <p:cNvPr id="42" name="AutoShape 30"/>
            <p:cNvSpPr>
              <a:spLocks noChangeArrowheads="1"/>
            </p:cNvSpPr>
            <p:nvPr/>
          </p:nvSpPr>
          <p:spPr bwMode="auto">
            <a:xfrm>
              <a:off x="6572264" y="3429000"/>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关联学习</a:t>
              </a:r>
              <a:endParaRPr lang="en-US" altLang="zh-CN" sz="1600" b="0" dirty="0">
                <a:latin typeface="微软雅黑" pitchFamily="34" charset="-122"/>
                <a:ea typeface="微软雅黑" pitchFamily="34" charset="-122"/>
              </a:endParaRPr>
            </a:p>
          </p:txBody>
        </p:sp>
      </p:grpSp>
      <p:grpSp>
        <p:nvGrpSpPr>
          <p:cNvPr id="43" name="组合 48"/>
          <p:cNvGrpSpPr/>
          <p:nvPr/>
        </p:nvGrpSpPr>
        <p:grpSpPr>
          <a:xfrm>
            <a:off x="857224" y="1500174"/>
            <a:ext cx="7286676" cy="1143008"/>
            <a:chOff x="3357554" y="2500306"/>
            <a:chExt cx="4714908" cy="1428760"/>
          </a:xfrm>
          <a:effectLst>
            <a:outerShdw blurRad="50800" dist="38100" dir="2700000" algn="tl" rotWithShape="0">
              <a:prstClr val="black">
                <a:alpha val="40000"/>
              </a:prstClr>
            </a:outerShdw>
          </a:effectLst>
        </p:grpSpPr>
        <p:sp>
          <p:nvSpPr>
            <p:cNvPr id="44" name="矩形 25"/>
            <p:cNvSpPr>
              <a:spLocks noChangeArrowheads="1"/>
            </p:cNvSpPr>
            <p:nvPr/>
          </p:nvSpPr>
          <p:spPr bwMode="auto">
            <a:xfrm>
              <a:off x="3357554" y="2500306"/>
              <a:ext cx="4714908" cy="142876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lstStyle/>
            <a:p>
              <a:pPr>
                <a:defRPr/>
              </a:pPr>
              <a:endParaRPr lang="zh-CN" altLang="en-US">
                <a:ea typeface="宋体" pitchFamily="2" charset="-122"/>
              </a:endParaRPr>
            </a:p>
          </p:txBody>
        </p:sp>
        <p:sp>
          <p:nvSpPr>
            <p:cNvPr id="45" name="TextBox 44"/>
            <p:cNvSpPr txBox="1"/>
            <p:nvPr/>
          </p:nvSpPr>
          <p:spPr>
            <a:xfrm>
              <a:off x="3428992" y="2500306"/>
              <a:ext cx="2000264" cy="46166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zh-CN" altLang="en-US" dirty="0">
                  <a:latin typeface="微软雅黑" pitchFamily="34" charset="-122"/>
                  <a:ea typeface="微软雅黑" pitchFamily="34" charset="-122"/>
                </a:rPr>
                <a:t>应用平台</a:t>
              </a:r>
            </a:p>
          </p:txBody>
        </p:sp>
        <p:sp>
          <p:nvSpPr>
            <p:cNvPr id="46" name="AutoShape 30"/>
            <p:cNvSpPr>
              <a:spLocks noChangeArrowheads="1"/>
            </p:cNvSpPr>
            <p:nvPr/>
          </p:nvSpPr>
          <p:spPr bwMode="auto">
            <a:xfrm>
              <a:off x="3643306" y="2928934"/>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内容专题</a:t>
              </a:r>
            </a:p>
          </p:txBody>
        </p:sp>
        <p:sp>
          <p:nvSpPr>
            <p:cNvPr id="47" name="AutoShape 30"/>
            <p:cNvSpPr>
              <a:spLocks noChangeArrowheads="1"/>
            </p:cNvSpPr>
            <p:nvPr/>
          </p:nvSpPr>
          <p:spPr bwMode="auto">
            <a:xfrm>
              <a:off x="3643306" y="3429000"/>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小说创作</a:t>
              </a:r>
            </a:p>
          </p:txBody>
        </p:sp>
        <p:sp>
          <p:nvSpPr>
            <p:cNvPr id="48" name="AutoShape 30"/>
            <p:cNvSpPr>
              <a:spLocks noChangeArrowheads="1"/>
            </p:cNvSpPr>
            <p:nvPr/>
          </p:nvSpPr>
          <p:spPr bwMode="auto">
            <a:xfrm>
              <a:off x="5107785" y="2928934"/>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知识搜索</a:t>
              </a:r>
            </a:p>
          </p:txBody>
        </p:sp>
        <p:sp>
          <p:nvSpPr>
            <p:cNvPr id="49" name="AutoShape 30"/>
            <p:cNvSpPr>
              <a:spLocks noChangeArrowheads="1"/>
            </p:cNvSpPr>
            <p:nvPr/>
          </p:nvSpPr>
          <p:spPr bwMode="auto">
            <a:xfrm>
              <a:off x="6572264" y="2928934"/>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个性化应用</a:t>
              </a:r>
            </a:p>
          </p:txBody>
        </p:sp>
        <p:sp>
          <p:nvSpPr>
            <p:cNvPr id="50" name="AutoShape 30"/>
            <p:cNvSpPr>
              <a:spLocks noChangeArrowheads="1"/>
            </p:cNvSpPr>
            <p:nvPr/>
          </p:nvSpPr>
          <p:spPr bwMode="auto">
            <a:xfrm>
              <a:off x="5107785" y="3429000"/>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zh-CN" altLang="en-US" sz="1600" b="0" dirty="0">
                  <a:latin typeface="微软雅黑" pitchFamily="34" charset="-122"/>
                  <a:ea typeface="微软雅黑" pitchFamily="34" charset="-122"/>
                </a:rPr>
                <a:t>综述生成</a:t>
              </a:r>
            </a:p>
          </p:txBody>
        </p:sp>
        <p:sp>
          <p:nvSpPr>
            <p:cNvPr id="51" name="AutoShape 30"/>
            <p:cNvSpPr>
              <a:spLocks noChangeArrowheads="1"/>
            </p:cNvSpPr>
            <p:nvPr/>
          </p:nvSpPr>
          <p:spPr bwMode="auto">
            <a:xfrm>
              <a:off x="6572264" y="3429000"/>
              <a:ext cx="1285884" cy="35718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lstStyle/>
            <a:p>
              <a:pPr algn="ctr">
                <a:defRPr/>
              </a:pPr>
              <a:r>
                <a:rPr lang="en-US" altLang="zh-CN" sz="1600" b="0" dirty="0">
                  <a:latin typeface="微软雅黑" pitchFamily="34" charset="-122"/>
                  <a:ea typeface="微软雅黑" pitchFamily="34" charset="-122"/>
                </a:rPr>
                <a:t>……</a:t>
              </a:r>
            </a:p>
          </p:txBody>
        </p:sp>
      </p:grpSp>
      <p:sp>
        <p:nvSpPr>
          <p:cNvPr id="52" name="上箭头 51"/>
          <p:cNvSpPr/>
          <p:nvPr/>
        </p:nvSpPr>
        <p:spPr bwMode="auto">
          <a:xfrm>
            <a:off x="4929188" y="6000750"/>
            <a:ext cx="785813" cy="214312"/>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53" name="上箭头 52"/>
          <p:cNvSpPr/>
          <p:nvPr/>
        </p:nvSpPr>
        <p:spPr bwMode="auto">
          <a:xfrm>
            <a:off x="5286376" y="4286250"/>
            <a:ext cx="785812" cy="214312"/>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54" name="上箭头 53"/>
          <p:cNvSpPr/>
          <p:nvPr/>
        </p:nvSpPr>
        <p:spPr bwMode="auto">
          <a:xfrm>
            <a:off x="5286376" y="2714625"/>
            <a:ext cx="785812" cy="214312"/>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55" name="上箭头 54"/>
          <p:cNvSpPr/>
          <p:nvPr/>
        </p:nvSpPr>
        <p:spPr bwMode="auto">
          <a:xfrm>
            <a:off x="1500188" y="2643187"/>
            <a:ext cx="785813" cy="214313"/>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56" name="上箭头 55"/>
          <p:cNvSpPr/>
          <p:nvPr/>
        </p:nvSpPr>
        <p:spPr bwMode="auto">
          <a:xfrm rot="5400000">
            <a:off x="2978944" y="3550444"/>
            <a:ext cx="396875" cy="360362"/>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57" name="上箭头 56"/>
          <p:cNvSpPr/>
          <p:nvPr/>
        </p:nvSpPr>
        <p:spPr bwMode="auto">
          <a:xfrm rot="5400000">
            <a:off x="2979738" y="4979988"/>
            <a:ext cx="395287" cy="360362"/>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p:cTn id="38" dur="500" fill="hold"/>
                                        <p:tgtEl>
                                          <p:spTgt spid="56"/>
                                        </p:tgtEl>
                                        <p:attrNameLst>
                                          <p:attrName>ppt_w</p:attrName>
                                        </p:attrNameLst>
                                      </p:cBhvr>
                                      <p:tavLst>
                                        <p:tav tm="0">
                                          <p:val>
                                            <p:fltVal val="0"/>
                                          </p:val>
                                        </p:tav>
                                        <p:tav tm="100000">
                                          <p:val>
                                            <p:strVal val="#ppt_w"/>
                                          </p:val>
                                        </p:tav>
                                      </p:tavLst>
                                    </p:anim>
                                    <p:anim calcmode="lin" valueType="num">
                                      <p:cBhvr>
                                        <p:cTn id="39" dur="500" fill="hold"/>
                                        <p:tgtEl>
                                          <p:spTgt spid="56"/>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500"/>
                                        <p:tgtEl>
                                          <p:spTgt spid="54"/>
                                        </p:tgtEl>
                                      </p:cBhvr>
                                    </p:animEffect>
                                    <p:anim calcmode="lin" valueType="num">
                                      <p:cBhvr>
                                        <p:cTn id="49" dur="500" fill="hold"/>
                                        <p:tgtEl>
                                          <p:spTgt spid="54"/>
                                        </p:tgtEl>
                                        <p:attrNameLst>
                                          <p:attrName>ppt_x</p:attrName>
                                        </p:attrNameLst>
                                      </p:cBhvr>
                                      <p:tavLst>
                                        <p:tav tm="0">
                                          <p:val>
                                            <p:strVal val="#ppt_x"/>
                                          </p:val>
                                        </p:tav>
                                        <p:tav tm="100000">
                                          <p:val>
                                            <p:strVal val="#ppt_x"/>
                                          </p:val>
                                        </p:tav>
                                      </p:tavLst>
                                    </p:anim>
                                    <p:anim calcmode="lin" valueType="num">
                                      <p:cBhvr>
                                        <p:cTn id="50" dur="500" fill="hold"/>
                                        <p:tgtEl>
                                          <p:spTgt spid="5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anim calcmode="lin" valueType="num">
                                      <p:cBhvr>
                                        <p:cTn id="54" dur="500" fill="hold"/>
                                        <p:tgtEl>
                                          <p:spTgt spid="55"/>
                                        </p:tgtEl>
                                        <p:attrNameLst>
                                          <p:attrName>ppt_x</p:attrName>
                                        </p:attrNameLst>
                                      </p:cBhvr>
                                      <p:tavLst>
                                        <p:tav tm="0">
                                          <p:val>
                                            <p:strVal val="#ppt_x"/>
                                          </p:val>
                                        </p:tav>
                                        <p:tav tm="100000">
                                          <p:val>
                                            <p:strVal val="#ppt_x"/>
                                          </p:val>
                                        </p:tav>
                                      </p:tavLst>
                                    </p:anim>
                                    <p:anim calcmode="lin" valueType="num">
                                      <p:cBhvr>
                                        <p:cTn id="55" dur="500" fill="hold"/>
                                        <p:tgtEl>
                                          <p:spTgt spid="5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anim calcmode="lin" valueType="num">
                                      <p:cBhvr>
                                        <p:cTn id="59" dur="500" fill="hold"/>
                                        <p:tgtEl>
                                          <p:spTgt spid="43"/>
                                        </p:tgtEl>
                                        <p:attrNameLst>
                                          <p:attrName>ppt_x</p:attrName>
                                        </p:attrNameLst>
                                      </p:cBhvr>
                                      <p:tavLst>
                                        <p:tav tm="0">
                                          <p:val>
                                            <p:strVal val="#ppt_x"/>
                                          </p:val>
                                        </p:tav>
                                        <p:tav tm="100000">
                                          <p:val>
                                            <p:strVal val="#ppt_x"/>
                                          </p:val>
                                        </p:tav>
                                      </p:tavLst>
                                    </p:anim>
                                    <p:anim calcmode="lin" valueType="num">
                                      <p:cBhvr>
                                        <p:cTn id="60"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2" grpId="0" animBg="1"/>
      <p:bldP spid="53" grpId="0" animBg="1"/>
      <p:bldP spid="54" grpId="0" animBg="1"/>
      <p:bldP spid="55" grpId="0" animBg="1"/>
      <p:bldP spid="56" grpId="0" animBg="1"/>
      <p:bldP spid="5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新型阅读模式</a:t>
            </a:r>
            <a:endParaRPr lang="zh-CN" altLang="en-US" b="0" dirty="0">
              <a:solidFill>
                <a:srgbClr val="000000"/>
              </a:solidFill>
              <a:latin typeface="微软雅黑" pitchFamily="34" charset="-122"/>
              <a:ea typeface="微软雅黑" pitchFamily="34" charset="-122"/>
            </a:endParaRPr>
          </a:p>
        </p:txBody>
      </p:sp>
      <p:pic>
        <p:nvPicPr>
          <p:cNvPr id="268" name="Picture 3"/>
          <p:cNvPicPr>
            <a:picLocks noChangeAspect="1" noChangeArrowheads="1"/>
          </p:cNvPicPr>
          <p:nvPr/>
        </p:nvPicPr>
        <p:blipFill>
          <a:blip r:embed="rId2" cstate="print"/>
          <a:srcRect/>
          <a:stretch>
            <a:fillRect/>
          </a:stretch>
        </p:blipFill>
        <p:spPr bwMode="auto">
          <a:xfrm>
            <a:off x="2341458" y="1571612"/>
            <a:ext cx="4389360" cy="3056295"/>
          </a:xfrm>
          <a:prstGeom prst="rect">
            <a:avLst/>
          </a:prstGeom>
          <a:noFill/>
          <a:ln w="9525">
            <a:noFill/>
            <a:miter lim="800000"/>
            <a:headEnd/>
            <a:tailEnd/>
          </a:ln>
        </p:spPr>
      </p:pic>
      <p:pic>
        <p:nvPicPr>
          <p:cNvPr id="269" name="Picture 5"/>
          <p:cNvPicPr>
            <a:picLocks noChangeAspect="1" noChangeArrowheads="1"/>
          </p:cNvPicPr>
          <p:nvPr/>
        </p:nvPicPr>
        <p:blipFill>
          <a:blip r:embed="rId3" cstate="print"/>
          <a:srcRect/>
          <a:stretch>
            <a:fillRect/>
          </a:stretch>
        </p:blipFill>
        <p:spPr bwMode="auto">
          <a:xfrm>
            <a:off x="2913982" y="5412479"/>
            <a:ext cx="763367" cy="1057405"/>
          </a:xfrm>
          <a:prstGeom prst="rect">
            <a:avLst/>
          </a:prstGeom>
          <a:noFill/>
          <a:ln w="9525">
            <a:noFill/>
            <a:miter lim="800000"/>
            <a:headEnd/>
            <a:tailEnd/>
          </a:ln>
        </p:spPr>
      </p:pic>
      <p:pic>
        <p:nvPicPr>
          <p:cNvPr id="270" name="Picture 6"/>
          <p:cNvPicPr>
            <a:picLocks noChangeAspect="1" noChangeArrowheads="1"/>
          </p:cNvPicPr>
          <p:nvPr/>
        </p:nvPicPr>
        <p:blipFill>
          <a:blip r:embed="rId4" cstate="print"/>
          <a:srcRect/>
          <a:stretch>
            <a:fillRect/>
          </a:stretch>
        </p:blipFill>
        <p:spPr bwMode="auto">
          <a:xfrm>
            <a:off x="1514476" y="5497298"/>
            <a:ext cx="699753" cy="925935"/>
          </a:xfrm>
          <a:prstGeom prst="rect">
            <a:avLst/>
          </a:prstGeom>
          <a:noFill/>
          <a:ln w="9525">
            <a:noFill/>
            <a:miter lim="800000"/>
            <a:headEnd/>
            <a:tailEnd/>
          </a:ln>
        </p:spPr>
      </p:pic>
      <p:pic>
        <p:nvPicPr>
          <p:cNvPr id="271" name="Picture 8"/>
          <p:cNvPicPr>
            <a:picLocks noChangeAspect="1" noChangeArrowheads="1"/>
          </p:cNvPicPr>
          <p:nvPr/>
        </p:nvPicPr>
        <p:blipFill>
          <a:blip r:embed="rId5" cstate="print"/>
          <a:srcRect/>
          <a:stretch>
            <a:fillRect/>
          </a:stretch>
        </p:blipFill>
        <p:spPr bwMode="auto">
          <a:xfrm>
            <a:off x="4377103" y="5642902"/>
            <a:ext cx="1145050" cy="677135"/>
          </a:xfrm>
          <a:prstGeom prst="rect">
            <a:avLst/>
          </a:prstGeom>
          <a:noFill/>
          <a:ln w="9525">
            <a:noFill/>
            <a:miter lim="800000"/>
            <a:headEnd/>
            <a:tailEnd/>
          </a:ln>
        </p:spPr>
      </p:pic>
      <p:pic>
        <p:nvPicPr>
          <p:cNvPr id="272" name="Picture 10" descr="C:\Documents and Settings\luweiming\My Documents\下载\png\PNG-0934.png"/>
          <p:cNvPicPr>
            <a:picLocks noChangeAspect="1" noChangeArrowheads="1"/>
          </p:cNvPicPr>
          <p:nvPr/>
        </p:nvPicPr>
        <p:blipFill>
          <a:blip r:embed="rId6" cstate="print"/>
          <a:srcRect/>
          <a:stretch>
            <a:fillRect/>
          </a:stretch>
        </p:blipFill>
        <p:spPr bwMode="auto">
          <a:xfrm>
            <a:off x="6349134" y="5515675"/>
            <a:ext cx="826981" cy="826981"/>
          </a:xfrm>
          <a:prstGeom prst="rect">
            <a:avLst/>
          </a:prstGeom>
          <a:noFill/>
          <a:ln w="9525">
            <a:noFill/>
            <a:miter lim="800000"/>
            <a:headEnd/>
            <a:tailEnd/>
          </a:ln>
        </p:spPr>
      </p:pic>
      <p:sp>
        <p:nvSpPr>
          <p:cNvPr id="273" name="TextBox 14"/>
          <p:cNvSpPr txBox="1">
            <a:spLocks noChangeArrowheads="1"/>
          </p:cNvSpPr>
          <p:nvPr/>
        </p:nvSpPr>
        <p:spPr bwMode="auto">
          <a:xfrm>
            <a:off x="1578091" y="6469884"/>
            <a:ext cx="578179" cy="329378"/>
          </a:xfrm>
          <a:prstGeom prst="rect">
            <a:avLst/>
          </a:prstGeom>
          <a:noFill/>
          <a:ln w="9525">
            <a:noFill/>
            <a:miter lim="800000"/>
            <a:headEnd/>
            <a:tailEnd/>
          </a:ln>
        </p:spPr>
        <p:txBody>
          <a:bodyPr wrap="none">
            <a:spAutoFit/>
          </a:bodyPr>
          <a:lstStyle/>
          <a:p>
            <a:r>
              <a:rPr lang="zh-CN" altLang="en-US">
                <a:latin typeface="微软雅黑" pitchFamily="34" charset="-122"/>
                <a:ea typeface="微软雅黑" pitchFamily="34" charset="-122"/>
              </a:rPr>
              <a:t>图书</a:t>
            </a:r>
          </a:p>
        </p:txBody>
      </p:sp>
      <p:sp>
        <p:nvSpPr>
          <p:cNvPr id="274" name="TextBox 15"/>
          <p:cNvSpPr txBox="1">
            <a:spLocks noChangeArrowheads="1"/>
          </p:cNvSpPr>
          <p:nvPr/>
        </p:nvSpPr>
        <p:spPr bwMode="auto">
          <a:xfrm>
            <a:off x="2977597" y="6458575"/>
            <a:ext cx="575352" cy="329378"/>
          </a:xfrm>
          <a:prstGeom prst="rect">
            <a:avLst/>
          </a:prstGeom>
          <a:noFill/>
          <a:ln w="9525">
            <a:noFill/>
            <a:miter lim="800000"/>
            <a:headEnd/>
            <a:tailEnd/>
          </a:ln>
        </p:spPr>
        <p:txBody>
          <a:bodyPr wrap="none">
            <a:spAutoFit/>
          </a:bodyPr>
          <a:lstStyle/>
          <a:p>
            <a:r>
              <a:rPr lang="zh-CN" altLang="en-US">
                <a:latin typeface="微软雅黑" pitchFamily="34" charset="-122"/>
                <a:ea typeface="微软雅黑" pitchFamily="34" charset="-122"/>
              </a:rPr>
              <a:t>图像</a:t>
            </a:r>
          </a:p>
        </p:txBody>
      </p:sp>
      <p:sp>
        <p:nvSpPr>
          <p:cNvPr id="275" name="TextBox 16"/>
          <p:cNvSpPr txBox="1">
            <a:spLocks noChangeArrowheads="1"/>
          </p:cNvSpPr>
          <p:nvPr/>
        </p:nvSpPr>
        <p:spPr bwMode="auto">
          <a:xfrm>
            <a:off x="4631558" y="6458575"/>
            <a:ext cx="575352" cy="329378"/>
          </a:xfrm>
          <a:prstGeom prst="rect">
            <a:avLst/>
          </a:prstGeom>
          <a:noFill/>
          <a:ln w="9525">
            <a:noFill/>
            <a:miter lim="800000"/>
            <a:headEnd/>
            <a:tailEnd/>
          </a:ln>
        </p:spPr>
        <p:txBody>
          <a:bodyPr wrap="none">
            <a:spAutoFit/>
          </a:bodyPr>
          <a:lstStyle/>
          <a:p>
            <a:r>
              <a:rPr lang="zh-CN" altLang="en-US">
                <a:latin typeface="微软雅黑" pitchFamily="34" charset="-122"/>
                <a:ea typeface="微软雅黑" pitchFamily="34" charset="-122"/>
              </a:rPr>
              <a:t>视频</a:t>
            </a:r>
          </a:p>
        </p:txBody>
      </p:sp>
      <p:sp>
        <p:nvSpPr>
          <p:cNvPr id="276" name="TextBox 17"/>
          <p:cNvSpPr txBox="1">
            <a:spLocks noChangeArrowheads="1"/>
          </p:cNvSpPr>
          <p:nvPr/>
        </p:nvSpPr>
        <p:spPr bwMode="auto">
          <a:xfrm>
            <a:off x="6476362" y="6458575"/>
            <a:ext cx="575353" cy="329378"/>
          </a:xfrm>
          <a:prstGeom prst="rect">
            <a:avLst/>
          </a:prstGeom>
          <a:noFill/>
          <a:ln w="9525">
            <a:noFill/>
            <a:miter lim="800000"/>
            <a:headEnd/>
            <a:tailEnd/>
          </a:ln>
        </p:spPr>
        <p:txBody>
          <a:bodyPr wrap="none">
            <a:spAutoFit/>
          </a:bodyPr>
          <a:lstStyle/>
          <a:p>
            <a:r>
              <a:rPr lang="zh-CN" altLang="en-US">
                <a:latin typeface="微软雅黑" pitchFamily="34" charset="-122"/>
                <a:ea typeface="微软雅黑" pitchFamily="34" charset="-122"/>
              </a:rPr>
              <a:t>音频</a:t>
            </a:r>
          </a:p>
        </p:txBody>
      </p:sp>
      <p:sp>
        <p:nvSpPr>
          <p:cNvPr id="277" name="左大括号 18"/>
          <p:cNvSpPr>
            <a:spLocks/>
          </p:cNvSpPr>
          <p:nvPr/>
        </p:nvSpPr>
        <p:spPr bwMode="auto">
          <a:xfrm rot="5400000">
            <a:off x="4216655" y="2747056"/>
            <a:ext cx="384511" cy="5025500"/>
          </a:xfrm>
          <a:prstGeom prst="leftBrace">
            <a:avLst>
              <a:gd name="adj1" fmla="val 8350"/>
              <a:gd name="adj2" fmla="val 50000"/>
            </a:avLst>
          </a:prstGeom>
          <a:noFill/>
          <a:ln w="9525" algn="ctr">
            <a:solidFill>
              <a:srgbClr val="FF0000"/>
            </a:solidFill>
            <a:round/>
            <a:headEnd/>
            <a:tailEnd/>
          </a:ln>
        </p:spPr>
        <p:txBody>
          <a:bodyPr/>
          <a:lstStyle/>
          <a:p>
            <a:endParaRPr lang="zh-CN" altLang="en-US"/>
          </a:p>
        </p:txBody>
      </p:sp>
      <p:sp>
        <p:nvSpPr>
          <p:cNvPr id="278" name="矩形 21"/>
          <p:cNvSpPr>
            <a:spLocks noChangeArrowheads="1"/>
          </p:cNvSpPr>
          <p:nvPr/>
        </p:nvSpPr>
        <p:spPr bwMode="auto">
          <a:xfrm>
            <a:off x="4821325" y="4786322"/>
            <a:ext cx="1107997" cy="369332"/>
          </a:xfrm>
          <a:prstGeom prst="rect">
            <a:avLst/>
          </a:prstGeom>
          <a:noFill/>
          <a:ln w="9525">
            <a:noFill/>
            <a:miter lim="800000"/>
            <a:headEnd/>
            <a:tailEnd/>
          </a:ln>
        </p:spPr>
        <p:txBody>
          <a:bodyPr wrap="none">
            <a:spAutoFit/>
          </a:bodyPr>
          <a:lstStyle/>
          <a:p>
            <a:pPr algn="ctr"/>
            <a:r>
              <a:rPr lang="zh-CN" altLang="en-US" b="0" dirty="0">
                <a:solidFill>
                  <a:srgbClr val="00B0F0"/>
                </a:solidFill>
                <a:latin typeface="微软雅黑" pitchFamily="34" charset="-122"/>
                <a:ea typeface="微软雅黑" pitchFamily="34" charset="-122"/>
              </a:rPr>
              <a:t>知识组织</a:t>
            </a:r>
          </a:p>
        </p:txBody>
      </p:sp>
      <p:sp>
        <p:nvSpPr>
          <p:cNvPr id="279" name="矩形 22"/>
          <p:cNvSpPr>
            <a:spLocks noChangeArrowheads="1"/>
          </p:cNvSpPr>
          <p:nvPr/>
        </p:nvSpPr>
        <p:spPr bwMode="auto">
          <a:xfrm>
            <a:off x="2853345" y="4786322"/>
            <a:ext cx="1107997" cy="369332"/>
          </a:xfrm>
          <a:prstGeom prst="rect">
            <a:avLst/>
          </a:prstGeom>
          <a:noFill/>
          <a:ln w="9525">
            <a:noFill/>
            <a:miter lim="800000"/>
            <a:headEnd/>
            <a:tailEnd/>
          </a:ln>
        </p:spPr>
        <p:txBody>
          <a:bodyPr wrap="none">
            <a:spAutoFit/>
          </a:bodyPr>
          <a:lstStyle/>
          <a:p>
            <a:pPr algn="ctr"/>
            <a:r>
              <a:rPr lang="zh-CN" altLang="en-US" b="0">
                <a:solidFill>
                  <a:srgbClr val="00B0F0"/>
                </a:solidFill>
                <a:latin typeface="微软雅黑" pitchFamily="34" charset="-122"/>
                <a:ea typeface="微软雅黑" pitchFamily="34" charset="-122"/>
              </a:rPr>
              <a:t>数据挖掘</a:t>
            </a:r>
          </a:p>
        </p:txBody>
      </p:sp>
      <p:sp>
        <p:nvSpPr>
          <p:cNvPr id="280" name="上箭头 279"/>
          <p:cNvSpPr/>
          <p:nvPr/>
        </p:nvSpPr>
        <p:spPr bwMode="auto">
          <a:xfrm>
            <a:off x="4186261" y="4674558"/>
            <a:ext cx="445298" cy="381683"/>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81" name="椭圆 280"/>
          <p:cNvSpPr/>
          <p:nvPr/>
        </p:nvSpPr>
        <p:spPr bwMode="auto">
          <a:xfrm>
            <a:off x="7303343" y="1889682"/>
            <a:ext cx="545666" cy="545666"/>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zh-CN" altLang="en-US" sz="1400" b="0" dirty="0">
                <a:latin typeface="微软雅黑" pitchFamily="34" charset="-122"/>
                <a:ea typeface="微软雅黑" pitchFamily="34" charset="-122"/>
              </a:rPr>
              <a:t>视频</a:t>
            </a:r>
          </a:p>
        </p:txBody>
      </p:sp>
      <p:sp>
        <p:nvSpPr>
          <p:cNvPr id="282" name="椭圆 281"/>
          <p:cNvSpPr/>
          <p:nvPr/>
        </p:nvSpPr>
        <p:spPr bwMode="auto">
          <a:xfrm>
            <a:off x="7366956" y="3034732"/>
            <a:ext cx="545666" cy="545666"/>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zh-CN" altLang="en-US" sz="1400" b="0" dirty="0">
                <a:latin typeface="微软雅黑" pitchFamily="34" charset="-122"/>
                <a:ea typeface="微软雅黑" pitchFamily="34" charset="-122"/>
              </a:rPr>
              <a:t>音频</a:t>
            </a:r>
          </a:p>
        </p:txBody>
      </p:sp>
      <p:sp>
        <p:nvSpPr>
          <p:cNvPr id="283" name="椭圆 282"/>
          <p:cNvSpPr/>
          <p:nvPr/>
        </p:nvSpPr>
        <p:spPr bwMode="auto">
          <a:xfrm>
            <a:off x="1069179" y="2080523"/>
            <a:ext cx="544252" cy="545666"/>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zh-CN" altLang="en-US" sz="1400" b="0" dirty="0">
                <a:latin typeface="微软雅黑" pitchFamily="34" charset="-122"/>
                <a:ea typeface="微软雅黑" pitchFamily="34" charset="-122"/>
              </a:rPr>
              <a:t>图像</a:t>
            </a:r>
          </a:p>
        </p:txBody>
      </p:sp>
      <p:sp>
        <p:nvSpPr>
          <p:cNvPr id="284" name="椭圆 283"/>
          <p:cNvSpPr/>
          <p:nvPr/>
        </p:nvSpPr>
        <p:spPr bwMode="auto">
          <a:xfrm>
            <a:off x="1005565" y="3161960"/>
            <a:ext cx="544253" cy="545666"/>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zh-CN" altLang="en-US" sz="1400" b="0" dirty="0">
                <a:latin typeface="微软雅黑" pitchFamily="34" charset="-122"/>
                <a:ea typeface="微软雅黑" pitchFamily="34" charset="-122"/>
              </a:rPr>
              <a:t>文本</a:t>
            </a:r>
          </a:p>
        </p:txBody>
      </p:sp>
      <p:sp>
        <p:nvSpPr>
          <p:cNvPr id="285" name="下箭头 284"/>
          <p:cNvSpPr/>
          <p:nvPr/>
        </p:nvSpPr>
        <p:spPr bwMode="auto">
          <a:xfrm rot="17200214">
            <a:off x="1873541" y="2163929"/>
            <a:ext cx="381683" cy="636139"/>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86" name="下箭头 285"/>
          <p:cNvSpPr/>
          <p:nvPr/>
        </p:nvSpPr>
        <p:spPr bwMode="auto">
          <a:xfrm rot="16200000">
            <a:off x="1768932" y="3098346"/>
            <a:ext cx="381683" cy="636139"/>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87" name="下箭头 286"/>
          <p:cNvSpPr/>
          <p:nvPr/>
        </p:nvSpPr>
        <p:spPr bwMode="auto">
          <a:xfrm rot="3743490">
            <a:off x="6783122" y="2142724"/>
            <a:ext cx="381683" cy="636139"/>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88" name="下箭头 287"/>
          <p:cNvSpPr/>
          <p:nvPr/>
        </p:nvSpPr>
        <p:spPr bwMode="auto">
          <a:xfrm rot="5188428">
            <a:off x="6783122" y="2985255"/>
            <a:ext cx="381683" cy="636139"/>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89" name="椭圆 288"/>
          <p:cNvSpPr/>
          <p:nvPr/>
        </p:nvSpPr>
        <p:spPr bwMode="auto">
          <a:xfrm>
            <a:off x="7366956" y="4179783"/>
            <a:ext cx="545666" cy="545666"/>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en-US" altLang="zh-CN" sz="1400" b="0" dirty="0">
                <a:latin typeface="微软雅黑" pitchFamily="34" charset="-122"/>
                <a:ea typeface="微软雅黑" pitchFamily="34" charset="-122"/>
              </a:rPr>
              <a:t>…</a:t>
            </a:r>
            <a:endParaRPr lang="zh-CN" altLang="en-US" sz="1400" b="0" dirty="0">
              <a:latin typeface="微软雅黑" pitchFamily="34" charset="-122"/>
              <a:ea typeface="微软雅黑" pitchFamily="34" charset="-122"/>
            </a:endParaRPr>
          </a:p>
        </p:txBody>
      </p:sp>
      <p:sp>
        <p:nvSpPr>
          <p:cNvPr id="290" name="椭圆 289"/>
          <p:cNvSpPr/>
          <p:nvPr/>
        </p:nvSpPr>
        <p:spPr bwMode="auto">
          <a:xfrm>
            <a:off x="1069179" y="4370624"/>
            <a:ext cx="544252" cy="545666"/>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defRPr/>
            </a:pPr>
            <a:r>
              <a:rPr lang="en-US" altLang="zh-CN" sz="1400" b="0" dirty="0">
                <a:latin typeface="微软雅黑" pitchFamily="34" charset="-122"/>
                <a:ea typeface="微软雅黑" pitchFamily="34" charset="-122"/>
              </a:rPr>
              <a:t>…</a:t>
            </a:r>
            <a:endParaRPr lang="zh-CN" altLang="en-US" sz="1400" b="0" dirty="0">
              <a:latin typeface="微软雅黑" pitchFamily="34" charset="-122"/>
              <a:ea typeface="微软雅黑" pitchFamily="34" charset="-122"/>
            </a:endParaRPr>
          </a:p>
        </p:txBody>
      </p:sp>
      <p:sp>
        <p:nvSpPr>
          <p:cNvPr id="291" name="下箭头 290"/>
          <p:cNvSpPr/>
          <p:nvPr/>
        </p:nvSpPr>
        <p:spPr bwMode="auto">
          <a:xfrm rot="7215694">
            <a:off x="6805741" y="3754276"/>
            <a:ext cx="381683" cy="636139"/>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92" name="下箭头 291"/>
          <p:cNvSpPr/>
          <p:nvPr/>
        </p:nvSpPr>
        <p:spPr bwMode="auto">
          <a:xfrm rot="14021707">
            <a:off x="1756210" y="3885745"/>
            <a:ext cx="381683" cy="636139"/>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93" name="矩形 37"/>
          <p:cNvSpPr>
            <a:spLocks noChangeArrowheads="1"/>
          </p:cNvSpPr>
          <p:nvPr/>
        </p:nvSpPr>
        <p:spPr bwMode="auto">
          <a:xfrm>
            <a:off x="7430571" y="5770130"/>
            <a:ext cx="499015" cy="329379"/>
          </a:xfrm>
          <a:prstGeom prst="rect">
            <a:avLst/>
          </a:prstGeom>
          <a:noFill/>
          <a:ln w="9525">
            <a:noFill/>
            <a:miter lim="800000"/>
            <a:headEnd/>
            <a:tailEnd/>
          </a:ln>
        </p:spPr>
        <p:txBody>
          <a:bodyPr wrap="none">
            <a:spAutoFit/>
          </a:bodyPr>
          <a:lstStyle/>
          <a:p>
            <a:pPr algn="ctr"/>
            <a:r>
              <a:rPr lang="en-US" altLang="zh-CN" b="0">
                <a:latin typeface="微软雅黑" pitchFamily="34" charset="-122"/>
                <a:ea typeface="微软雅黑" pitchFamily="34" charset="-122"/>
              </a:rPr>
              <a:t>……</a:t>
            </a:r>
            <a:endParaRPr lang="zh-CN" altLang="en-US" b="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fade">
                                      <p:cBhvr>
                                        <p:cTn id="12" dur="500"/>
                                        <p:tgtEl>
                                          <p:spTgt spid="270"/>
                                        </p:tgtEl>
                                      </p:cBhvr>
                                    </p:animEffect>
                                  </p:childTnLst>
                                </p:cTn>
                              </p:par>
                              <p:par>
                                <p:cTn id="13" presetID="10" presetClass="entr" presetSubtype="0" fill="hold" nodeType="withEffect">
                                  <p:stCondLst>
                                    <p:cond delay="0"/>
                                  </p:stCondLst>
                                  <p:childTnLst>
                                    <p:set>
                                      <p:cBhvr>
                                        <p:cTn id="14" dur="1" fill="hold">
                                          <p:stCondLst>
                                            <p:cond delay="0"/>
                                          </p:stCondLst>
                                        </p:cTn>
                                        <p:tgtEl>
                                          <p:spTgt spid="271"/>
                                        </p:tgtEl>
                                        <p:attrNameLst>
                                          <p:attrName>style.visibility</p:attrName>
                                        </p:attrNameLst>
                                      </p:cBhvr>
                                      <p:to>
                                        <p:strVal val="visible"/>
                                      </p:to>
                                    </p:set>
                                    <p:animEffect transition="in" filter="fade">
                                      <p:cBhvr>
                                        <p:cTn id="15" dur="500"/>
                                        <p:tgtEl>
                                          <p:spTgt spid="271"/>
                                        </p:tgtEl>
                                      </p:cBhvr>
                                    </p:animEffect>
                                  </p:childTnLst>
                                </p:cTn>
                              </p:par>
                              <p:par>
                                <p:cTn id="16" presetID="10" presetClass="entr" presetSubtype="0" fill="hold" nodeType="withEffect">
                                  <p:stCondLst>
                                    <p:cond delay="0"/>
                                  </p:stCondLst>
                                  <p:childTnLst>
                                    <p:set>
                                      <p:cBhvr>
                                        <p:cTn id="17" dur="1" fill="hold">
                                          <p:stCondLst>
                                            <p:cond delay="0"/>
                                          </p:stCondLst>
                                        </p:cTn>
                                        <p:tgtEl>
                                          <p:spTgt spid="272"/>
                                        </p:tgtEl>
                                        <p:attrNameLst>
                                          <p:attrName>style.visibility</p:attrName>
                                        </p:attrNameLst>
                                      </p:cBhvr>
                                      <p:to>
                                        <p:strVal val="visible"/>
                                      </p:to>
                                    </p:set>
                                    <p:animEffect transition="in" filter="fade">
                                      <p:cBhvr>
                                        <p:cTn id="18" dur="500"/>
                                        <p:tgtEl>
                                          <p:spTgt spid="27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3"/>
                                        </p:tgtEl>
                                        <p:attrNameLst>
                                          <p:attrName>style.visibility</p:attrName>
                                        </p:attrNameLst>
                                      </p:cBhvr>
                                      <p:to>
                                        <p:strVal val="visible"/>
                                      </p:to>
                                    </p:set>
                                    <p:animEffect transition="in" filter="fade">
                                      <p:cBhvr>
                                        <p:cTn id="21" dur="500"/>
                                        <p:tgtEl>
                                          <p:spTgt spid="27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4"/>
                                        </p:tgtEl>
                                        <p:attrNameLst>
                                          <p:attrName>style.visibility</p:attrName>
                                        </p:attrNameLst>
                                      </p:cBhvr>
                                      <p:to>
                                        <p:strVal val="visible"/>
                                      </p:to>
                                    </p:set>
                                    <p:animEffect transition="in" filter="fade">
                                      <p:cBhvr>
                                        <p:cTn id="24" dur="500"/>
                                        <p:tgtEl>
                                          <p:spTgt spid="27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5"/>
                                        </p:tgtEl>
                                        <p:attrNameLst>
                                          <p:attrName>style.visibility</p:attrName>
                                        </p:attrNameLst>
                                      </p:cBhvr>
                                      <p:to>
                                        <p:strVal val="visible"/>
                                      </p:to>
                                    </p:set>
                                    <p:animEffect transition="in" filter="fade">
                                      <p:cBhvr>
                                        <p:cTn id="27" dur="500"/>
                                        <p:tgtEl>
                                          <p:spTgt spid="27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6"/>
                                        </p:tgtEl>
                                        <p:attrNameLst>
                                          <p:attrName>style.visibility</p:attrName>
                                        </p:attrNameLst>
                                      </p:cBhvr>
                                      <p:to>
                                        <p:strVal val="visible"/>
                                      </p:to>
                                    </p:set>
                                    <p:animEffect transition="in" filter="fade">
                                      <p:cBhvr>
                                        <p:cTn id="30" dur="500"/>
                                        <p:tgtEl>
                                          <p:spTgt spid="27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3"/>
                                        </p:tgtEl>
                                        <p:attrNameLst>
                                          <p:attrName>style.visibility</p:attrName>
                                        </p:attrNameLst>
                                      </p:cBhvr>
                                      <p:to>
                                        <p:strVal val="visible"/>
                                      </p:to>
                                    </p:set>
                                    <p:animEffect transition="in" filter="fade">
                                      <p:cBhvr>
                                        <p:cTn id="33" dur="500"/>
                                        <p:tgtEl>
                                          <p:spTgt spid="293"/>
                                        </p:tgtEl>
                                      </p:cBhvr>
                                    </p:animEffect>
                                  </p:childTnLst>
                                </p:cTn>
                              </p:par>
                              <p:par>
                                <p:cTn id="34" presetID="10" presetClass="entr" presetSubtype="0" fill="hold" nodeType="withEffect">
                                  <p:stCondLst>
                                    <p:cond delay="0"/>
                                  </p:stCondLst>
                                  <p:childTnLst>
                                    <p:set>
                                      <p:cBhvr>
                                        <p:cTn id="35" dur="1" fill="hold">
                                          <p:stCondLst>
                                            <p:cond delay="0"/>
                                          </p:stCondLst>
                                        </p:cTn>
                                        <p:tgtEl>
                                          <p:spTgt spid="269"/>
                                        </p:tgtEl>
                                        <p:attrNameLst>
                                          <p:attrName>style.visibility</p:attrName>
                                        </p:attrNameLst>
                                      </p:cBhvr>
                                      <p:to>
                                        <p:strVal val="visible"/>
                                      </p:to>
                                    </p:set>
                                    <p:animEffect transition="in" filter="fade">
                                      <p:cBhvr>
                                        <p:cTn id="36" dur="500"/>
                                        <p:tgtEl>
                                          <p:spTgt spid="26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8"/>
                                        </p:tgtEl>
                                        <p:attrNameLst>
                                          <p:attrName>style.visibility</p:attrName>
                                        </p:attrNameLst>
                                      </p:cBhvr>
                                      <p:to>
                                        <p:strVal val="visible"/>
                                      </p:to>
                                    </p:set>
                                    <p:animEffect transition="in" filter="fade">
                                      <p:cBhvr>
                                        <p:cTn id="41" dur="500"/>
                                        <p:tgtEl>
                                          <p:spTgt spid="26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7"/>
                                        </p:tgtEl>
                                        <p:attrNameLst>
                                          <p:attrName>style.visibility</p:attrName>
                                        </p:attrNameLst>
                                      </p:cBhvr>
                                      <p:to>
                                        <p:strVal val="visible"/>
                                      </p:to>
                                    </p:set>
                                    <p:animEffect transition="in" filter="fade">
                                      <p:cBhvr>
                                        <p:cTn id="44" dur="500"/>
                                        <p:tgtEl>
                                          <p:spTgt spid="27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8"/>
                                        </p:tgtEl>
                                        <p:attrNameLst>
                                          <p:attrName>style.visibility</p:attrName>
                                        </p:attrNameLst>
                                      </p:cBhvr>
                                      <p:to>
                                        <p:strVal val="visible"/>
                                      </p:to>
                                    </p:set>
                                    <p:animEffect transition="in" filter="fade">
                                      <p:cBhvr>
                                        <p:cTn id="47" dur="500"/>
                                        <p:tgtEl>
                                          <p:spTgt spid="27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9"/>
                                        </p:tgtEl>
                                        <p:attrNameLst>
                                          <p:attrName>style.visibility</p:attrName>
                                        </p:attrNameLst>
                                      </p:cBhvr>
                                      <p:to>
                                        <p:strVal val="visible"/>
                                      </p:to>
                                    </p:set>
                                    <p:animEffect transition="in" filter="fade">
                                      <p:cBhvr>
                                        <p:cTn id="50" dur="500"/>
                                        <p:tgtEl>
                                          <p:spTgt spid="27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0"/>
                                        </p:tgtEl>
                                        <p:attrNameLst>
                                          <p:attrName>style.visibility</p:attrName>
                                        </p:attrNameLst>
                                      </p:cBhvr>
                                      <p:to>
                                        <p:strVal val="visible"/>
                                      </p:to>
                                    </p:set>
                                    <p:animEffect transition="in" filter="fade">
                                      <p:cBhvr>
                                        <p:cTn id="53" dur="500"/>
                                        <p:tgtEl>
                                          <p:spTgt spid="2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1"/>
                                        </p:tgtEl>
                                        <p:attrNameLst>
                                          <p:attrName>style.visibility</p:attrName>
                                        </p:attrNameLst>
                                      </p:cBhvr>
                                      <p:to>
                                        <p:strVal val="visible"/>
                                      </p:to>
                                    </p:set>
                                    <p:animEffect transition="in" filter="fade">
                                      <p:cBhvr>
                                        <p:cTn id="56" dur="500"/>
                                        <p:tgtEl>
                                          <p:spTgt spid="2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2"/>
                                        </p:tgtEl>
                                        <p:attrNameLst>
                                          <p:attrName>style.visibility</p:attrName>
                                        </p:attrNameLst>
                                      </p:cBhvr>
                                      <p:to>
                                        <p:strVal val="visible"/>
                                      </p:to>
                                    </p:set>
                                    <p:animEffect transition="in" filter="fade">
                                      <p:cBhvr>
                                        <p:cTn id="59" dur="500"/>
                                        <p:tgtEl>
                                          <p:spTgt spid="28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3"/>
                                        </p:tgtEl>
                                        <p:attrNameLst>
                                          <p:attrName>style.visibility</p:attrName>
                                        </p:attrNameLst>
                                      </p:cBhvr>
                                      <p:to>
                                        <p:strVal val="visible"/>
                                      </p:to>
                                    </p:set>
                                    <p:animEffect transition="in" filter="fade">
                                      <p:cBhvr>
                                        <p:cTn id="62" dur="500"/>
                                        <p:tgtEl>
                                          <p:spTgt spid="28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4"/>
                                        </p:tgtEl>
                                        <p:attrNameLst>
                                          <p:attrName>style.visibility</p:attrName>
                                        </p:attrNameLst>
                                      </p:cBhvr>
                                      <p:to>
                                        <p:strVal val="visible"/>
                                      </p:to>
                                    </p:set>
                                    <p:animEffect transition="in" filter="fade">
                                      <p:cBhvr>
                                        <p:cTn id="65" dur="500"/>
                                        <p:tgtEl>
                                          <p:spTgt spid="28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5"/>
                                        </p:tgtEl>
                                        <p:attrNameLst>
                                          <p:attrName>style.visibility</p:attrName>
                                        </p:attrNameLst>
                                      </p:cBhvr>
                                      <p:to>
                                        <p:strVal val="visible"/>
                                      </p:to>
                                    </p:set>
                                    <p:animEffect transition="in" filter="fade">
                                      <p:cBhvr>
                                        <p:cTn id="68" dur="500"/>
                                        <p:tgtEl>
                                          <p:spTgt spid="28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86"/>
                                        </p:tgtEl>
                                        <p:attrNameLst>
                                          <p:attrName>style.visibility</p:attrName>
                                        </p:attrNameLst>
                                      </p:cBhvr>
                                      <p:to>
                                        <p:strVal val="visible"/>
                                      </p:to>
                                    </p:set>
                                    <p:animEffect transition="in" filter="fade">
                                      <p:cBhvr>
                                        <p:cTn id="71" dur="500"/>
                                        <p:tgtEl>
                                          <p:spTgt spid="28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87"/>
                                        </p:tgtEl>
                                        <p:attrNameLst>
                                          <p:attrName>style.visibility</p:attrName>
                                        </p:attrNameLst>
                                      </p:cBhvr>
                                      <p:to>
                                        <p:strVal val="visible"/>
                                      </p:to>
                                    </p:set>
                                    <p:animEffect transition="in" filter="fade">
                                      <p:cBhvr>
                                        <p:cTn id="74" dur="500"/>
                                        <p:tgtEl>
                                          <p:spTgt spid="28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8"/>
                                        </p:tgtEl>
                                        <p:attrNameLst>
                                          <p:attrName>style.visibility</p:attrName>
                                        </p:attrNameLst>
                                      </p:cBhvr>
                                      <p:to>
                                        <p:strVal val="visible"/>
                                      </p:to>
                                    </p:set>
                                    <p:animEffect transition="in" filter="fade">
                                      <p:cBhvr>
                                        <p:cTn id="77" dur="500"/>
                                        <p:tgtEl>
                                          <p:spTgt spid="28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89"/>
                                        </p:tgtEl>
                                        <p:attrNameLst>
                                          <p:attrName>style.visibility</p:attrName>
                                        </p:attrNameLst>
                                      </p:cBhvr>
                                      <p:to>
                                        <p:strVal val="visible"/>
                                      </p:to>
                                    </p:set>
                                    <p:animEffect transition="in" filter="fade">
                                      <p:cBhvr>
                                        <p:cTn id="80" dur="500"/>
                                        <p:tgtEl>
                                          <p:spTgt spid="28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90"/>
                                        </p:tgtEl>
                                        <p:attrNameLst>
                                          <p:attrName>style.visibility</p:attrName>
                                        </p:attrNameLst>
                                      </p:cBhvr>
                                      <p:to>
                                        <p:strVal val="visible"/>
                                      </p:to>
                                    </p:set>
                                    <p:animEffect transition="in" filter="fade">
                                      <p:cBhvr>
                                        <p:cTn id="83" dur="500"/>
                                        <p:tgtEl>
                                          <p:spTgt spid="29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91"/>
                                        </p:tgtEl>
                                        <p:attrNameLst>
                                          <p:attrName>style.visibility</p:attrName>
                                        </p:attrNameLst>
                                      </p:cBhvr>
                                      <p:to>
                                        <p:strVal val="visible"/>
                                      </p:to>
                                    </p:set>
                                    <p:animEffect transition="in" filter="fade">
                                      <p:cBhvr>
                                        <p:cTn id="86" dur="500"/>
                                        <p:tgtEl>
                                          <p:spTgt spid="29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92"/>
                                        </p:tgtEl>
                                        <p:attrNameLst>
                                          <p:attrName>style.visibility</p:attrName>
                                        </p:attrNameLst>
                                      </p:cBhvr>
                                      <p:to>
                                        <p:strVal val="visible"/>
                                      </p:to>
                                    </p:set>
                                    <p:animEffect transition="in" filter="fade">
                                      <p:cBhvr>
                                        <p:cTn id="89"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3" grpId="0"/>
      <p:bldP spid="274" grpId="0"/>
      <p:bldP spid="275" grpId="0"/>
      <p:bldP spid="276" grpId="0"/>
      <p:bldP spid="277" grpId="0" animBg="1"/>
      <p:bldP spid="278" grpId="0"/>
      <p:bldP spid="279" grpId="0"/>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新型阅读模式</a:t>
            </a:r>
            <a:endParaRPr lang="zh-CN" altLang="en-US" b="0" dirty="0">
              <a:solidFill>
                <a:srgbClr val="000000"/>
              </a:solidFill>
              <a:latin typeface="微软雅黑" pitchFamily="34" charset="-122"/>
              <a:ea typeface="微软雅黑" pitchFamily="34" charset="-122"/>
            </a:endParaRPr>
          </a:p>
        </p:txBody>
      </p:sp>
      <p:pic>
        <p:nvPicPr>
          <p:cNvPr id="12" name="Picture 2" descr="E:\My document\My Dropbox\JCDL论文投稿\Images\temp.jpg"/>
          <p:cNvPicPr>
            <a:picLocks noChangeAspect="1" noChangeArrowheads="1"/>
          </p:cNvPicPr>
          <p:nvPr/>
        </p:nvPicPr>
        <p:blipFill>
          <a:blip r:embed="rId2" cstate="print"/>
          <a:srcRect/>
          <a:stretch>
            <a:fillRect/>
          </a:stretch>
        </p:blipFill>
        <p:spPr bwMode="auto">
          <a:xfrm>
            <a:off x="642938" y="1714500"/>
            <a:ext cx="3389312" cy="2000250"/>
          </a:xfrm>
          <a:prstGeom prst="rect">
            <a:avLst/>
          </a:prstGeom>
          <a:noFill/>
          <a:ln w="9525">
            <a:noFill/>
            <a:miter lim="800000"/>
            <a:headEnd/>
            <a:tailEnd/>
          </a:ln>
        </p:spPr>
      </p:pic>
      <p:pic>
        <p:nvPicPr>
          <p:cNvPr id="13" name="Picture 3"/>
          <p:cNvPicPr>
            <a:picLocks noChangeAspect="1" noChangeArrowheads="1"/>
          </p:cNvPicPr>
          <p:nvPr/>
        </p:nvPicPr>
        <p:blipFill>
          <a:blip r:embed="rId3" cstate="print"/>
          <a:srcRect/>
          <a:stretch>
            <a:fillRect/>
          </a:stretch>
        </p:blipFill>
        <p:spPr bwMode="auto">
          <a:xfrm>
            <a:off x="4786313" y="4500563"/>
            <a:ext cx="3286125" cy="2170112"/>
          </a:xfrm>
          <a:prstGeom prst="rect">
            <a:avLst/>
          </a:prstGeom>
          <a:noFill/>
          <a:ln w="9525">
            <a:noFill/>
            <a:miter lim="800000"/>
            <a:headEnd/>
            <a:tailEnd/>
          </a:ln>
        </p:spPr>
      </p:pic>
      <p:pic>
        <p:nvPicPr>
          <p:cNvPr id="14" name="Picture 4"/>
          <p:cNvPicPr>
            <a:picLocks noChangeAspect="1" noChangeArrowheads="1"/>
          </p:cNvPicPr>
          <p:nvPr/>
        </p:nvPicPr>
        <p:blipFill>
          <a:blip r:embed="rId4" cstate="print"/>
          <a:srcRect/>
          <a:stretch>
            <a:fillRect/>
          </a:stretch>
        </p:blipFill>
        <p:spPr bwMode="auto">
          <a:xfrm>
            <a:off x="5429250" y="3071813"/>
            <a:ext cx="2116138" cy="1357312"/>
          </a:xfrm>
          <a:prstGeom prst="rect">
            <a:avLst/>
          </a:prstGeom>
          <a:noFill/>
          <a:ln w="9525">
            <a:noFill/>
            <a:miter lim="800000"/>
            <a:headEnd/>
            <a:tailEnd/>
          </a:ln>
        </p:spPr>
      </p:pic>
      <p:pic>
        <p:nvPicPr>
          <p:cNvPr id="15" name="Picture 5" descr="C:\Users\Administrator\Documents\My Dropbox\行政文档\实验室行政相关文档\工程中心揭幕会议\touch wall.jpg"/>
          <p:cNvPicPr>
            <a:picLocks noChangeAspect="1" noChangeArrowheads="1"/>
          </p:cNvPicPr>
          <p:nvPr/>
        </p:nvPicPr>
        <p:blipFill>
          <a:blip r:embed="rId5" cstate="print"/>
          <a:srcRect/>
          <a:stretch>
            <a:fillRect/>
          </a:stretch>
        </p:blipFill>
        <p:spPr bwMode="auto">
          <a:xfrm>
            <a:off x="714375" y="4429125"/>
            <a:ext cx="3571875" cy="2041525"/>
          </a:xfrm>
          <a:prstGeom prst="rect">
            <a:avLst/>
          </a:prstGeom>
          <a:noFill/>
          <a:ln w="9525">
            <a:noFill/>
            <a:miter lim="800000"/>
            <a:headEnd/>
            <a:tailEnd/>
          </a:ln>
        </p:spPr>
      </p:pic>
      <p:sp>
        <p:nvSpPr>
          <p:cNvPr id="16" name="下箭头 15"/>
          <p:cNvSpPr/>
          <p:nvPr/>
        </p:nvSpPr>
        <p:spPr bwMode="auto">
          <a:xfrm rot="17049256">
            <a:off x="4502944" y="2899569"/>
            <a:ext cx="492125" cy="925513"/>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solidFill>
                <a:schemeClr val="tx1"/>
              </a:solidFill>
              <a:latin typeface="Verdana" pitchFamily="34" charset="0"/>
              <a:ea typeface="宋体" pitchFamily="2" charset="-122"/>
            </a:endParaRPr>
          </a:p>
        </p:txBody>
      </p:sp>
      <p:sp>
        <p:nvSpPr>
          <p:cNvPr id="17" name="下箭头 16"/>
          <p:cNvSpPr/>
          <p:nvPr/>
        </p:nvSpPr>
        <p:spPr bwMode="auto">
          <a:xfrm rot="19108111">
            <a:off x="4365625" y="3479800"/>
            <a:ext cx="493713" cy="1116013"/>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solidFill>
                <a:schemeClr val="tx1"/>
              </a:solidFill>
              <a:latin typeface="Verdana" pitchFamily="34" charset="0"/>
              <a:ea typeface="宋体" pitchFamily="2" charset="-122"/>
            </a:endParaRPr>
          </a:p>
        </p:txBody>
      </p:sp>
      <p:sp>
        <p:nvSpPr>
          <p:cNvPr id="18" name="下箭头 17"/>
          <p:cNvSpPr/>
          <p:nvPr/>
        </p:nvSpPr>
        <p:spPr bwMode="auto">
          <a:xfrm>
            <a:off x="3000375" y="3786188"/>
            <a:ext cx="493713" cy="771525"/>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solidFill>
                <a:schemeClr val="tx1"/>
              </a:solidFill>
              <a:latin typeface="Verdana" pitchFamily="34" charset="0"/>
              <a:ea typeface="宋体" pitchFamily="2" charset="-122"/>
            </a:endParaRPr>
          </a:p>
        </p:txBody>
      </p:sp>
      <p:sp>
        <p:nvSpPr>
          <p:cNvPr id="19" name="矩形 18"/>
          <p:cNvSpPr/>
          <p:nvPr/>
        </p:nvSpPr>
        <p:spPr bwMode="auto">
          <a:xfrm>
            <a:off x="642938" y="3786188"/>
            <a:ext cx="2357437" cy="35718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ctr">
              <a:defRPr/>
            </a:pPr>
            <a:r>
              <a:rPr lang="zh-CN" altLang="en-US" dirty="0">
                <a:solidFill>
                  <a:srgbClr val="FF0000"/>
                </a:solidFill>
                <a:latin typeface="微软雅黑" pitchFamily="34" charset="-122"/>
                <a:ea typeface="微软雅黑" pitchFamily="34" charset="-122"/>
              </a:rPr>
              <a:t>沉浸感软件阅读环境</a:t>
            </a:r>
          </a:p>
        </p:txBody>
      </p:sp>
      <p:sp>
        <p:nvSpPr>
          <p:cNvPr id="20" name="下箭头 19"/>
          <p:cNvSpPr/>
          <p:nvPr/>
        </p:nvSpPr>
        <p:spPr bwMode="auto">
          <a:xfrm rot="15210482">
            <a:off x="4573587" y="1955801"/>
            <a:ext cx="493713" cy="925512"/>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solidFill>
                <a:schemeClr val="tx1"/>
              </a:solidFill>
              <a:latin typeface="Verdana" pitchFamily="34" charset="0"/>
              <a:ea typeface="宋体" pitchFamily="2" charset="-122"/>
            </a:endParaRPr>
          </a:p>
        </p:txBody>
      </p:sp>
      <p:grpSp>
        <p:nvGrpSpPr>
          <p:cNvPr id="21" name="组合 23"/>
          <p:cNvGrpSpPr>
            <a:grpSpLocks/>
          </p:cNvGrpSpPr>
          <p:nvPr/>
        </p:nvGrpSpPr>
        <p:grpSpPr bwMode="auto">
          <a:xfrm>
            <a:off x="5357813" y="1617663"/>
            <a:ext cx="2928937" cy="1025525"/>
            <a:chOff x="5357818" y="1332115"/>
            <a:chExt cx="2928958" cy="1025315"/>
          </a:xfrm>
        </p:grpSpPr>
        <p:pic>
          <p:nvPicPr>
            <p:cNvPr id="22" name="图片 24" descr="IE icon.jpg"/>
            <p:cNvPicPr>
              <a:picLocks noChangeAspect="1"/>
            </p:cNvPicPr>
            <p:nvPr/>
          </p:nvPicPr>
          <p:blipFill>
            <a:blip r:embed="rId6" cstate="print"/>
            <a:srcRect/>
            <a:stretch>
              <a:fillRect/>
            </a:stretch>
          </p:blipFill>
          <p:spPr bwMode="auto">
            <a:xfrm>
              <a:off x="5357818" y="1332115"/>
              <a:ext cx="1071570" cy="1025315"/>
            </a:xfrm>
            <a:prstGeom prst="rect">
              <a:avLst/>
            </a:prstGeom>
            <a:noFill/>
            <a:ln w="9525">
              <a:noFill/>
              <a:miter lim="800000"/>
              <a:headEnd/>
              <a:tailEnd/>
            </a:ln>
          </p:spPr>
        </p:pic>
        <p:pic>
          <p:nvPicPr>
            <p:cNvPr id="23" name="Picture 3" descr="C:\Users\zkfzle\Documents\My Dropbox\行政文档\实验室行政相关文档\工程中心揭幕会议\safari icon.jpg"/>
            <p:cNvPicPr>
              <a:picLocks noChangeAspect="1" noChangeArrowheads="1"/>
            </p:cNvPicPr>
            <p:nvPr/>
          </p:nvPicPr>
          <p:blipFill>
            <a:blip r:embed="rId7" cstate="print"/>
            <a:srcRect/>
            <a:stretch>
              <a:fillRect/>
            </a:stretch>
          </p:blipFill>
          <p:spPr bwMode="auto">
            <a:xfrm>
              <a:off x="7286644" y="1357298"/>
              <a:ext cx="1000132" cy="1000132"/>
            </a:xfrm>
            <a:prstGeom prst="rect">
              <a:avLst/>
            </a:prstGeom>
            <a:noFill/>
            <a:ln w="9525">
              <a:noFill/>
              <a:miter lim="800000"/>
              <a:headEnd/>
              <a:tailEnd/>
            </a:ln>
          </p:spPr>
        </p:pic>
        <p:pic>
          <p:nvPicPr>
            <p:cNvPr id="24" name="Picture 4" descr="C:\Users\zkfzle\Documents\My Dropbox\行政文档\实验室行政相关文档\工程中心揭幕会议\firefox.jpg"/>
            <p:cNvPicPr>
              <a:picLocks noChangeAspect="1" noChangeArrowheads="1"/>
            </p:cNvPicPr>
            <p:nvPr/>
          </p:nvPicPr>
          <p:blipFill>
            <a:blip r:embed="rId8" cstate="print"/>
            <a:srcRect/>
            <a:stretch>
              <a:fillRect/>
            </a:stretch>
          </p:blipFill>
          <p:spPr bwMode="auto">
            <a:xfrm>
              <a:off x="6357950" y="1354121"/>
              <a:ext cx="1003309" cy="1003309"/>
            </a:xfrm>
            <a:prstGeom prst="rect">
              <a:avLst/>
            </a:prstGeom>
            <a:noFill/>
            <a:ln w="9525">
              <a:noFill/>
              <a:miter lim="800000"/>
              <a:headEnd/>
              <a:tailEnd/>
            </a:ln>
          </p:spPr>
        </p:pic>
      </p:grpSp>
      <p:sp>
        <p:nvSpPr>
          <p:cNvPr id="25" name="矩形 24"/>
          <p:cNvSpPr/>
          <p:nvPr/>
        </p:nvSpPr>
        <p:spPr bwMode="auto">
          <a:xfrm>
            <a:off x="6445250" y="2643188"/>
            <a:ext cx="1000125" cy="42862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ctr">
              <a:defRPr/>
            </a:pPr>
            <a:r>
              <a:rPr lang="zh-CN" altLang="en-US" dirty="0">
                <a:solidFill>
                  <a:srgbClr val="FF0000"/>
                </a:solidFill>
                <a:latin typeface="微软雅黑" pitchFamily="34" charset="-122"/>
                <a:ea typeface="微软雅黑" pitchFamily="34" charset="-122"/>
              </a:rPr>
              <a:t>浏览器</a:t>
            </a:r>
          </a:p>
        </p:txBody>
      </p:sp>
      <p:sp>
        <p:nvSpPr>
          <p:cNvPr id="26" name="矩形 25"/>
          <p:cNvSpPr/>
          <p:nvPr/>
        </p:nvSpPr>
        <p:spPr bwMode="auto">
          <a:xfrm>
            <a:off x="5715000" y="4357688"/>
            <a:ext cx="1785938" cy="35718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ctr">
              <a:defRPr/>
            </a:pPr>
            <a:r>
              <a:rPr lang="zh-CN" altLang="en-US" dirty="0">
                <a:solidFill>
                  <a:srgbClr val="FF0000"/>
                </a:solidFill>
                <a:latin typeface="微软雅黑" pitchFamily="34" charset="-122"/>
                <a:ea typeface="微软雅黑" pitchFamily="34" charset="-122"/>
              </a:rPr>
              <a:t>手持式数字设备</a:t>
            </a:r>
          </a:p>
        </p:txBody>
      </p:sp>
      <p:sp>
        <p:nvSpPr>
          <p:cNvPr id="27" name="矩形 26"/>
          <p:cNvSpPr/>
          <p:nvPr/>
        </p:nvSpPr>
        <p:spPr bwMode="auto">
          <a:xfrm>
            <a:off x="5715000" y="6215063"/>
            <a:ext cx="1785938" cy="35718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ctr">
              <a:defRPr/>
            </a:pPr>
            <a:r>
              <a:rPr lang="zh-CN" altLang="en-US" dirty="0">
                <a:solidFill>
                  <a:srgbClr val="FF0000"/>
                </a:solidFill>
                <a:latin typeface="微软雅黑" pitchFamily="34" charset="-122"/>
                <a:ea typeface="微软雅黑" pitchFamily="34" charset="-122"/>
              </a:rPr>
              <a:t>大幅显示设备</a:t>
            </a:r>
          </a:p>
        </p:txBody>
      </p:sp>
      <p:sp>
        <p:nvSpPr>
          <p:cNvPr id="28" name="矩形 27"/>
          <p:cNvSpPr/>
          <p:nvPr/>
        </p:nvSpPr>
        <p:spPr bwMode="auto">
          <a:xfrm>
            <a:off x="1928813" y="6469063"/>
            <a:ext cx="1571625" cy="35718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lgn="ctr">
              <a:defRPr/>
            </a:pPr>
            <a:r>
              <a:rPr lang="zh-CN" altLang="en-US" dirty="0">
                <a:solidFill>
                  <a:srgbClr val="FF0000"/>
                </a:solidFill>
                <a:latin typeface="微软雅黑" pitchFamily="34" charset="-122"/>
                <a:ea typeface="微软雅黑" pitchFamily="34" charset="-122"/>
              </a:rPr>
              <a:t>交互展示墙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lide(fromBottom)">
                                      <p:cBhvr>
                                        <p:cTn id="19" dur="500"/>
                                        <p:tgtEl>
                                          <p:spTgt spid="25"/>
                                        </p:tgtEl>
                                      </p:cBhvr>
                                    </p:animEffect>
                                  </p:childTnLst>
                                </p:cTn>
                              </p:par>
                              <p:par>
                                <p:cTn id="20" presetID="1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lide(fromBottom)">
                                      <p:cBhvr>
                                        <p:cTn id="22" dur="500"/>
                                        <p:tgtEl>
                                          <p:spTgt spid="2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slide(fromBottom)">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slide(fromBottom)">
                                      <p:cBhvr>
                                        <p:cTn id="30" dur="500"/>
                                        <p:tgtEl>
                                          <p:spTgt spid="26"/>
                                        </p:tgtEl>
                                      </p:cBhvr>
                                    </p:animEffect>
                                  </p:childTnLst>
                                </p:cTn>
                              </p:par>
                              <p:par>
                                <p:cTn id="31" presetID="1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lide(fromBottom)">
                                      <p:cBhvr>
                                        <p:cTn id="33" dur="500"/>
                                        <p:tgtEl>
                                          <p:spTgt spid="14"/>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slide(fromBottom)">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slide(fromBottom)">
                                      <p:cBhvr>
                                        <p:cTn id="41" dur="500"/>
                                        <p:tgtEl>
                                          <p:spTgt spid="27"/>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slide(fromBottom)">
                                      <p:cBhvr>
                                        <p:cTn id="44" dur="500"/>
                                        <p:tgtEl>
                                          <p:spTgt spid="17"/>
                                        </p:tgtEl>
                                      </p:cBhvr>
                                    </p:animEffect>
                                  </p:childTnLst>
                                </p:cTn>
                              </p:par>
                              <p:par>
                                <p:cTn id="45" presetID="1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slide(fromBottom)">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slide(fromBottom)">
                                      <p:cBhvr>
                                        <p:cTn id="52" dur="500"/>
                                        <p:tgtEl>
                                          <p:spTgt spid="15"/>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slide(fromBottom)">
                                      <p:cBhvr>
                                        <p:cTn id="55" dur="500"/>
                                        <p:tgtEl>
                                          <p:spTgt spid="18"/>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slide(fromBottom)">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animBg="1"/>
      <p:bldP spid="18" grpId="0" animBg="1"/>
      <p:bldP spid="19" grpId="0" animBg="1"/>
      <p:bldP spid="20" grpId="0" animBg="1"/>
      <p:bldP spid="25" grpId="0" animBg="1"/>
      <p:bldP spid="26" grpId="0" animBg="1"/>
      <p:bldP spid="27"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bwMode="auto">
          <a:xfrm>
            <a:off x="785786" y="5143512"/>
            <a:ext cx="7643866" cy="1428760"/>
          </a:xfrm>
          <a:prstGeom prst="roundRect">
            <a:avLst>
              <a:gd name="adj" fmla="val 674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14" name="圆角矩形 13"/>
          <p:cNvSpPr/>
          <p:nvPr/>
        </p:nvSpPr>
        <p:spPr bwMode="auto">
          <a:xfrm>
            <a:off x="785786" y="3214686"/>
            <a:ext cx="7643866" cy="1714512"/>
          </a:xfrm>
          <a:prstGeom prst="roundRect">
            <a:avLst>
              <a:gd name="adj" fmla="val 674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13" name="圆角矩形 12"/>
          <p:cNvSpPr/>
          <p:nvPr/>
        </p:nvSpPr>
        <p:spPr bwMode="auto">
          <a:xfrm>
            <a:off x="785786" y="2000240"/>
            <a:ext cx="7643866" cy="1000132"/>
          </a:xfrm>
          <a:prstGeom prst="roundRect">
            <a:avLst>
              <a:gd name="adj" fmla="val 674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新型阅读模式</a:t>
            </a:r>
            <a:endParaRPr lang="zh-CN" altLang="en-US" b="0" dirty="0">
              <a:solidFill>
                <a:srgbClr val="000000"/>
              </a:solidFill>
              <a:latin typeface="微软雅黑" pitchFamily="34" charset="-122"/>
              <a:ea typeface="微软雅黑" pitchFamily="34" charset="-122"/>
            </a:endParaRPr>
          </a:p>
        </p:txBody>
      </p:sp>
      <p:sp>
        <p:nvSpPr>
          <p:cNvPr id="12" name="内容占位符 38"/>
          <p:cNvSpPr>
            <a:spLocks noGrp="1"/>
          </p:cNvSpPr>
          <p:nvPr>
            <p:ph idx="1"/>
          </p:nvPr>
        </p:nvSpPr>
        <p:spPr>
          <a:xfrm>
            <a:off x="428596" y="1571625"/>
            <a:ext cx="8143932" cy="5072063"/>
          </a:xfrm>
        </p:spPr>
        <p:txBody>
          <a:bodyPr/>
          <a:lstStyle/>
          <a:p>
            <a:r>
              <a:rPr lang="zh-CN" altLang="en-US" sz="2400" b="1" dirty="0" smtClean="0"/>
              <a:t>关键技术：</a:t>
            </a:r>
            <a:endParaRPr lang="en-US" altLang="zh-CN" sz="2400" b="1" dirty="0" smtClean="0"/>
          </a:p>
          <a:p>
            <a:pPr lvl="1"/>
            <a:r>
              <a:rPr lang="zh-CN" altLang="en-US" sz="2000" b="1" dirty="0" smtClean="0"/>
              <a:t>跨媒体数据展示技术</a:t>
            </a:r>
            <a:endParaRPr lang="en-US" altLang="zh-CN" sz="2000" b="1" dirty="0" smtClean="0"/>
          </a:p>
          <a:p>
            <a:pPr lvl="2"/>
            <a:r>
              <a:rPr lang="zh-CN" altLang="en-US" sz="1800" dirty="0" smtClean="0"/>
              <a:t>突破传统的“文字＋二维图像”的展示模式，将传统文本、图像、视频、音频数据融入到虚拟现实环境中进行展示</a:t>
            </a:r>
            <a:endParaRPr lang="en-US" altLang="zh-CN" sz="1800" dirty="0" smtClean="0"/>
          </a:p>
          <a:p>
            <a:pPr lvl="2"/>
            <a:endParaRPr lang="en-US" altLang="zh-CN" sz="1800" dirty="0" smtClean="0"/>
          </a:p>
          <a:p>
            <a:pPr lvl="1"/>
            <a:r>
              <a:rPr lang="zh-CN" altLang="en-US" sz="2000" b="1" dirty="0" smtClean="0"/>
              <a:t>虚拟场景展示技术</a:t>
            </a:r>
            <a:endParaRPr lang="en-US" altLang="zh-CN" sz="2000" b="1" dirty="0" smtClean="0"/>
          </a:p>
          <a:p>
            <a:pPr lvl="2"/>
            <a:r>
              <a:rPr lang="zh-CN" altLang="en-US" sz="1800" dirty="0" smtClean="0"/>
              <a:t>虚拟现实构建过程需要进行大量的计算，并实时地渲染成对用户输出的虚拟场景。</a:t>
            </a:r>
            <a:endParaRPr lang="en-US" altLang="zh-CN" sz="1800" dirty="0" smtClean="0"/>
          </a:p>
          <a:p>
            <a:pPr lvl="2"/>
            <a:r>
              <a:rPr lang="zh-CN" altLang="en-US" sz="1800" dirty="0" smtClean="0"/>
              <a:t>虚拟场景通过显示屏、投影等展示媒介对用户输出，涉及到多显示器输出、场景拼接等技术。</a:t>
            </a:r>
            <a:endParaRPr lang="en-US" altLang="zh-CN" sz="1800" dirty="0" smtClean="0"/>
          </a:p>
          <a:p>
            <a:pPr lvl="2"/>
            <a:endParaRPr lang="zh-CN" altLang="en-US" sz="1800" dirty="0" smtClean="0"/>
          </a:p>
          <a:p>
            <a:pPr lvl="1"/>
            <a:r>
              <a:rPr lang="zh-CN" altLang="en-US" sz="2000" b="1" dirty="0" smtClean="0"/>
              <a:t>新型人机交互方式</a:t>
            </a:r>
            <a:endParaRPr lang="en-US" altLang="zh-CN" sz="2000" b="1" dirty="0" smtClean="0"/>
          </a:p>
          <a:p>
            <a:pPr lvl="2"/>
            <a:r>
              <a:rPr lang="zh-CN" altLang="en-US" sz="1800" dirty="0" smtClean="0"/>
              <a:t>多点触摸交互技术</a:t>
            </a:r>
            <a:r>
              <a:rPr lang="en-US" altLang="zh-CN" sz="1800" dirty="0" smtClean="0"/>
              <a:t>: </a:t>
            </a:r>
            <a:r>
              <a:rPr lang="zh-CN" altLang="en-US" sz="1800" dirty="0" smtClean="0"/>
              <a:t>多点触摸技术提供给用户新型的人机交互方式。</a:t>
            </a:r>
            <a:endParaRPr lang="en-US" altLang="zh-CN" sz="1800" dirty="0" smtClean="0"/>
          </a:p>
          <a:p>
            <a:pPr lvl="2"/>
            <a:r>
              <a:rPr lang="zh-CN" altLang="en-US" sz="1800" dirty="0" smtClean="0"/>
              <a:t>人体姿态与运动捕获</a:t>
            </a:r>
            <a:r>
              <a:rPr lang="en-US" altLang="zh-CN" sz="1800" dirty="0" smtClean="0"/>
              <a:t>: </a:t>
            </a:r>
            <a:r>
              <a:rPr lang="zh-CN" altLang="zh-CN" sz="1800" dirty="0" smtClean="0"/>
              <a:t>对用户的位置、运动等信息进行</a:t>
            </a:r>
            <a:r>
              <a:rPr lang="zh-CN" altLang="en-US" sz="1800" dirty="0" smtClean="0"/>
              <a:t>捕获和预测，给用户带来“沉浸”在虚拟环境中的良好体验。 </a:t>
            </a:r>
            <a:endParaRPr lang="en-US" sz="1800" dirty="0" smtClean="0"/>
          </a:p>
          <a:p>
            <a:endParaRPr lang="zh-CN" altLang="en-US" sz="2400" b="1" dirty="0" smtClean="0"/>
          </a:p>
          <a:p>
            <a:endParaRPr lang="zh-CN" alt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fade">
                                      <p:cBhvr>
                                        <p:cTn id="18" dur="500"/>
                                        <p:tgtEl>
                                          <p:spTgt spid="1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500"/>
                                        <p:tgtEl>
                                          <p:spTgt spid="1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xEl>
                                              <p:pRg st="5" end="5"/>
                                            </p:txEl>
                                          </p:spTgt>
                                        </p:tgtEl>
                                        <p:attrNameLst>
                                          <p:attrName>style.visibility</p:attrName>
                                        </p:attrNameLst>
                                      </p:cBhvr>
                                      <p:to>
                                        <p:strVal val="visible"/>
                                      </p:to>
                                    </p:set>
                                    <p:animEffect transition="in" filter="fade">
                                      <p:cBhvr>
                                        <p:cTn id="24" dur="500"/>
                                        <p:tgtEl>
                                          <p:spTgt spid="12">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500"/>
                                        <p:tgtEl>
                                          <p:spTgt spid="12">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xEl>
                                              <p:pRg st="8" end="8"/>
                                            </p:txEl>
                                          </p:spTgt>
                                        </p:tgtEl>
                                        <p:attrNameLst>
                                          <p:attrName>style.visibility</p:attrName>
                                        </p:attrNameLst>
                                      </p:cBhvr>
                                      <p:to>
                                        <p:strVal val="visible"/>
                                      </p:to>
                                    </p:set>
                                    <p:animEffect transition="in" filter="fade">
                                      <p:cBhvr>
                                        <p:cTn id="30" dur="500"/>
                                        <p:tgtEl>
                                          <p:spTgt spid="12">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xEl>
                                              <p:pRg st="9" end="9"/>
                                            </p:txEl>
                                          </p:spTgt>
                                        </p:tgtEl>
                                        <p:attrNameLst>
                                          <p:attrName>style.visibility</p:attrName>
                                        </p:attrNameLst>
                                      </p:cBhvr>
                                      <p:to>
                                        <p:strVal val="visible"/>
                                      </p:to>
                                    </p:set>
                                    <p:animEffect transition="in" filter="fade">
                                      <p:cBhvr>
                                        <p:cTn id="33" dur="500"/>
                                        <p:tgtEl>
                                          <p:spTgt spid="12">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xEl>
                                              <p:pRg st="10" end="10"/>
                                            </p:txEl>
                                          </p:spTgt>
                                        </p:tgtEl>
                                        <p:attrNameLst>
                                          <p:attrName>style.visibility</p:attrName>
                                        </p:attrNameLst>
                                      </p:cBhvr>
                                      <p:to>
                                        <p:strVal val="visible"/>
                                      </p:to>
                                    </p:set>
                                    <p:animEffect transition="in" filter="fade">
                                      <p:cBhvr>
                                        <p:cTn id="36" dur="500"/>
                                        <p:tgtEl>
                                          <p:spTgt spid="12">
                                            <p:txEl>
                                              <p:pRg st="10" end="10"/>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11" grpId="0"/>
      <p:bldP spid="1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书法资源知识服务</a:t>
            </a:r>
            <a:endParaRPr lang="zh-CN" altLang="en-US" b="0" dirty="0">
              <a:solidFill>
                <a:srgbClr val="000000"/>
              </a:solidFill>
              <a:latin typeface="微软雅黑" pitchFamily="34" charset="-122"/>
              <a:ea typeface="微软雅黑" pitchFamily="34" charset="-122"/>
            </a:endParaRPr>
          </a:p>
        </p:txBody>
      </p:sp>
      <p:sp>
        <p:nvSpPr>
          <p:cNvPr id="218" name="圆角矩形 217"/>
          <p:cNvSpPr/>
          <p:nvPr/>
        </p:nvSpPr>
        <p:spPr bwMode="auto">
          <a:xfrm>
            <a:off x="1363532" y="1643049"/>
            <a:ext cx="6708930" cy="1918066"/>
          </a:xfrm>
          <a:prstGeom prst="roundRect">
            <a:avLst>
              <a:gd name="adj" fmla="val 711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defRPr/>
            </a:pPr>
            <a:endParaRPr lang="zh-CN" altLang="en-US">
              <a:ea typeface="宋体" pitchFamily="2" charset="-122"/>
            </a:endParaRPr>
          </a:p>
        </p:txBody>
      </p:sp>
      <p:grpSp>
        <p:nvGrpSpPr>
          <p:cNvPr id="3" name="组合 18"/>
          <p:cNvGrpSpPr>
            <a:grpSpLocks/>
          </p:cNvGrpSpPr>
          <p:nvPr/>
        </p:nvGrpSpPr>
        <p:grpSpPr bwMode="auto">
          <a:xfrm>
            <a:off x="2008602" y="5689923"/>
            <a:ext cx="5547808" cy="1053634"/>
            <a:chOff x="714348" y="4143380"/>
            <a:chExt cx="7814296" cy="1738800"/>
          </a:xfrm>
          <a:effectLst>
            <a:outerShdw blurRad="50800" dist="38100" dir="2700000" algn="tl" rotWithShape="0">
              <a:prstClr val="black">
                <a:alpha val="40000"/>
              </a:prstClr>
            </a:outerShdw>
          </a:effectLst>
        </p:grpSpPr>
        <p:sp>
          <p:nvSpPr>
            <p:cNvPr id="220" name="矩形 219"/>
            <p:cNvSpPr/>
            <p:nvPr/>
          </p:nvSpPr>
          <p:spPr bwMode="auto">
            <a:xfrm>
              <a:off x="714348" y="4143380"/>
              <a:ext cx="7787307" cy="1714981"/>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zh-CN" altLang="en-US">
                <a:ea typeface="宋体" pitchFamily="2" charset="-122"/>
              </a:endParaRPr>
            </a:p>
          </p:txBody>
        </p:sp>
        <p:pic>
          <p:nvPicPr>
            <p:cNvPr id="221" name="Picture 4"/>
            <p:cNvPicPr>
              <a:picLocks noChangeAspect="1" noChangeArrowheads="1"/>
            </p:cNvPicPr>
            <p:nvPr/>
          </p:nvPicPr>
          <p:blipFill>
            <a:blip r:embed="rId2" cstate="print"/>
            <a:srcRect/>
            <a:stretch>
              <a:fillRect/>
            </a:stretch>
          </p:blipFill>
          <p:spPr bwMode="auto">
            <a:xfrm>
              <a:off x="3424489" y="4143380"/>
              <a:ext cx="1208263" cy="1738800"/>
            </a:xfrm>
            <a:prstGeom prst="rect">
              <a:avLst/>
            </a:prstGeom>
            <a:noFill/>
            <a:ln w="9525">
              <a:noFill/>
              <a:miter lim="800000"/>
              <a:headEnd/>
              <a:tailEnd/>
            </a:ln>
          </p:spPr>
        </p:pic>
        <p:pic>
          <p:nvPicPr>
            <p:cNvPr id="222" name="Picture 5"/>
            <p:cNvPicPr>
              <a:picLocks noChangeAspect="1" noChangeArrowheads="1"/>
            </p:cNvPicPr>
            <p:nvPr/>
          </p:nvPicPr>
          <p:blipFill>
            <a:blip r:embed="rId3" cstate="print"/>
            <a:srcRect/>
            <a:stretch>
              <a:fillRect/>
            </a:stretch>
          </p:blipFill>
          <p:spPr bwMode="auto">
            <a:xfrm>
              <a:off x="4719230" y="4143380"/>
              <a:ext cx="1186195" cy="1738800"/>
            </a:xfrm>
            <a:prstGeom prst="rect">
              <a:avLst/>
            </a:prstGeom>
            <a:noFill/>
            <a:ln w="9525">
              <a:noFill/>
              <a:miter lim="800000"/>
              <a:headEnd/>
              <a:tailEnd/>
            </a:ln>
          </p:spPr>
        </p:pic>
        <p:pic>
          <p:nvPicPr>
            <p:cNvPr id="223" name="Picture 6"/>
            <p:cNvPicPr>
              <a:picLocks noChangeAspect="1" noChangeArrowheads="1"/>
            </p:cNvPicPr>
            <p:nvPr/>
          </p:nvPicPr>
          <p:blipFill>
            <a:blip r:embed="rId4" cstate="print"/>
            <a:srcRect/>
            <a:stretch>
              <a:fillRect/>
            </a:stretch>
          </p:blipFill>
          <p:spPr bwMode="auto">
            <a:xfrm>
              <a:off x="5991903" y="4143380"/>
              <a:ext cx="1208264" cy="1738800"/>
            </a:xfrm>
            <a:prstGeom prst="rect">
              <a:avLst/>
            </a:prstGeom>
            <a:noFill/>
            <a:ln w="9525">
              <a:noFill/>
              <a:miter lim="800000"/>
              <a:headEnd/>
              <a:tailEnd/>
            </a:ln>
          </p:spPr>
        </p:pic>
        <p:pic>
          <p:nvPicPr>
            <p:cNvPr id="224" name="Picture 7"/>
            <p:cNvPicPr>
              <a:picLocks noChangeAspect="1" noChangeArrowheads="1"/>
            </p:cNvPicPr>
            <p:nvPr/>
          </p:nvPicPr>
          <p:blipFill>
            <a:blip r:embed="rId5" cstate="print"/>
            <a:srcRect/>
            <a:stretch>
              <a:fillRect/>
            </a:stretch>
          </p:blipFill>
          <p:spPr bwMode="auto">
            <a:xfrm>
              <a:off x="7286644" y="4143380"/>
              <a:ext cx="1242000" cy="1738477"/>
            </a:xfrm>
            <a:prstGeom prst="rect">
              <a:avLst/>
            </a:prstGeom>
            <a:noFill/>
            <a:ln w="9525">
              <a:noFill/>
              <a:miter lim="800000"/>
              <a:headEnd/>
              <a:tailEnd/>
            </a:ln>
          </p:spPr>
        </p:pic>
        <p:pic>
          <p:nvPicPr>
            <p:cNvPr id="225" name="Picture 8"/>
            <p:cNvPicPr>
              <a:picLocks noChangeAspect="1" noChangeArrowheads="1"/>
            </p:cNvPicPr>
            <p:nvPr/>
          </p:nvPicPr>
          <p:blipFill>
            <a:blip r:embed="rId6" cstate="print"/>
            <a:srcRect/>
            <a:stretch>
              <a:fillRect/>
            </a:stretch>
          </p:blipFill>
          <p:spPr bwMode="auto">
            <a:xfrm>
              <a:off x="2086710" y="4143380"/>
              <a:ext cx="1251301" cy="1738800"/>
            </a:xfrm>
            <a:prstGeom prst="rect">
              <a:avLst/>
            </a:prstGeom>
            <a:noFill/>
            <a:ln w="9525">
              <a:noFill/>
              <a:miter lim="800000"/>
              <a:headEnd/>
              <a:tailEnd/>
            </a:ln>
          </p:spPr>
        </p:pic>
        <p:pic>
          <p:nvPicPr>
            <p:cNvPr id="226" name="Picture 9"/>
            <p:cNvPicPr>
              <a:picLocks noChangeAspect="1" noChangeArrowheads="1"/>
            </p:cNvPicPr>
            <p:nvPr/>
          </p:nvPicPr>
          <p:blipFill>
            <a:blip r:embed="rId7" cstate="print"/>
            <a:srcRect/>
            <a:stretch>
              <a:fillRect/>
            </a:stretch>
          </p:blipFill>
          <p:spPr bwMode="auto">
            <a:xfrm>
              <a:off x="717172" y="4143380"/>
              <a:ext cx="1283060" cy="1738800"/>
            </a:xfrm>
            <a:prstGeom prst="rect">
              <a:avLst/>
            </a:prstGeom>
            <a:noFill/>
            <a:ln w="9525">
              <a:noFill/>
              <a:miter lim="800000"/>
              <a:headEnd/>
              <a:tailEnd/>
            </a:ln>
          </p:spPr>
        </p:pic>
      </p:grpSp>
      <p:grpSp>
        <p:nvGrpSpPr>
          <p:cNvPr id="4" name="组合 50"/>
          <p:cNvGrpSpPr>
            <a:grpSpLocks/>
          </p:cNvGrpSpPr>
          <p:nvPr/>
        </p:nvGrpSpPr>
        <p:grpSpPr bwMode="auto">
          <a:xfrm>
            <a:off x="1363532" y="3819150"/>
            <a:ext cx="6708930" cy="1648044"/>
            <a:chOff x="785813" y="3500438"/>
            <a:chExt cx="7429500" cy="1825052"/>
          </a:xfrm>
        </p:grpSpPr>
        <p:sp>
          <p:nvSpPr>
            <p:cNvPr id="228" name="圆角矩形 227"/>
            <p:cNvSpPr/>
            <p:nvPr/>
          </p:nvSpPr>
          <p:spPr bwMode="auto">
            <a:xfrm>
              <a:off x="785813" y="3500438"/>
              <a:ext cx="7429500" cy="1785937"/>
            </a:xfrm>
            <a:prstGeom prst="roundRect">
              <a:avLst>
                <a:gd name="adj" fmla="val 711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defRPr/>
              </a:pPr>
              <a:endParaRPr lang="zh-CN" altLang="en-US">
                <a:ea typeface="宋体" pitchFamily="2" charset="-122"/>
              </a:endParaRPr>
            </a:p>
          </p:txBody>
        </p:sp>
        <p:pic>
          <p:nvPicPr>
            <p:cNvPr id="229" name="Picture 2"/>
            <p:cNvPicPr>
              <a:picLocks noChangeAspect="1" noChangeArrowheads="1"/>
            </p:cNvPicPr>
            <p:nvPr/>
          </p:nvPicPr>
          <p:blipFill>
            <a:blip r:embed="rId8" cstate="print"/>
            <a:srcRect/>
            <a:stretch>
              <a:fillRect/>
            </a:stretch>
          </p:blipFill>
          <p:spPr bwMode="auto">
            <a:xfrm>
              <a:off x="1428750" y="3857625"/>
              <a:ext cx="538163" cy="477838"/>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30" name="Picture 3"/>
            <p:cNvPicPr>
              <a:picLocks noChangeAspect="1" noChangeArrowheads="1"/>
            </p:cNvPicPr>
            <p:nvPr/>
          </p:nvPicPr>
          <p:blipFill>
            <a:blip r:embed="rId9" cstate="print"/>
            <a:srcRect/>
            <a:stretch>
              <a:fillRect/>
            </a:stretch>
          </p:blipFill>
          <p:spPr bwMode="auto">
            <a:xfrm>
              <a:off x="1857375" y="3643313"/>
              <a:ext cx="539750" cy="523875"/>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31" name="Picture 5" descr="http://www.cadal.zju.edu.cn/CalligraphyWeb/characterimage/06100009/00000062(290,777,372,843).jpg"/>
            <p:cNvPicPr>
              <a:picLocks noChangeAspect="1" noChangeArrowheads="1"/>
            </p:cNvPicPr>
            <p:nvPr/>
          </p:nvPicPr>
          <p:blipFill>
            <a:blip r:embed="rId10" cstate="print"/>
            <a:srcRect/>
            <a:stretch>
              <a:fillRect/>
            </a:stretch>
          </p:blipFill>
          <p:spPr bwMode="auto">
            <a:xfrm>
              <a:off x="2214563" y="3857625"/>
              <a:ext cx="531812" cy="428625"/>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32" name="Picture 7" descr="http://www.cadal.zju.edu.cn/CalligraphyWeb/characterimage/06100007/00000054(317,708,389,764).jpg"/>
            <p:cNvPicPr>
              <a:picLocks noChangeAspect="1" noChangeArrowheads="1"/>
            </p:cNvPicPr>
            <p:nvPr/>
          </p:nvPicPr>
          <p:blipFill>
            <a:blip r:embed="rId11" cstate="print"/>
            <a:srcRect/>
            <a:stretch>
              <a:fillRect/>
            </a:stretch>
          </p:blipFill>
          <p:spPr bwMode="auto">
            <a:xfrm>
              <a:off x="1500188" y="4286250"/>
              <a:ext cx="571500" cy="444500"/>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33" name="Picture 9" descr="http://www.cadal.zju.edu.cn/CalligraphyWeb/characterimage/06100007/00000057(374,407,439,479).jpg"/>
            <p:cNvPicPr>
              <a:picLocks noChangeAspect="1" noChangeArrowheads="1"/>
            </p:cNvPicPr>
            <p:nvPr/>
          </p:nvPicPr>
          <p:blipFill>
            <a:blip r:embed="rId12" cstate="print"/>
            <a:srcRect/>
            <a:stretch>
              <a:fillRect/>
            </a:stretch>
          </p:blipFill>
          <p:spPr bwMode="auto">
            <a:xfrm>
              <a:off x="2428875" y="4143375"/>
              <a:ext cx="428625" cy="474663"/>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34" name="Picture 11" descr="http://www.cadal.zju.edu.cn/CalligraphyWeb/characterimage/06100007/00000057(537,82,599,149).jpg"/>
            <p:cNvPicPr>
              <a:picLocks noChangeAspect="1" noChangeArrowheads="1"/>
            </p:cNvPicPr>
            <p:nvPr/>
          </p:nvPicPr>
          <p:blipFill>
            <a:blip r:embed="rId13" cstate="print"/>
            <a:srcRect/>
            <a:stretch>
              <a:fillRect/>
            </a:stretch>
          </p:blipFill>
          <p:spPr bwMode="auto">
            <a:xfrm>
              <a:off x="1928813" y="4429125"/>
              <a:ext cx="428625" cy="463550"/>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235" name="矩形 23"/>
            <p:cNvSpPr>
              <a:spLocks noChangeArrowheads="1"/>
            </p:cNvSpPr>
            <p:nvPr/>
          </p:nvSpPr>
          <p:spPr bwMode="auto">
            <a:xfrm>
              <a:off x="1658213" y="4916490"/>
              <a:ext cx="1227001" cy="409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marL="0" lvl="1" algn="ctr"/>
              <a:r>
                <a:rPr lang="zh-CN" altLang="en-US" b="0">
                  <a:solidFill>
                    <a:srgbClr val="00B0F0"/>
                  </a:solidFill>
                  <a:latin typeface="微软雅黑" pitchFamily="34" charset="-122"/>
                  <a:ea typeface="微软雅黑" pitchFamily="34" charset="-122"/>
                </a:rPr>
                <a:t>书法字库</a:t>
              </a:r>
              <a:endParaRPr lang="en-US" altLang="zh-CN" b="0">
                <a:solidFill>
                  <a:srgbClr val="00B0F0"/>
                </a:solidFill>
                <a:latin typeface="微软雅黑" pitchFamily="34" charset="-122"/>
                <a:ea typeface="微软雅黑" pitchFamily="34" charset="-122"/>
              </a:endParaRPr>
            </a:p>
          </p:txBody>
        </p:sp>
        <p:pic>
          <p:nvPicPr>
            <p:cNvPr id="236" name="Picture 12"/>
            <p:cNvPicPr>
              <a:picLocks noChangeAspect="1" noChangeArrowheads="1"/>
            </p:cNvPicPr>
            <p:nvPr/>
          </p:nvPicPr>
          <p:blipFill>
            <a:blip r:embed="rId14" cstate="print"/>
            <a:srcRect/>
            <a:stretch>
              <a:fillRect/>
            </a:stretch>
          </p:blipFill>
          <p:spPr bwMode="auto">
            <a:xfrm>
              <a:off x="3857625" y="3643313"/>
              <a:ext cx="661988" cy="352425"/>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37" name="Picture 13"/>
            <p:cNvPicPr>
              <a:picLocks noChangeAspect="1" noChangeArrowheads="1"/>
            </p:cNvPicPr>
            <p:nvPr/>
          </p:nvPicPr>
          <p:blipFill>
            <a:blip r:embed="rId15" cstate="print"/>
            <a:srcRect/>
            <a:stretch>
              <a:fillRect/>
            </a:stretch>
          </p:blipFill>
          <p:spPr bwMode="auto">
            <a:xfrm>
              <a:off x="3643313" y="4143375"/>
              <a:ext cx="428625" cy="317500"/>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38" name="Picture 15"/>
            <p:cNvPicPr>
              <a:picLocks noChangeAspect="1" noChangeArrowheads="1"/>
            </p:cNvPicPr>
            <p:nvPr/>
          </p:nvPicPr>
          <p:blipFill>
            <a:blip r:embed="rId16" cstate="print"/>
            <a:srcRect/>
            <a:stretch>
              <a:fillRect/>
            </a:stretch>
          </p:blipFill>
          <p:spPr bwMode="auto">
            <a:xfrm>
              <a:off x="4429125" y="4071938"/>
              <a:ext cx="352425" cy="631825"/>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39" name="Picture 16"/>
            <p:cNvPicPr>
              <a:picLocks noChangeAspect="1" noChangeArrowheads="1"/>
            </p:cNvPicPr>
            <p:nvPr/>
          </p:nvPicPr>
          <p:blipFill>
            <a:blip r:embed="rId17" cstate="print"/>
            <a:srcRect/>
            <a:stretch>
              <a:fillRect/>
            </a:stretch>
          </p:blipFill>
          <p:spPr bwMode="auto">
            <a:xfrm>
              <a:off x="4000500" y="4071938"/>
              <a:ext cx="428625" cy="563562"/>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240" name="矩形 29"/>
            <p:cNvSpPr>
              <a:spLocks noChangeArrowheads="1"/>
            </p:cNvSpPr>
            <p:nvPr/>
          </p:nvSpPr>
          <p:spPr bwMode="auto">
            <a:xfrm>
              <a:off x="3741826" y="4916490"/>
              <a:ext cx="971375" cy="409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marL="0" lvl="1" algn="ctr"/>
              <a:r>
                <a:rPr lang="zh-CN" altLang="en-US" b="0">
                  <a:solidFill>
                    <a:srgbClr val="00B0F0"/>
                  </a:solidFill>
                  <a:latin typeface="微软雅黑" pitchFamily="34" charset="-122"/>
                  <a:ea typeface="微软雅黑" pitchFamily="34" charset="-122"/>
                </a:rPr>
                <a:t>部件库</a:t>
              </a:r>
              <a:endParaRPr lang="en-US" altLang="zh-CN" b="0">
                <a:solidFill>
                  <a:srgbClr val="00B0F0"/>
                </a:solidFill>
                <a:latin typeface="微软雅黑" pitchFamily="34" charset="-122"/>
                <a:ea typeface="微软雅黑" pitchFamily="34" charset="-122"/>
              </a:endParaRPr>
            </a:p>
          </p:txBody>
        </p:sp>
        <p:pic>
          <p:nvPicPr>
            <p:cNvPr id="241" name="Picture 17"/>
            <p:cNvPicPr>
              <a:picLocks noChangeAspect="1" noChangeArrowheads="1"/>
            </p:cNvPicPr>
            <p:nvPr/>
          </p:nvPicPr>
          <p:blipFill>
            <a:blip r:embed="rId18" cstate="print"/>
            <a:srcRect/>
            <a:stretch>
              <a:fillRect/>
            </a:stretch>
          </p:blipFill>
          <p:spPr bwMode="auto">
            <a:xfrm>
              <a:off x="5367338" y="3929063"/>
              <a:ext cx="647700" cy="219075"/>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42" name="Picture 18"/>
            <p:cNvPicPr>
              <a:picLocks noChangeAspect="1" noChangeArrowheads="1"/>
            </p:cNvPicPr>
            <p:nvPr/>
          </p:nvPicPr>
          <p:blipFill>
            <a:blip r:embed="rId19" cstate="print"/>
            <a:srcRect/>
            <a:stretch>
              <a:fillRect/>
            </a:stretch>
          </p:blipFill>
          <p:spPr bwMode="auto">
            <a:xfrm>
              <a:off x="5581650" y="4143375"/>
              <a:ext cx="238125" cy="552450"/>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43" name="Picture 19"/>
            <p:cNvPicPr>
              <a:picLocks noChangeAspect="1" noChangeArrowheads="1"/>
            </p:cNvPicPr>
            <p:nvPr/>
          </p:nvPicPr>
          <p:blipFill>
            <a:blip r:embed="rId20" cstate="print"/>
            <a:srcRect/>
            <a:stretch>
              <a:fillRect/>
            </a:stretch>
          </p:blipFill>
          <p:spPr bwMode="auto">
            <a:xfrm>
              <a:off x="5795963" y="4143375"/>
              <a:ext cx="581025" cy="409575"/>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44" name="Picture 20"/>
            <p:cNvPicPr>
              <a:picLocks noChangeAspect="1" noChangeArrowheads="1"/>
            </p:cNvPicPr>
            <p:nvPr/>
          </p:nvPicPr>
          <p:blipFill>
            <a:blip r:embed="rId21" cstate="print"/>
            <a:srcRect/>
            <a:stretch>
              <a:fillRect/>
            </a:stretch>
          </p:blipFill>
          <p:spPr bwMode="auto">
            <a:xfrm>
              <a:off x="5581650" y="3643313"/>
              <a:ext cx="990600" cy="266700"/>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45" name="Picture 21"/>
            <p:cNvPicPr>
              <a:picLocks noChangeAspect="1" noChangeArrowheads="1"/>
            </p:cNvPicPr>
            <p:nvPr/>
          </p:nvPicPr>
          <p:blipFill>
            <a:blip r:embed="rId22" cstate="print"/>
            <a:srcRect/>
            <a:stretch>
              <a:fillRect/>
            </a:stretch>
          </p:blipFill>
          <p:spPr bwMode="auto">
            <a:xfrm>
              <a:off x="6296025" y="3857625"/>
              <a:ext cx="238125" cy="228600"/>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46" name="Picture 22"/>
            <p:cNvPicPr>
              <a:picLocks noChangeAspect="1" noChangeArrowheads="1"/>
            </p:cNvPicPr>
            <p:nvPr/>
          </p:nvPicPr>
          <p:blipFill>
            <a:blip r:embed="rId23" cstate="print"/>
            <a:srcRect/>
            <a:stretch>
              <a:fillRect/>
            </a:stretch>
          </p:blipFill>
          <p:spPr bwMode="auto">
            <a:xfrm>
              <a:off x="6438900" y="4286250"/>
              <a:ext cx="123825" cy="304800"/>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247" name="矩形 36"/>
            <p:cNvSpPr>
              <a:spLocks noChangeArrowheads="1"/>
            </p:cNvSpPr>
            <p:nvPr/>
          </p:nvSpPr>
          <p:spPr bwMode="auto">
            <a:xfrm>
              <a:off x="5511887" y="4916490"/>
              <a:ext cx="971375" cy="409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marL="0" lvl="1" algn="ctr"/>
              <a:r>
                <a:rPr lang="zh-CN" altLang="en-US" b="0">
                  <a:solidFill>
                    <a:srgbClr val="00B0F0"/>
                  </a:solidFill>
                  <a:latin typeface="微软雅黑" pitchFamily="34" charset="-122"/>
                  <a:ea typeface="微软雅黑" pitchFamily="34" charset="-122"/>
                </a:rPr>
                <a:t>笔画库</a:t>
              </a:r>
              <a:endParaRPr lang="en-US" altLang="zh-CN" b="0">
                <a:solidFill>
                  <a:srgbClr val="00B0F0"/>
                </a:solidFill>
                <a:latin typeface="微软雅黑" pitchFamily="34" charset="-122"/>
                <a:ea typeface="微软雅黑" pitchFamily="34" charset="-122"/>
              </a:endParaRPr>
            </a:p>
          </p:txBody>
        </p:sp>
        <p:sp>
          <p:nvSpPr>
            <p:cNvPr id="248" name="矩形 39"/>
            <p:cNvSpPr>
              <a:spLocks noChangeArrowheads="1"/>
            </p:cNvSpPr>
            <p:nvPr/>
          </p:nvSpPr>
          <p:spPr bwMode="auto">
            <a:xfrm>
              <a:off x="6929438" y="4916489"/>
              <a:ext cx="1227000" cy="409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r>
                <a:rPr lang="zh-CN" altLang="en-US" b="0" dirty="0">
                  <a:solidFill>
                    <a:srgbClr val="00B0F0"/>
                  </a:solidFill>
                  <a:latin typeface="微软雅黑" pitchFamily="34" charset="-122"/>
                  <a:ea typeface="微软雅黑" pitchFamily="34" charset="-122"/>
                </a:rPr>
                <a:t>风格模型</a:t>
              </a:r>
            </a:p>
          </p:txBody>
        </p:sp>
        <p:sp>
          <p:nvSpPr>
            <p:cNvPr id="249" name="矩形 41"/>
            <p:cNvSpPr>
              <a:spLocks noChangeArrowheads="1"/>
            </p:cNvSpPr>
            <p:nvPr/>
          </p:nvSpPr>
          <p:spPr bwMode="auto">
            <a:xfrm>
              <a:off x="6932261" y="4158794"/>
              <a:ext cx="1192917" cy="47716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spAutoFit/>
            </a:bodyPr>
            <a:lstStyle/>
            <a:p>
              <a:pPr marL="0" lvl="1" algn="ctr"/>
              <a:r>
                <a:rPr lang="zh-CN" altLang="en-US" sz="1400" dirty="0">
                  <a:latin typeface="微软雅黑" pitchFamily="34" charset="-122"/>
                  <a:ea typeface="微软雅黑" pitchFamily="34" charset="-122"/>
                </a:rPr>
                <a:t>柳体、颜体、</a:t>
              </a:r>
              <a:endParaRPr lang="en-US" altLang="zh-CN" sz="1400" dirty="0">
                <a:latin typeface="微软雅黑" pitchFamily="34" charset="-122"/>
                <a:ea typeface="微软雅黑" pitchFamily="34" charset="-122"/>
              </a:endParaRPr>
            </a:p>
            <a:p>
              <a:pPr marL="0" lvl="1" algn="ctr"/>
              <a:r>
                <a:rPr lang="zh-CN" altLang="en-US" sz="1400" dirty="0">
                  <a:latin typeface="微软雅黑" pitchFamily="34" charset="-122"/>
                  <a:ea typeface="微软雅黑" pitchFamily="34" charset="-122"/>
                </a:rPr>
                <a:t>欧体</a:t>
              </a:r>
              <a:r>
                <a:rPr lang="en-US" altLang="zh-CN" sz="1400" dirty="0">
                  <a:latin typeface="微软雅黑" pitchFamily="34" charset="-122"/>
                  <a:ea typeface="微软雅黑" pitchFamily="34" charset="-122"/>
                </a:rPr>
                <a:t>……</a:t>
              </a:r>
            </a:p>
          </p:txBody>
        </p:sp>
        <p:sp>
          <p:nvSpPr>
            <p:cNvPr id="250" name="矩形 42"/>
            <p:cNvSpPr>
              <a:spLocks noChangeArrowheads="1"/>
            </p:cNvSpPr>
            <p:nvPr/>
          </p:nvSpPr>
          <p:spPr bwMode="auto">
            <a:xfrm>
              <a:off x="858011" y="3859492"/>
              <a:ext cx="460124" cy="10225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marL="0" lvl="1" algn="ctr"/>
              <a:r>
                <a:rPr lang="zh-CN" altLang="en-US" dirty="0" smtClean="0">
                  <a:latin typeface="微软雅黑" pitchFamily="34" charset="-122"/>
                  <a:ea typeface="微软雅黑" pitchFamily="34" charset="-122"/>
                </a:rPr>
                <a:t>知</a:t>
              </a:r>
              <a:endParaRPr lang="en-US" altLang="zh-CN" dirty="0" smtClean="0">
                <a:latin typeface="微软雅黑" pitchFamily="34" charset="-122"/>
                <a:ea typeface="微软雅黑" pitchFamily="34" charset="-122"/>
              </a:endParaRPr>
            </a:p>
            <a:p>
              <a:pPr marL="0" lvl="1" algn="ctr"/>
              <a:r>
                <a:rPr lang="zh-CN" altLang="en-US" dirty="0" smtClean="0">
                  <a:latin typeface="微软雅黑" pitchFamily="34" charset="-122"/>
                  <a:ea typeface="微软雅黑" pitchFamily="34" charset="-122"/>
                </a:rPr>
                <a:t>识</a:t>
              </a:r>
              <a:endParaRPr lang="en-US" altLang="zh-CN" dirty="0" smtClean="0">
                <a:latin typeface="微软雅黑" pitchFamily="34" charset="-122"/>
                <a:ea typeface="微软雅黑" pitchFamily="34" charset="-122"/>
              </a:endParaRPr>
            </a:p>
            <a:p>
              <a:pPr marL="0" lvl="1" algn="ctr"/>
              <a:r>
                <a:rPr lang="zh-CN" altLang="en-US" dirty="0" smtClean="0">
                  <a:latin typeface="微软雅黑" pitchFamily="34" charset="-122"/>
                  <a:ea typeface="微软雅黑" pitchFamily="34" charset="-122"/>
                </a:rPr>
                <a:t>库</a:t>
              </a:r>
              <a:endParaRPr lang="en-US" altLang="zh-CN" dirty="0">
                <a:latin typeface="微软雅黑" pitchFamily="34" charset="-122"/>
                <a:ea typeface="微软雅黑" pitchFamily="34" charset="-122"/>
              </a:endParaRPr>
            </a:p>
          </p:txBody>
        </p:sp>
      </p:grpSp>
      <p:pic>
        <p:nvPicPr>
          <p:cNvPr id="251" name="图片 4" descr="C:\Documents and Settings\ting\桌面\strokelib_柳\test.BMP"/>
          <p:cNvPicPr>
            <a:picLocks noChangeAspect="1" noChangeArrowheads="1"/>
          </p:cNvPicPr>
          <p:nvPr/>
        </p:nvPicPr>
        <p:blipFill>
          <a:blip r:embed="rId24" cstate="print"/>
          <a:srcRect/>
          <a:stretch>
            <a:fillRect/>
          </a:stretch>
        </p:blipFill>
        <p:spPr bwMode="auto">
          <a:xfrm>
            <a:off x="6601658" y="1681754"/>
            <a:ext cx="626453" cy="149517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2" name="图片 3" descr="C:\Documents and Settings\ting\桌面\strokelib_柳\hand.BMP"/>
          <p:cNvPicPr>
            <a:picLocks noChangeAspect="1" noChangeArrowheads="1"/>
          </p:cNvPicPr>
          <p:nvPr/>
        </p:nvPicPr>
        <p:blipFill>
          <a:blip r:embed="rId25" cstate="print"/>
          <a:srcRect/>
          <a:stretch>
            <a:fillRect/>
          </a:stretch>
        </p:blipFill>
        <p:spPr bwMode="auto">
          <a:xfrm>
            <a:off x="5375988" y="1654517"/>
            <a:ext cx="626454" cy="149517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53" name="虚尾箭头 252"/>
          <p:cNvSpPr/>
          <p:nvPr/>
        </p:nvSpPr>
        <p:spPr bwMode="auto">
          <a:xfrm>
            <a:off x="2306796" y="2310617"/>
            <a:ext cx="356949" cy="292441"/>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54" name="TextBox 6"/>
          <p:cNvSpPr txBox="1">
            <a:spLocks noChangeArrowheads="1"/>
          </p:cNvSpPr>
          <p:nvPr/>
        </p:nvSpPr>
        <p:spPr bwMode="auto">
          <a:xfrm>
            <a:off x="6051182" y="1965593"/>
            <a:ext cx="537574" cy="305343"/>
          </a:xfrm>
          <a:prstGeom prst="rect">
            <a:avLst/>
          </a:prstGeom>
          <a:noFill/>
          <a:ln w="9525">
            <a:noFill/>
            <a:miter lim="800000"/>
            <a:headEnd/>
            <a:tailEnd/>
          </a:ln>
        </p:spPr>
        <p:txBody>
          <a:bodyPr wrap="none">
            <a:spAutoFit/>
          </a:bodyPr>
          <a:lstStyle/>
          <a:p>
            <a:pPr algn="ctr"/>
            <a:r>
              <a:rPr lang="zh-CN" altLang="en-US" sz="1600">
                <a:latin typeface="微软雅黑" pitchFamily="34" charset="-122"/>
                <a:ea typeface="微软雅黑" pitchFamily="34" charset="-122"/>
              </a:rPr>
              <a:t>柳体</a:t>
            </a:r>
          </a:p>
        </p:txBody>
      </p:sp>
      <p:pic>
        <p:nvPicPr>
          <p:cNvPr id="255" name="Picture 23"/>
          <p:cNvPicPr>
            <a:picLocks noChangeAspect="1" noChangeArrowheads="1"/>
          </p:cNvPicPr>
          <p:nvPr/>
        </p:nvPicPr>
        <p:blipFill>
          <a:blip r:embed="rId26" cstate="print"/>
          <a:srcRect/>
          <a:stretch>
            <a:fillRect/>
          </a:stretch>
        </p:blipFill>
        <p:spPr bwMode="auto">
          <a:xfrm>
            <a:off x="1686076" y="1901085"/>
            <a:ext cx="447262" cy="464464"/>
          </a:xfrm>
          <a:prstGeom prst="rect">
            <a:avLst/>
          </a:prstGeom>
          <a:noFill/>
          <a:ln w="9525">
            <a:noFill/>
            <a:miter lim="800000"/>
            <a:headEnd/>
            <a:tailEnd/>
          </a:ln>
        </p:spPr>
      </p:pic>
      <p:pic>
        <p:nvPicPr>
          <p:cNvPr id="256" name="Picture 26"/>
          <p:cNvPicPr>
            <a:picLocks noChangeAspect="1" noChangeArrowheads="1"/>
          </p:cNvPicPr>
          <p:nvPr/>
        </p:nvPicPr>
        <p:blipFill>
          <a:blip r:embed="rId27" cstate="print"/>
          <a:srcRect/>
          <a:stretch>
            <a:fillRect/>
          </a:stretch>
        </p:blipFill>
        <p:spPr bwMode="auto">
          <a:xfrm>
            <a:off x="1726215" y="2546174"/>
            <a:ext cx="395655" cy="421458"/>
          </a:xfrm>
          <a:prstGeom prst="rect">
            <a:avLst/>
          </a:prstGeom>
          <a:noFill/>
          <a:ln w="9525">
            <a:noFill/>
            <a:miter lim="800000"/>
            <a:headEnd/>
            <a:tailEnd/>
          </a:ln>
        </p:spPr>
      </p:pic>
      <p:sp>
        <p:nvSpPr>
          <p:cNvPr id="257" name="虚尾箭头 256"/>
          <p:cNvSpPr/>
          <p:nvPr/>
        </p:nvSpPr>
        <p:spPr bwMode="auto">
          <a:xfrm>
            <a:off x="6137194" y="2240373"/>
            <a:ext cx="356949" cy="387054"/>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pic>
        <p:nvPicPr>
          <p:cNvPr id="258" name="Picture 27"/>
          <p:cNvPicPr>
            <a:picLocks noChangeAspect="1" noChangeArrowheads="1"/>
          </p:cNvPicPr>
          <p:nvPr/>
        </p:nvPicPr>
        <p:blipFill>
          <a:blip r:embed="rId28" cstate="print"/>
          <a:srcRect/>
          <a:stretch>
            <a:fillRect/>
          </a:stretch>
        </p:blipFill>
        <p:spPr bwMode="auto">
          <a:xfrm>
            <a:off x="2781274" y="2214554"/>
            <a:ext cx="576280" cy="430060"/>
          </a:xfrm>
          <a:prstGeom prst="rect">
            <a:avLst/>
          </a:prstGeom>
          <a:noFill/>
          <a:ln w="9525">
            <a:noFill/>
            <a:miter lim="800000"/>
            <a:headEnd/>
            <a:tailEnd/>
          </a:ln>
        </p:spPr>
      </p:pic>
      <p:sp>
        <p:nvSpPr>
          <p:cNvPr id="259" name="虚尾箭头 258"/>
          <p:cNvSpPr/>
          <p:nvPr/>
        </p:nvSpPr>
        <p:spPr bwMode="auto">
          <a:xfrm>
            <a:off x="3429233" y="2310617"/>
            <a:ext cx="356949" cy="292441"/>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pic>
        <p:nvPicPr>
          <p:cNvPr id="260" name="Picture 28"/>
          <p:cNvPicPr>
            <a:picLocks noChangeAspect="1" noChangeArrowheads="1"/>
          </p:cNvPicPr>
          <p:nvPr/>
        </p:nvPicPr>
        <p:blipFill>
          <a:blip r:embed="rId29" cstate="print"/>
          <a:srcRect/>
          <a:stretch>
            <a:fillRect/>
          </a:stretch>
        </p:blipFill>
        <p:spPr bwMode="auto">
          <a:xfrm>
            <a:off x="3790501" y="2223629"/>
            <a:ext cx="430060" cy="438661"/>
          </a:xfrm>
          <a:prstGeom prst="rect">
            <a:avLst/>
          </a:prstGeom>
          <a:noFill/>
          <a:ln w="9525">
            <a:noFill/>
            <a:miter lim="800000"/>
            <a:headEnd/>
            <a:tailEnd/>
          </a:ln>
        </p:spPr>
      </p:pic>
      <p:sp>
        <p:nvSpPr>
          <p:cNvPr id="261" name="矩形 58"/>
          <p:cNvSpPr>
            <a:spLocks noChangeArrowheads="1"/>
          </p:cNvSpPr>
          <p:nvPr/>
        </p:nvSpPr>
        <p:spPr bwMode="auto">
          <a:xfrm>
            <a:off x="1815094" y="3162593"/>
            <a:ext cx="2542592" cy="40011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2000" dirty="0">
                <a:solidFill>
                  <a:srgbClr val="FF0000"/>
                </a:solidFill>
                <a:latin typeface="微软雅黑" pitchFamily="34" charset="-122"/>
                <a:ea typeface="微软雅黑" pitchFamily="34" charset="-122"/>
              </a:rPr>
              <a:t>特定风格书法字生成</a:t>
            </a:r>
          </a:p>
        </p:txBody>
      </p:sp>
      <p:sp>
        <p:nvSpPr>
          <p:cNvPr id="262" name="矩形 59"/>
          <p:cNvSpPr>
            <a:spLocks noChangeArrowheads="1"/>
          </p:cNvSpPr>
          <p:nvPr/>
        </p:nvSpPr>
        <p:spPr bwMode="auto">
          <a:xfrm>
            <a:off x="5072066" y="3143248"/>
            <a:ext cx="2562915" cy="40011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2000" dirty="0">
                <a:solidFill>
                  <a:srgbClr val="FF0000"/>
                </a:solidFill>
                <a:latin typeface="微软雅黑" pitchFamily="34" charset="-122"/>
                <a:ea typeface="微软雅黑" pitchFamily="34" charset="-122"/>
              </a:rPr>
              <a:t>特定风格书法字渲染</a:t>
            </a:r>
          </a:p>
        </p:txBody>
      </p:sp>
      <p:sp>
        <p:nvSpPr>
          <p:cNvPr id="263" name="虚尾箭头 262"/>
          <p:cNvSpPr/>
          <p:nvPr/>
        </p:nvSpPr>
        <p:spPr bwMode="auto">
          <a:xfrm rot="16200000">
            <a:off x="4579406" y="3313372"/>
            <a:ext cx="193526" cy="779841"/>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64" name="虚尾箭头 263"/>
          <p:cNvSpPr/>
          <p:nvPr/>
        </p:nvSpPr>
        <p:spPr bwMode="auto">
          <a:xfrm rot="16200000">
            <a:off x="4620979" y="5156894"/>
            <a:ext cx="193526" cy="779841"/>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265" name="矩形 63"/>
          <p:cNvSpPr>
            <a:spLocks noChangeArrowheads="1"/>
          </p:cNvSpPr>
          <p:nvPr/>
        </p:nvSpPr>
        <p:spPr bwMode="auto">
          <a:xfrm>
            <a:off x="1610311" y="5643578"/>
            <a:ext cx="389921" cy="1100953"/>
          </a:xfrm>
          <a:prstGeom prst="rect">
            <a:avLst/>
          </a:prstGeom>
          <a:noFill/>
          <a:ln w="9525">
            <a:noFill/>
            <a:miter lim="800000"/>
            <a:headEnd/>
            <a:tailEnd/>
          </a:ln>
        </p:spPr>
        <p:txBody>
          <a:bodyPr vert="eaVert" wrap="none">
            <a:spAutoFit/>
          </a:bodyPr>
          <a:lstStyle/>
          <a:p>
            <a:pPr marL="0" lvl="1" algn="ctr"/>
            <a:r>
              <a:rPr lang="en-US" altLang="zh-CN" sz="1600" dirty="0">
                <a:latin typeface="微软雅黑" pitchFamily="34" charset="-122"/>
                <a:ea typeface="微软雅黑" pitchFamily="34" charset="-122"/>
              </a:rPr>
              <a:t>CADAL</a:t>
            </a:r>
            <a:r>
              <a:rPr lang="zh-CN" altLang="en-US" sz="1600" dirty="0">
                <a:latin typeface="微软雅黑" pitchFamily="34" charset="-122"/>
                <a:ea typeface="微软雅黑" pitchFamily="34" charset="-122"/>
              </a:rPr>
              <a:t>资源</a:t>
            </a:r>
            <a:endParaRPr lang="en-US" altLang="zh-CN" sz="1600" dirty="0">
              <a:latin typeface="微软雅黑" pitchFamily="34" charset="-122"/>
              <a:ea typeface="微软雅黑" pitchFamily="34" charset="-122"/>
            </a:endParaRPr>
          </a:p>
        </p:txBody>
      </p:sp>
      <p:sp>
        <p:nvSpPr>
          <p:cNvPr id="266" name="TextBox 6"/>
          <p:cNvSpPr txBox="1">
            <a:spLocks noChangeArrowheads="1"/>
          </p:cNvSpPr>
          <p:nvPr/>
        </p:nvSpPr>
        <p:spPr bwMode="auto">
          <a:xfrm>
            <a:off x="3298800" y="1819373"/>
            <a:ext cx="537574" cy="305343"/>
          </a:xfrm>
          <a:prstGeom prst="rect">
            <a:avLst/>
          </a:prstGeom>
          <a:noFill/>
          <a:ln w="9525">
            <a:noFill/>
            <a:miter lim="800000"/>
            <a:headEnd/>
            <a:tailEnd/>
          </a:ln>
        </p:spPr>
        <p:txBody>
          <a:bodyPr wrap="none">
            <a:spAutoFit/>
          </a:bodyPr>
          <a:lstStyle/>
          <a:p>
            <a:pPr algn="ctr"/>
            <a:r>
              <a:rPr lang="zh-CN" altLang="en-US" sz="1600">
                <a:latin typeface="微软雅黑" pitchFamily="34" charset="-122"/>
                <a:ea typeface="微软雅黑" pitchFamily="34" charset="-122"/>
              </a:rPr>
              <a:t>颜体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fade">
                                      <p:cBhvr>
                                        <p:cTn id="12" dur="500"/>
                                        <p:tgtEl>
                                          <p:spTgt spid="26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4"/>
                                        </p:tgtEl>
                                        <p:attrNameLst>
                                          <p:attrName>style.visibility</p:attrName>
                                        </p:attrNameLst>
                                      </p:cBhvr>
                                      <p:to>
                                        <p:strVal val="visible"/>
                                      </p:to>
                                    </p:set>
                                    <p:animEffect transition="in" filter="fade">
                                      <p:cBhvr>
                                        <p:cTn id="20" dur="500"/>
                                        <p:tgtEl>
                                          <p:spTgt spid="26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3"/>
                                        </p:tgtEl>
                                        <p:attrNameLst>
                                          <p:attrName>style.visibility</p:attrName>
                                        </p:attrNameLst>
                                      </p:cBhvr>
                                      <p:to>
                                        <p:strVal val="visible"/>
                                      </p:to>
                                    </p:set>
                                    <p:animEffect transition="in" filter="fade">
                                      <p:cBhvr>
                                        <p:cTn id="29" dur="500"/>
                                        <p:tgtEl>
                                          <p:spTgt spid="26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18"/>
                                        </p:tgtEl>
                                        <p:attrNameLst>
                                          <p:attrName>style.visibility</p:attrName>
                                        </p:attrNameLst>
                                      </p:cBhvr>
                                      <p:to>
                                        <p:strVal val="visible"/>
                                      </p:to>
                                    </p:set>
                                    <p:animEffect transition="in" filter="fade">
                                      <p:cBhvr>
                                        <p:cTn id="33" dur="500"/>
                                        <p:tgtEl>
                                          <p:spTgt spid="2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1"/>
                                        </p:tgtEl>
                                        <p:attrNameLst>
                                          <p:attrName>style.visibility</p:attrName>
                                        </p:attrNameLst>
                                      </p:cBhvr>
                                      <p:to>
                                        <p:strVal val="visible"/>
                                      </p:to>
                                    </p:set>
                                    <p:animEffect transition="in" filter="fade">
                                      <p:cBhvr>
                                        <p:cTn id="36" dur="500"/>
                                        <p:tgtEl>
                                          <p:spTgt spid="261"/>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55"/>
                                        </p:tgtEl>
                                        <p:attrNameLst>
                                          <p:attrName>style.visibility</p:attrName>
                                        </p:attrNameLst>
                                      </p:cBhvr>
                                      <p:to>
                                        <p:strVal val="visible"/>
                                      </p:to>
                                    </p:set>
                                    <p:animEffect transition="in" filter="fade">
                                      <p:cBhvr>
                                        <p:cTn id="40" dur="500"/>
                                        <p:tgtEl>
                                          <p:spTgt spid="255"/>
                                        </p:tgtEl>
                                      </p:cBhvr>
                                    </p:animEffect>
                                  </p:childTnLst>
                                </p:cTn>
                              </p:par>
                              <p:par>
                                <p:cTn id="41" presetID="10" presetClass="entr" presetSubtype="0" fill="hold" nodeType="withEffect">
                                  <p:stCondLst>
                                    <p:cond delay="0"/>
                                  </p:stCondLst>
                                  <p:childTnLst>
                                    <p:set>
                                      <p:cBhvr>
                                        <p:cTn id="42" dur="1" fill="hold">
                                          <p:stCondLst>
                                            <p:cond delay="0"/>
                                          </p:stCondLst>
                                        </p:cTn>
                                        <p:tgtEl>
                                          <p:spTgt spid="256"/>
                                        </p:tgtEl>
                                        <p:attrNameLst>
                                          <p:attrName>style.visibility</p:attrName>
                                        </p:attrNameLst>
                                      </p:cBhvr>
                                      <p:to>
                                        <p:strVal val="visible"/>
                                      </p:to>
                                    </p:set>
                                    <p:animEffect transition="in" filter="fade">
                                      <p:cBhvr>
                                        <p:cTn id="43" dur="500"/>
                                        <p:tgtEl>
                                          <p:spTgt spid="2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3"/>
                                        </p:tgtEl>
                                        <p:attrNameLst>
                                          <p:attrName>style.visibility</p:attrName>
                                        </p:attrNameLst>
                                      </p:cBhvr>
                                      <p:to>
                                        <p:strVal val="visible"/>
                                      </p:to>
                                    </p:set>
                                    <p:animEffect transition="in" filter="fade">
                                      <p:cBhvr>
                                        <p:cTn id="46" dur="500"/>
                                        <p:tgtEl>
                                          <p:spTgt spid="253"/>
                                        </p:tgtEl>
                                      </p:cBhvr>
                                    </p:animEffect>
                                  </p:childTnLst>
                                </p:cTn>
                              </p:par>
                            </p:childTnLst>
                          </p:cTn>
                        </p:par>
                        <p:par>
                          <p:cTn id="47" fill="hold">
                            <p:stCondLst>
                              <p:cond delay="1500"/>
                            </p:stCondLst>
                            <p:childTnLst>
                              <p:par>
                                <p:cTn id="48" presetID="10" presetClass="entr" presetSubtype="0" fill="hold" nodeType="afterEffect">
                                  <p:stCondLst>
                                    <p:cond delay="0"/>
                                  </p:stCondLst>
                                  <p:childTnLst>
                                    <p:set>
                                      <p:cBhvr>
                                        <p:cTn id="49" dur="1" fill="hold">
                                          <p:stCondLst>
                                            <p:cond delay="0"/>
                                          </p:stCondLst>
                                        </p:cTn>
                                        <p:tgtEl>
                                          <p:spTgt spid="258"/>
                                        </p:tgtEl>
                                        <p:attrNameLst>
                                          <p:attrName>style.visibility</p:attrName>
                                        </p:attrNameLst>
                                      </p:cBhvr>
                                      <p:to>
                                        <p:strVal val="visible"/>
                                      </p:to>
                                    </p:set>
                                    <p:animEffect transition="in" filter="fade">
                                      <p:cBhvr>
                                        <p:cTn id="50" dur="500"/>
                                        <p:tgtEl>
                                          <p:spTgt spid="258"/>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59"/>
                                        </p:tgtEl>
                                        <p:attrNameLst>
                                          <p:attrName>style.visibility</p:attrName>
                                        </p:attrNameLst>
                                      </p:cBhvr>
                                      <p:to>
                                        <p:strVal val="visible"/>
                                      </p:to>
                                    </p:set>
                                    <p:animEffect transition="in" filter="fade">
                                      <p:cBhvr>
                                        <p:cTn id="54" dur="500"/>
                                        <p:tgtEl>
                                          <p:spTgt spid="25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6"/>
                                        </p:tgtEl>
                                        <p:attrNameLst>
                                          <p:attrName>style.visibility</p:attrName>
                                        </p:attrNameLst>
                                      </p:cBhvr>
                                      <p:to>
                                        <p:strVal val="visible"/>
                                      </p:to>
                                    </p:set>
                                    <p:animEffect transition="in" filter="fade">
                                      <p:cBhvr>
                                        <p:cTn id="57" dur="500"/>
                                        <p:tgtEl>
                                          <p:spTgt spid="266"/>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260"/>
                                        </p:tgtEl>
                                        <p:attrNameLst>
                                          <p:attrName>style.visibility</p:attrName>
                                        </p:attrNameLst>
                                      </p:cBhvr>
                                      <p:to>
                                        <p:strVal val="visible"/>
                                      </p:to>
                                    </p:set>
                                    <p:animEffect transition="in" filter="fade">
                                      <p:cBhvr>
                                        <p:cTn id="61" dur="500"/>
                                        <p:tgtEl>
                                          <p:spTgt spid="260"/>
                                        </p:tgtEl>
                                      </p:cBhvr>
                                    </p:animEffect>
                                  </p:childTnLst>
                                </p:cTn>
                              </p:par>
                            </p:childTnLst>
                          </p:cTn>
                        </p:par>
                        <p:par>
                          <p:cTn id="62" fill="hold">
                            <p:stCondLst>
                              <p:cond delay="3000"/>
                            </p:stCondLst>
                            <p:childTnLst>
                              <p:par>
                                <p:cTn id="63" presetID="10" presetClass="entr" presetSubtype="0" fill="hold" grpId="0" nodeType="after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fade">
                                      <p:cBhvr>
                                        <p:cTn id="65" dur="500"/>
                                        <p:tgtEl>
                                          <p:spTgt spid="262"/>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252"/>
                                        </p:tgtEl>
                                        <p:attrNameLst>
                                          <p:attrName>style.visibility</p:attrName>
                                        </p:attrNameLst>
                                      </p:cBhvr>
                                      <p:to>
                                        <p:strVal val="visible"/>
                                      </p:to>
                                    </p:set>
                                    <p:animEffect transition="in" filter="fade">
                                      <p:cBhvr>
                                        <p:cTn id="69" dur="500"/>
                                        <p:tgtEl>
                                          <p:spTgt spid="252"/>
                                        </p:tgtEl>
                                      </p:cBhvr>
                                    </p:animEffect>
                                  </p:childTnLst>
                                </p:cTn>
                              </p:par>
                            </p:childTnLst>
                          </p:cTn>
                        </p:par>
                        <p:par>
                          <p:cTn id="70" fill="hold">
                            <p:stCondLst>
                              <p:cond delay="4000"/>
                            </p:stCondLst>
                            <p:childTnLst>
                              <p:par>
                                <p:cTn id="71" presetID="10" presetClass="entr" presetSubtype="0" fill="hold" grpId="0" nodeType="afterEffect">
                                  <p:stCondLst>
                                    <p:cond delay="0"/>
                                  </p:stCondLst>
                                  <p:childTnLst>
                                    <p:set>
                                      <p:cBhvr>
                                        <p:cTn id="72" dur="1" fill="hold">
                                          <p:stCondLst>
                                            <p:cond delay="0"/>
                                          </p:stCondLst>
                                        </p:cTn>
                                        <p:tgtEl>
                                          <p:spTgt spid="257"/>
                                        </p:tgtEl>
                                        <p:attrNameLst>
                                          <p:attrName>style.visibility</p:attrName>
                                        </p:attrNameLst>
                                      </p:cBhvr>
                                      <p:to>
                                        <p:strVal val="visible"/>
                                      </p:to>
                                    </p:set>
                                    <p:animEffect transition="in" filter="fade">
                                      <p:cBhvr>
                                        <p:cTn id="73" dur="500"/>
                                        <p:tgtEl>
                                          <p:spTgt spid="25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4"/>
                                        </p:tgtEl>
                                        <p:attrNameLst>
                                          <p:attrName>style.visibility</p:attrName>
                                        </p:attrNameLst>
                                      </p:cBhvr>
                                      <p:to>
                                        <p:strVal val="visible"/>
                                      </p:to>
                                    </p:set>
                                    <p:animEffect transition="in" filter="fade">
                                      <p:cBhvr>
                                        <p:cTn id="76" dur="500"/>
                                        <p:tgtEl>
                                          <p:spTgt spid="254"/>
                                        </p:tgtEl>
                                      </p:cBhvr>
                                    </p:animEffect>
                                  </p:childTnLst>
                                </p:cTn>
                              </p:par>
                            </p:childTnLst>
                          </p:cTn>
                        </p:par>
                        <p:par>
                          <p:cTn id="77" fill="hold">
                            <p:stCondLst>
                              <p:cond delay="4500"/>
                            </p:stCondLst>
                            <p:childTnLst>
                              <p:par>
                                <p:cTn id="78" presetID="10" presetClass="entr" presetSubtype="0" fill="hold" nodeType="afterEffect">
                                  <p:stCondLst>
                                    <p:cond delay="0"/>
                                  </p:stCondLst>
                                  <p:childTnLst>
                                    <p:set>
                                      <p:cBhvr>
                                        <p:cTn id="79" dur="1" fill="hold">
                                          <p:stCondLst>
                                            <p:cond delay="0"/>
                                          </p:stCondLst>
                                        </p:cTn>
                                        <p:tgtEl>
                                          <p:spTgt spid="251"/>
                                        </p:tgtEl>
                                        <p:attrNameLst>
                                          <p:attrName>style.visibility</p:attrName>
                                        </p:attrNameLst>
                                      </p:cBhvr>
                                      <p:to>
                                        <p:strVal val="visible"/>
                                      </p:to>
                                    </p:set>
                                    <p:animEffect transition="in" filter="fade">
                                      <p:cBhvr>
                                        <p:cTn id="80"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8" grpId="0" animBg="1"/>
      <p:bldP spid="253" grpId="0" animBg="1"/>
      <p:bldP spid="254" grpId="0"/>
      <p:bldP spid="257" grpId="0" animBg="1"/>
      <p:bldP spid="259" grpId="0" animBg="1"/>
      <p:bldP spid="261" grpId="0" animBg="1"/>
      <p:bldP spid="262" grpId="0" animBg="1"/>
      <p:bldP spid="263" grpId="0" animBg="1"/>
      <p:bldP spid="264" grpId="0" animBg="1"/>
      <p:bldP spid="265" grpId="0"/>
      <p:bldP spid="26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圆角矩形 76"/>
          <p:cNvSpPr/>
          <p:nvPr/>
        </p:nvSpPr>
        <p:spPr bwMode="auto">
          <a:xfrm>
            <a:off x="928662" y="4714884"/>
            <a:ext cx="3071834" cy="57150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76" name="圆角矩形 75"/>
          <p:cNvSpPr/>
          <p:nvPr/>
        </p:nvSpPr>
        <p:spPr bwMode="auto">
          <a:xfrm>
            <a:off x="928662" y="3929066"/>
            <a:ext cx="3071834" cy="57150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75" name="圆角矩形 74"/>
          <p:cNvSpPr/>
          <p:nvPr/>
        </p:nvSpPr>
        <p:spPr bwMode="auto">
          <a:xfrm>
            <a:off x="928662" y="3143248"/>
            <a:ext cx="3071834" cy="57150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74" name="圆角矩形 73"/>
          <p:cNvSpPr/>
          <p:nvPr/>
        </p:nvSpPr>
        <p:spPr bwMode="auto">
          <a:xfrm>
            <a:off x="928662" y="2285992"/>
            <a:ext cx="3071834" cy="57150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书法资源知识服务</a:t>
            </a:r>
            <a:endParaRPr lang="zh-CN" altLang="en-US" b="0" dirty="0">
              <a:solidFill>
                <a:srgbClr val="000000"/>
              </a:solidFill>
              <a:latin typeface="微软雅黑" pitchFamily="34" charset="-122"/>
              <a:ea typeface="微软雅黑" pitchFamily="34" charset="-122"/>
            </a:endParaRPr>
          </a:p>
        </p:txBody>
      </p:sp>
      <p:sp>
        <p:nvSpPr>
          <p:cNvPr id="53" name="内容占位符 2"/>
          <p:cNvSpPr>
            <a:spLocks noGrp="1"/>
          </p:cNvSpPr>
          <p:nvPr>
            <p:ph idx="1"/>
          </p:nvPr>
        </p:nvSpPr>
        <p:spPr>
          <a:xfrm>
            <a:off x="517526" y="1622443"/>
            <a:ext cx="4268788" cy="4378325"/>
          </a:xfrm>
        </p:spPr>
        <p:txBody>
          <a:bodyPr/>
          <a:lstStyle/>
          <a:p>
            <a:r>
              <a:rPr lang="zh-CN" altLang="en-US" sz="2400" dirty="0" smtClean="0"/>
              <a:t>二期建设结束后，将提供：</a:t>
            </a:r>
            <a:endParaRPr lang="en-US" altLang="zh-CN" sz="2400" dirty="0" smtClean="0"/>
          </a:p>
          <a:p>
            <a:pPr lvl="1">
              <a:lnSpc>
                <a:spcPct val="250000"/>
              </a:lnSpc>
            </a:pPr>
            <a:r>
              <a:rPr lang="zh-CN" altLang="en-US" sz="2000" dirty="0" smtClean="0"/>
              <a:t>基于形状的书法字检索</a:t>
            </a:r>
            <a:endParaRPr lang="en-US" altLang="zh-CN" sz="2000" dirty="0" smtClean="0"/>
          </a:p>
          <a:p>
            <a:pPr lvl="1">
              <a:lnSpc>
                <a:spcPct val="250000"/>
              </a:lnSpc>
            </a:pPr>
            <a:r>
              <a:rPr lang="zh-CN" altLang="en-US" sz="2000" dirty="0" smtClean="0"/>
              <a:t>书法字书写过程可视化</a:t>
            </a:r>
            <a:endParaRPr lang="en-US" altLang="zh-CN" sz="2000" dirty="0" smtClean="0"/>
          </a:p>
          <a:p>
            <a:pPr lvl="1">
              <a:lnSpc>
                <a:spcPct val="250000"/>
              </a:lnSpc>
            </a:pPr>
            <a:r>
              <a:rPr lang="zh-CN" altLang="en-US" sz="2000" dirty="0" smtClean="0"/>
              <a:t>特定风格的书法字生成</a:t>
            </a:r>
            <a:endParaRPr lang="en-US" altLang="zh-CN" sz="2000" dirty="0" smtClean="0"/>
          </a:p>
          <a:p>
            <a:pPr lvl="1">
              <a:lnSpc>
                <a:spcPct val="250000"/>
              </a:lnSpc>
            </a:pPr>
            <a:r>
              <a:rPr lang="zh-CN" altLang="en-US" sz="2000" dirty="0" smtClean="0"/>
              <a:t>特定风格的书法字渲染</a:t>
            </a:r>
            <a:endParaRPr lang="en-US" altLang="zh-CN" sz="2000" dirty="0" smtClean="0"/>
          </a:p>
          <a:p>
            <a:pPr lvl="1"/>
            <a:endParaRPr lang="en-US" altLang="zh-CN" sz="1800" dirty="0" smtClean="0"/>
          </a:p>
          <a:p>
            <a:pPr lvl="1"/>
            <a:endParaRPr lang="zh-CN" altLang="en-US" sz="2400" dirty="0" smtClean="0"/>
          </a:p>
        </p:txBody>
      </p:sp>
      <p:grpSp>
        <p:nvGrpSpPr>
          <p:cNvPr id="72" name="组合 71"/>
          <p:cNvGrpSpPr/>
          <p:nvPr/>
        </p:nvGrpSpPr>
        <p:grpSpPr>
          <a:xfrm>
            <a:off x="4214810" y="5214950"/>
            <a:ext cx="4714875" cy="1071563"/>
            <a:chOff x="4214810" y="5429250"/>
            <a:chExt cx="4714875" cy="1071563"/>
          </a:xfrm>
        </p:grpSpPr>
        <p:pic>
          <p:nvPicPr>
            <p:cNvPr id="54" name="Picture 4"/>
            <p:cNvPicPr>
              <a:picLocks noChangeAspect="1" noChangeArrowheads="1"/>
            </p:cNvPicPr>
            <p:nvPr/>
          </p:nvPicPr>
          <p:blipFill>
            <a:blip r:embed="rId2" cstate="print"/>
            <a:srcRect/>
            <a:stretch>
              <a:fillRect/>
            </a:stretch>
          </p:blipFill>
          <p:spPr bwMode="auto">
            <a:xfrm>
              <a:off x="4214810" y="5429250"/>
              <a:ext cx="2143125" cy="1071563"/>
            </a:xfrm>
            <a:prstGeom prst="rect">
              <a:avLst/>
            </a:prstGeom>
            <a:noFill/>
            <a:ln w="9525">
              <a:noFill/>
              <a:miter lim="800000"/>
              <a:headEnd/>
              <a:tailEnd/>
            </a:ln>
          </p:spPr>
        </p:pic>
        <p:sp>
          <p:nvSpPr>
            <p:cNvPr id="55" name="右箭头 54"/>
            <p:cNvSpPr/>
            <p:nvPr/>
          </p:nvSpPr>
          <p:spPr bwMode="auto">
            <a:xfrm>
              <a:off x="6429372" y="5786438"/>
              <a:ext cx="428625" cy="357187"/>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zh-CN" altLang="en-US">
                <a:ea typeface="宋体" pitchFamily="2" charset="-122"/>
              </a:endParaRPr>
            </a:p>
          </p:txBody>
        </p:sp>
        <p:pic>
          <p:nvPicPr>
            <p:cNvPr id="62" name="Picture 5"/>
            <p:cNvPicPr>
              <a:picLocks noChangeAspect="1" noChangeArrowheads="1"/>
            </p:cNvPicPr>
            <p:nvPr/>
          </p:nvPicPr>
          <p:blipFill>
            <a:blip r:embed="rId3" cstate="print"/>
            <a:srcRect/>
            <a:stretch>
              <a:fillRect/>
            </a:stretch>
          </p:blipFill>
          <p:spPr bwMode="auto">
            <a:xfrm>
              <a:off x="6929435" y="5429250"/>
              <a:ext cx="2000250" cy="1050925"/>
            </a:xfrm>
            <a:prstGeom prst="rect">
              <a:avLst/>
            </a:prstGeom>
            <a:noFill/>
            <a:ln w="9525">
              <a:noFill/>
              <a:miter lim="800000"/>
              <a:headEnd/>
              <a:tailEnd/>
            </a:ln>
          </p:spPr>
        </p:pic>
      </p:grpSp>
      <p:grpSp>
        <p:nvGrpSpPr>
          <p:cNvPr id="71" name="组合 70"/>
          <p:cNvGrpSpPr/>
          <p:nvPr/>
        </p:nvGrpSpPr>
        <p:grpSpPr>
          <a:xfrm>
            <a:off x="4286248" y="3571876"/>
            <a:ext cx="4333875" cy="1514475"/>
            <a:chOff x="4524375" y="3878263"/>
            <a:chExt cx="4333875" cy="1514475"/>
          </a:xfrm>
        </p:grpSpPr>
        <p:pic>
          <p:nvPicPr>
            <p:cNvPr id="57" name="Picture 2" descr="kt道"/>
            <p:cNvPicPr>
              <a:picLocks noChangeAspect="1" noChangeArrowheads="1"/>
            </p:cNvPicPr>
            <p:nvPr/>
          </p:nvPicPr>
          <p:blipFill>
            <a:blip r:embed="rId4" cstate="print"/>
            <a:srcRect/>
            <a:stretch>
              <a:fillRect/>
            </a:stretch>
          </p:blipFill>
          <p:spPr bwMode="auto">
            <a:xfrm>
              <a:off x="4524375" y="4230688"/>
              <a:ext cx="833438" cy="768350"/>
            </a:xfrm>
            <a:prstGeom prst="rect">
              <a:avLst/>
            </a:prstGeom>
            <a:noFill/>
            <a:ln w="9525">
              <a:noFill/>
              <a:miter lim="800000"/>
              <a:headEnd/>
              <a:tailEnd/>
            </a:ln>
          </p:spPr>
        </p:pic>
        <p:pic>
          <p:nvPicPr>
            <p:cNvPr id="58" name="Picture 3" descr="parseDao"/>
            <p:cNvPicPr>
              <a:picLocks noChangeAspect="1" noChangeArrowheads="1"/>
            </p:cNvPicPr>
            <p:nvPr/>
          </p:nvPicPr>
          <p:blipFill>
            <a:blip r:embed="rId5" cstate="print"/>
            <a:srcRect/>
            <a:stretch>
              <a:fillRect/>
            </a:stretch>
          </p:blipFill>
          <p:spPr bwMode="auto">
            <a:xfrm>
              <a:off x="5643563" y="4254500"/>
              <a:ext cx="801687" cy="814388"/>
            </a:xfrm>
            <a:prstGeom prst="rect">
              <a:avLst/>
            </a:prstGeom>
            <a:noFill/>
            <a:ln w="9525">
              <a:noFill/>
              <a:miter lim="800000"/>
              <a:headEnd/>
              <a:tailEnd/>
            </a:ln>
          </p:spPr>
        </p:pic>
        <p:pic>
          <p:nvPicPr>
            <p:cNvPr id="59" name="Picture 4" descr="ktZhui"/>
            <p:cNvPicPr>
              <a:picLocks noChangeAspect="1" noChangeArrowheads="1"/>
            </p:cNvPicPr>
            <p:nvPr/>
          </p:nvPicPr>
          <p:blipFill>
            <a:blip r:embed="rId6" cstate="print"/>
            <a:srcRect/>
            <a:stretch>
              <a:fillRect/>
            </a:stretch>
          </p:blipFill>
          <p:spPr bwMode="auto">
            <a:xfrm>
              <a:off x="6829425" y="3878263"/>
              <a:ext cx="720725" cy="635000"/>
            </a:xfrm>
            <a:prstGeom prst="rect">
              <a:avLst/>
            </a:prstGeom>
            <a:noFill/>
            <a:ln w="9525">
              <a:noFill/>
              <a:miter lim="800000"/>
              <a:headEnd/>
              <a:tailEnd/>
            </a:ln>
          </p:spPr>
        </p:pic>
        <p:pic>
          <p:nvPicPr>
            <p:cNvPr id="60" name="Picture 5" descr="ktShou"/>
            <p:cNvPicPr>
              <a:picLocks noChangeAspect="1" noChangeArrowheads="1"/>
            </p:cNvPicPr>
            <p:nvPr/>
          </p:nvPicPr>
          <p:blipFill>
            <a:blip r:embed="rId7" cstate="print"/>
            <a:srcRect/>
            <a:stretch>
              <a:fillRect/>
            </a:stretch>
          </p:blipFill>
          <p:spPr bwMode="auto">
            <a:xfrm>
              <a:off x="6770688" y="4683125"/>
              <a:ext cx="679450" cy="709613"/>
            </a:xfrm>
            <a:prstGeom prst="rect">
              <a:avLst/>
            </a:prstGeom>
            <a:noFill/>
            <a:ln w="9525">
              <a:noFill/>
              <a:miter lim="800000"/>
              <a:headEnd/>
              <a:tailEnd/>
            </a:ln>
          </p:spPr>
        </p:pic>
        <p:pic>
          <p:nvPicPr>
            <p:cNvPr id="61" name="Picture 6" descr="道"/>
            <p:cNvPicPr>
              <a:picLocks noChangeAspect="1" noChangeArrowheads="1"/>
            </p:cNvPicPr>
            <p:nvPr/>
          </p:nvPicPr>
          <p:blipFill>
            <a:blip r:embed="rId8" cstate="print"/>
            <a:srcRect/>
            <a:stretch>
              <a:fillRect/>
            </a:stretch>
          </p:blipFill>
          <p:spPr bwMode="auto">
            <a:xfrm>
              <a:off x="8137525" y="4240213"/>
              <a:ext cx="720725" cy="687387"/>
            </a:xfrm>
            <a:prstGeom prst="rect">
              <a:avLst/>
            </a:prstGeom>
            <a:noFill/>
            <a:ln w="9525">
              <a:noFill/>
              <a:miter lim="800000"/>
              <a:headEnd/>
              <a:tailEnd/>
            </a:ln>
          </p:spPr>
        </p:pic>
        <p:sp>
          <p:nvSpPr>
            <p:cNvPr id="63" name="右箭头 62"/>
            <p:cNvSpPr/>
            <p:nvPr/>
          </p:nvSpPr>
          <p:spPr bwMode="auto">
            <a:xfrm>
              <a:off x="5270500" y="4429125"/>
              <a:ext cx="357188" cy="357188"/>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zh-CN" altLang="en-US">
                <a:ea typeface="宋体" pitchFamily="2" charset="-122"/>
              </a:endParaRPr>
            </a:p>
          </p:txBody>
        </p:sp>
        <p:sp>
          <p:nvSpPr>
            <p:cNvPr id="64" name="右箭头 63"/>
            <p:cNvSpPr/>
            <p:nvPr/>
          </p:nvSpPr>
          <p:spPr bwMode="auto">
            <a:xfrm>
              <a:off x="7678738" y="4429125"/>
              <a:ext cx="357187" cy="357188"/>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zh-CN" altLang="en-US">
                <a:ea typeface="宋体" pitchFamily="2" charset="-122"/>
              </a:endParaRPr>
            </a:p>
          </p:txBody>
        </p:sp>
        <p:sp>
          <p:nvSpPr>
            <p:cNvPr id="65" name="左大括号 15"/>
            <p:cNvSpPr>
              <a:spLocks/>
            </p:cNvSpPr>
            <p:nvPr/>
          </p:nvSpPr>
          <p:spPr bwMode="auto">
            <a:xfrm>
              <a:off x="6643688" y="4111625"/>
              <a:ext cx="214312" cy="1044575"/>
            </a:xfrm>
            <a:prstGeom prst="leftBrace">
              <a:avLst>
                <a:gd name="adj1" fmla="val 8327"/>
                <a:gd name="adj2" fmla="val 50000"/>
              </a:avLst>
            </a:prstGeom>
            <a:noFill/>
            <a:ln w="9525" algn="ctr">
              <a:solidFill>
                <a:srgbClr val="0070C0"/>
              </a:solidFill>
              <a:round/>
              <a:headEnd/>
              <a:tailEnd/>
            </a:ln>
          </p:spPr>
          <p:txBody>
            <a:bodyPr/>
            <a:lstStyle/>
            <a:p>
              <a:endParaRPr lang="zh-CN" altLang="en-US"/>
            </a:p>
          </p:txBody>
        </p:sp>
        <p:sp>
          <p:nvSpPr>
            <p:cNvPr id="66" name="右大括号 16"/>
            <p:cNvSpPr>
              <a:spLocks/>
            </p:cNvSpPr>
            <p:nvPr/>
          </p:nvSpPr>
          <p:spPr bwMode="auto">
            <a:xfrm>
              <a:off x="7429500" y="4111625"/>
              <a:ext cx="214313" cy="1044575"/>
            </a:xfrm>
            <a:prstGeom prst="rightBrace">
              <a:avLst>
                <a:gd name="adj1" fmla="val 8327"/>
                <a:gd name="adj2" fmla="val 50000"/>
              </a:avLst>
            </a:prstGeom>
            <a:noFill/>
            <a:ln w="9525" algn="ctr">
              <a:solidFill>
                <a:srgbClr val="0070C0"/>
              </a:solidFill>
              <a:round/>
              <a:headEnd/>
              <a:tailEnd/>
            </a:ln>
          </p:spPr>
          <p:txBody>
            <a:bodyPr/>
            <a:lstStyle/>
            <a:p>
              <a:endParaRPr lang="zh-CN" altLang="en-US"/>
            </a:p>
          </p:txBody>
        </p:sp>
        <p:sp>
          <p:nvSpPr>
            <p:cNvPr id="67" name="右箭头 66"/>
            <p:cNvSpPr/>
            <p:nvPr/>
          </p:nvSpPr>
          <p:spPr bwMode="auto">
            <a:xfrm>
              <a:off x="6286500" y="4429125"/>
              <a:ext cx="357188" cy="357188"/>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zh-CN" altLang="en-US">
                <a:ea typeface="宋体" pitchFamily="2" charset="-122"/>
              </a:endParaRPr>
            </a:p>
          </p:txBody>
        </p:sp>
      </p:grpSp>
      <p:grpSp>
        <p:nvGrpSpPr>
          <p:cNvPr id="73" name="组合 72"/>
          <p:cNvGrpSpPr/>
          <p:nvPr/>
        </p:nvGrpSpPr>
        <p:grpSpPr>
          <a:xfrm>
            <a:off x="4595813" y="2071678"/>
            <a:ext cx="3262312" cy="1074738"/>
            <a:chOff x="4595813" y="2143116"/>
            <a:chExt cx="3262312" cy="1074738"/>
          </a:xfrm>
        </p:grpSpPr>
        <p:pic>
          <p:nvPicPr>
            <p:cNvPr id="68" name="Picture 7"/>
            <p:cNvPicPr>
              <a:picLocks noChangeAspect="1" noChangeArrowheads="1"/>
            </p:cNvPicPr>
            <p:nvPr/>
          </p:nvPicPr>
          <p:blipFill>
            <a:blip r:embed="rId9" cstate="print"/>
            <a:srcRect/>
            <a:stretch>
              <a:fillRect/>
            </a:stretch>
          </p:blipFill>
          <p:spPr bwMode="auto">
            <a:xfrm>
              <a:off x="4595813" y="2214554"/>
              <a:ext cx="762000" cy="652462"/>
            </a:xfrm>
            <a:prstGeom prst="rect">
              <a:avLst/>
            </a:prstGeom>
            <a:noFill/>
            <a:ln w="9525">
              <a:noFill/>
              <a:miter lim="800000"/>
              <a:headEnd/>
              <a:tailEnd/>
            </a:ln>
          </p:spPr>
        </p:pic>
        <p:pic>
          <p:nvPicPr>
            <p:cNvPr id="69" name="Picture 8"/>
            <p:cNvPicPr>
              <a:picLocks noChangeAspect="1" noChangeArrowheads="1"/>
            </p:cNvPicPr>
            <p:nvPr/>
          </p:nvPicPr>
          <p:blipFill>
            <a:blip r:embed="rId10" cstate="print"/>
            <a:srcRect/>
            <a:stretch>
              <a:fillRect/>
            </a:stretch>
          </p:blipFill>
          <p:spPr bwMode="auto">
            <a:xfrm>
              <a:off x="5929313" y="2143116"/>
              <a:ext cx="1928812" cy="1074738"/>
            </a:xfrm>
            <a:prstGeom prst="rect">
              <a:avLst/>
            </a:prstGeom>
            <a:noFill/>
            <a:ln w="9525">
              <a:noFill/>
              <a:miter lim="800000"/>
              <a:headEnd/>
              <a:tailEnd/>
            </a:ln>
          </p:spPr>
        </p:pic>
        <p:sp>
          <p:nvSpPr>
            <p:cNvPr id="70" name="右箭头 69"/>
            <p:cNvSpPr/>
            <p:nvPr/>
          </p:nvSpPr>
          <p:spPr bwMode="auto">
            <a:xfrm>
              <a:off x="5357813" y="2357429"/>
              <a:ext cx="357187" cy="357187"/>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zh-CN" altLang="en-US">
                <a:ea typeface="宋体" pitchFamily="2" charset="-122"/>
              </a:endParaRPr>
            </a:p>
          </p:txBody>
        </p:sp>
      </p:grpSp>
      <p:pic>
        <p:nvPicPr>
          <p:cNvPr id="56" name="Picture 7"/>
          <p:cNvPicPr>
            <a:picLocks noChangeAspect="1" noChangeArrowheads="1"/>
          </p:cNvPicPr>
          <p:nvPr/>
        </p:nvPicPr>
        <p:blipFill>
          <a:blip r:embed="rId11" cstate="print"/>
          <a:srcRect/>
          <a:stretch>
            <a:fillRect/>
          </a:stretch>
        </p:blipFill>
        <p:spPr bwMode="auto">
          <a:xfrm>
            <a:off x="4357686" y="3000372"/>
            <a:ext cx="1984375" cy="809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3">
                                            <p:txEl>
                                              <p:pRg st="1" end="1"/>
                                            </p:txEl>
                                          </p:spTgt>
                                        </p:tgtEl>
                                        <p:attrNameLst>
                                          <p:attrName>style.visibility</p:attrName>
                                        </p:attrNameLst>
                                      </p:cBhvr>
                                      <p:to>
                                        <p:strVal val="visible"/>
                                      </p:to>
                                    </p:set>
                                    <p:animEffect transition="in" filter="fade">
                                      <p:cBhvr>
                                        <p:cTn id="19" dur="500"/>
                                        <p:tgtEl>
                                          <p:spTgt spid="53">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3">
                                            <p:txEl>
                                              <p:pRg st="2" end="2"/>
                                            </p:txEl>
                                          </p:spTgt>
                                        </p:tgtEl>
                                        <p:attrNameLst>
                                          <p:attrName>style.visibility</p:attrName>
                                        </p:attrNameLst>
                                      </p:cBhvr>
                                      <p:to>
                                        <p:strVal val="visible"/>
                                      </p:to>
                                    </p:set>
                                    <p:animEffect transition="in" filter="fade">
                                      <p:cBhvr>
                                        <p:cTn id="31" dur="500"/>
                                        <p:tgtEl>
                                          <p:spTgt spid="53">
                                            <p:txEl>
                                              <p:pRg st="2" end="2"/>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3">
                                            <p:txEl>
                                              <p:pRg st="3" end="3"/>
                                            </p:txEl>
                                          </p:spTgt>
                                        </p:tgtEl>
                                        <p:attrNameLst>
                                          <p:attrName>style.visibility</p:attrName>
                                        </p:attrNameLst>
                                      </p:cBhvr>
                                      <p:to>
                                        <p:strVal val="visible"/>
                                      </p:to>
                                    </p:set>
                                    <p:animEffect transition="in" filter="fade">
                                      <p:cBhvr>
                                        <p:cTn id="43" dur="500"/>
                                        <p:tgtEl>
                                          <p:spTgt spid="53">
                                            <p:txEl>
                                              <p:pRg st="3" end="3"/>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3">
                                            <p:txEl>
                                              <p:pRg st="4" end="4"/>
                                            </p:txEl>
                                          </p:spTgt>
                                        </p:tgtEl>
                                        <p:attrNameLst>
                                          <p:attrName>style.visibility</p:attrName>
                                        </p:attrNameLst>
                                      </p:cBhvr>
                                      <p:to>
                                        <p:strVal val="visible"/>
                                      </p:to>
                                    </p:set>
                                    <p:animEffect transition="in" filter="fade">
                                      <p:cBhvr>
                                        <p:cTn id="55" dur="500"/>
                                        <p:tgtEl>
                                          <p:spTgt spid="53">
                                            <p:txEl>
                                              <p:pRg st="4" end="4"/>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fade">
                                      <p:cBhvr>
                                        <p:cTn id="5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5" grpId="0" animBg="1"/>
      <p:bldP spid="74"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圆角矩形 216"/>
          <p:cNvSpPr/>
          <p:nvPr/>
        </p:nvSpPr>
        <p:spPr bwMode="auto">
          <a:xfrm>
            <a:off x="1714480" y="1571612"/>
            <a:ext cx="5572164" cy="2786082"/>
          </a:xfrm>
          <a:prstGeom prst="roundRect">
            <a:avLst>
              <a:gd name="adj" fmla="val 10474"/>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文学编年史平台</a:t>
            </a:r>
            <a:endParaRPr lang="zh-CN" altLang="en-US" b="0" dirty="0">
              <a:solidFill>
                <a:srgbClr val="000000"/>
              </a:solidFill>
              <a:latin typeface="微软雅黑" pitchFamily="34" charset="-122"/>
              <a:ea typeface="微软雅黑" pitchFamily="34" charset="-122"/>
            </a:endParaRPr>
          </a:p>
        </p:txBody>
      </p:sp>
      <p:sp>
        <p:nvSpPr>
          <p:cNvPr id="99" name="圆角矩形 98"/>
          <p:cNvSpPr/>
          <p:nvPr/>
        </p:nvSpPr>
        <p:spPr>
          <a:xfrm>
            <a:off x="642910" y="5181837"/>
            <a:ext cx="7794320" cy="1533287"/>
          </a:xfrm>
          <a:prstGeom prst="roundRect">
            <a:avLst>
              <a:gd name="adj" fmla="val 10000"/>
            </a:avLst>
          </a:prstGeom>
          <a:blipFill>
            <a:blip r:embed="rId2" cstate="print"/>
            <a:tile tx="0" ty="0" sx="100000" sy="100000" flip="none" algn="tl"/>
          </a:blipFill>
          <a:ln/>
        </p:spPr>
        <p:style>
          <a:lnRef idx="0">
            <a:schemeClr val="accent5"/>
          </a:lnRef>
          <a:fillRef idx="3">
            <a:schemeClr val="accent5"/>
          </a:fillRef>
          <a:effectRef idx="3">
            <a:schemeClr val="accent5"/>
          </a:effectRef>
          <a:fontRef idx="minor">
            <a:schemeClr val="lt1"/>
          </a:fontRef>
        </p:style>
      </p:sp>
      <p:grpSp>
        <p:nvGrpSpPr>
          <p:cNvPr id="3" name="组合 49"/>
          <p:cNvGrpSpPr>
            <a:grpSpLocks/>
          </p:cNvGrpSpPr>
          <p:nvPr/>
        </p:nvGrpSpPr>
        <p:grpSpPr bwMode="auto">
          <a:xfrm>
            <a:off x="2048461" y="5309602"/>
            <a:ext cx="6140291" cy="1341636"/>
            <a:chOff x="-13439" y="2314744"/>
            <a:chExt cx="6865979" cy="1500198"/>
          </a:xfrm>
        </p:grpSpPr>
        <p:pic>
          <p:nvPicPr>
            <p:cNvPr id="101" name="图片 100" descr="200799143456_281552_r.jpg"/>
            <p:cNvPicPr>
              <a:picLocks noChangeAspect="1"/>
            </p:cNvPicPr>
            <p:nvPr/>
          </p:nvPicPr>
          <p:blipFill>
            <a:blip r:embed="rId3" cstate="print"/>
            <a:stretch>
              <a:fillRect/>
            </a:stretch>
          </p:blipFill>
          <p:spPr>
            <a:xfrm>
              <a:off x="3058392" y="2314744"/>
              <a:ext cx="811218" cy="111602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02" name="图片 101" descr="9787807591245.jpg"/>
            <p:cNvPicPr>
              <a:picLocks noChangeAspect="1"/>
            </p:cNvPicPr>
            <p:nvPr/>
          </p:nvPicPr>
          <p:blipFill>
            <a:blip r:embed="rId4" cstate="print"/>
            <a:stretch>
              <a:fillRect/>
            </a:stretch>
          </p:blipFill>
          <p:spPr>
            <a:xfrm>
              <a:off x="986692" y="2329032"/>
              <a:ext cx="817567" cy="1116019"/>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03" name="图片 20" descr="W020080214405179747337.jpg"/>
            <p:cNvPicPr>
              <a:picLocks noChangeAspect="1"/>
            </p:cNvPicPr>
            <p:nvPr/>
          </p:nvPicPr>
          <p:blipFill>
            <a:blip r:embed="rId5" cstate="print"/>
            <a:srcRect/>
            <a:stretch>
              <a:fillRect/>
            </a:stretch>
          </p:blipFill>
          <p:spPr bwMode="auto">
            <a:xfrm>
              <a:off x="-13439" y="2328863"/>
              <a:ext cx="834181" cy="1116000"/>
            </a:xfrm>
            <a:prstGeom prst="rect">
              <a:avLst/>
            </a:prstGeom>
            <a:noFill/>
            <a:ln w="6350">
              <a:solidFill>
                <a:schemeClr val="tx1"/>
              </a:solidFill>
              <a:miter lim="800000"/>
              <a:headEnd/>
              <a:tailEnd/>
            </a:ln>
          </p:spPr>
        </p:pic>
        <p:pic>
          <p:nvPicPr>
            <p:cNvPr id="104" name="图片 21" descr="01300000209183122124659389648_s.jpg"/>
            <p:cNvPicPr>
              <a:picLocks noChangeAspect="1"/>
            </p:cNvPicPr>
            <p:nvPr/>
          </p:nvPicPr>
          <p:blipFill>
            <a:blip r:embed="rId6" cstate="print"/>
            <a:srcRect/>
            <a:stretch>
              <a:fillRect/>
            </a:stretch>
          </p:blipFill>
          <p:spPr bwMode="auto">
            <a:xfrm>
              <a:off x="1986825" y="2328863"/>
              <a:ext cx="862363" cy="1116000"/>
            </a:xfrm>
            <a:prstGeom prst="rect">
              <a:avLst/>
            </a:prstGeom>
            <a:noFill/>
            <a:ln w="9525">
              <a:solidFill>
                <a:schemeClr val="tx1"/>
              </a:solidFill>
              <a:miter lim="800000"/>
              <a:headEnd/>
              <a:tailEnd/>
            </a:ln>
          </p:spPr>
        </p:pic>
        <p:pic>
          <p:nvPicPr>
            <p:cNvPr id="105" name="图片 104" descr="01300000040480119858210233141.jpg"/>
            <p:cNvPicPr>
              <a:picLocks noChangeAspect="1"/>
            </p:cNvPicPr>
            <p:nvPr/>
          </p:nvPicPr>
          <p:blipFill>
            <a:blip r:embed="rId7" cstate="print"/>
            <a:stretch>
              <a:fillRect/>
            </a:stretch>
          </p:blipFill>
          <p:spPr>
            <a:xfrm>
              <a:off x="3987085" y="2329032"/>
              <a:ext cx="822330" cy="1116019"/>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106" name="图片 105" descr="114e973f18f.jpg"/>
            <p:cNvPicPr>
              <a:picLocks noChangeAspect="1"/>
            </p:cNvPicPr>
            <p:nvPr/>
          </p:nvPicPr>
          <p:blipFill>
            <a:blip r:embed="rId8" cstate="print"/>
            <a:stretch>
              <a:fillRect/>
            </a:stretch>
          </p:blipFill>
          <p:spPr>
            <a:xfrm>
              <a:off x="4987217" y="2329032"/>
              <a:ext cx="862017" cy="1116019"/>
            </a:xfrm>
            <a:prstGeom prst="rect">
              <a:avLst/>
            </a:prstGeom>
            <a:ln w="6350" cap="sq">
              <a:solidFill>
                <a:srgbClr val="000000"/>
              </a:solidFill>
              <a:miter lim="800000"/>
            </a:ln>
            <a:effectLst>
              <a:outerShdw blurRad="57150" dist="50800" dir="2700000" algn="tl" rotWithShape="0">
                <a:srgbClr val="000000">
                  <a:alpha val="40000"/>
                </a:srgbClr>
              </a:outerShdw>
            </a:effectLst>
          </p:spPr>
        </p:pic>
        <p:pic>
          <p:nvPicPr>
            <p:cNvPr id="107" name="图片 106" descr="xinsrc_27210012114389603168723.jpg"/>
            <p:cNvPicPr>
              <a:picLocks noChangeAspect="1"/>
            </p:cNvPicPr>
            <p:nvPr/>
          </p:nvPicPr>
          <p:blipFill>
            <a:blip r:embed="rId9" cstate="print"/>
            <a:stretch>
              <a:fillRect/>
            </a:stretch>
          </p:blipFill>
          <p:spPr>
            <a:xfrm>
              <a:off x="5987348" y="2329032"/>
              <a:ext cx="803280" cy="1116019"/>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108" name="Text Box 27"/>
            <p:cNvSpPr txBox="1">
              <a:spLocks noChangeArrowheads="1"/>
            </p:cNvSpPr>
            <p:nvPr/>
          </p:nvSpPr>
          <p:spPr bwMode="auto">
            <a:xfrm>
              <a:off x="1145451" y="3529190"/>
              <a:ext cx="984250" cy="276225"/>
            </a:xfrm>
            <a:prstGeom prst="rect">
              <a:avLst/>
            </a:prstGeom>
            <a:noFill/>
            <a:ln w="9525">
              <a:noFill/>
              <a:miter lim="800000"/>
              <a:headEnd/>
              <a:tailEnd/>
            </a:ln>
          </p:spPr>
          <p:txBody>
            <a:bodyPr>
              <a:spAutoFit/>
            </a:bodyPr>
            <a:lstStyle/>
            <a:p>
              <a:r>
                <a:rPr lang="zh-CN" altLang="en-US" sz="1200">
                  <a:latin typeface="Arial" charset="0"/>
                </a:rPr>
                <a:t>楚辞</a:t>
              </a:r>
            </a:p>
          </p:txBody>
        </p:sp>
        <p:sp>
          <p:nvSpPr>
            <p:cNvPr id="109" name="Text Box 27"/>
            <p:cNvSpPr txBox="1">
              <a:spLocks noChangeArrowheads="1"/>
            </p:cNvSpPr>
            <p:nvPr/>
          </p:nvSpPr>
          <p:spPr bwMode="auto">
            <a:xfrm>
              <a:off x="2201139" y="3538717"/>
              <a:ext cx="1546225" cy="276225"/>
            </a:xfrm>
            <a:prstGeom prst="rect">
              <a:avLst/>
            </a:prstGeom>
            <a:noFill/>
            <a:ln w="9525">
              <a:noFill/>
              <a:miter lim="800000"/>
              <a:headEnd/>
              <a:tailEnd/>
            </a:ln>
          </p:spPr>
          <p:txBody>
            <a:bodyPr>
              <a:spAutoFit/>
            </a:bodyPr>
            <a:lstStyle/>
            <a:p>
              <a:r>
                <a:rPr lang="zh-CN" altLang="en-US" sz="1200">
                  <a:latin typeface="Arial" charset="0"/>
                </a:rPr>
                <a:t>汉赋</a:t>
              </a:r>
            </a:p>
          </p:txBody>
        </p:sp>
        <p:sp>
          <p:nvSpPr>
            <p:cNvPr id="110" name="Text Box 27"/>
            <p:cNvSpPr txBox="1">
              <a:spLocks noChangeArrowheads="1"/>
            </p:cNvSpPr>
            <p:nvPr/>
          </p:nvSpPr>
          <p:spPr bwMode="auto">
            <a:xfrm>
              <a:off x="3201271" y="3529190"/>
              <a:ext cx="1108075" cy="276225"/>
            </a:xfrm>
            <a:prstGeom prst="rect">
              <a:avLst/>
            </a:prstGeom>
            <a:noFill/>
            <a:ln w="9525">
              <a:noFill/>
              <a:miter lim="800000"/>
              <a:headEnd/>
              <a:tailEnd/>
            </a:ln>
          </p:spPr>
          <p:txBody>
            <a:bodyPr>
              <a:spAutoFit/>
            </a:bodyPr>
            <a:lstStyle/>
            <a:p>
              <a:r>
                <a:rPr lang="zh-CN" altLang="en-US" sz="1200">
                  <a:latin typeface="Arial" charset="0"/>
                </a:rPr>
                <a:t>唐诗</a:t>
              </a:r>
            </a:p>
          </p:txBody>
        </p:sp>
        <p:sp>
          <p:nvSpPr>
            <p:cNvPr id="111" name="Text Box 27"/>
            <p:cNvSpPr txBox="1">
              <a:spLocks noChangeArrowheads="1"/>
            </p:cNvSpPr>
            <p:nvPr/>
          </p:nvSpPr>
          <p:spPr bwMode="auto">
            <a:xfrm>
              <a:off x="4129965" y="3529190"/>
              <a:ext cx="741362" cy="276225"/>
            </a:xfrm>
            <a:prstGeom prst="rect">
              <a:avLst/>
            </a:prstGeom>
            <a:noFill/>
            <a:ln w="9525">
              <a:noFill/>
              <a:miter lim="800000"/>
              <a:headEnd/>
              <a:tailEnd/>
            </a:ln>
          </p:spPr>
          <p:txBody>
            <a:bodyPr>
              <a:spAutoFit/>
            </a:bodyPr>
            <a:lstStyle/>
            <a:p>
              <a:r>
                <a:rPr lang="zh-CN" altLang="en-US" sz="1200">
                  <a:latin typeface="Arial" charset="0"/>
                </a:rPr>
                <a:t>宋词</a:t>
              </a:r>
            </a:p>
          </p:txBody>
        </p:sp>
        <p:sp>
          <p:nvSpPr>
            <p:cNvPr id="112" name="Text Box 27"/>
            <p:cNvSpPr txBox="1">
              <a:spLocks noChangeArrowheads="1"/>
            </p:cNvSpPr>
            <p:nvPr/>
          </p:nvSpPr>
          <p:spPr bwMode="auto">
            <a:xfrm>
              <a:off x="5130097" y="3538717"/>
              <a:ext cx="936625" cy="276225"/>
            </a:xfrm>
            <a:prstGeom prst="rect">
              <a:avLst/>
            </a:prstGeom>
            <a:noFill/>
            <a:ln w="9525">
              <a:noFill/>
              <a:miter lim="800000"/>
              <a:headEnd/>
              <a:tailEnd/>
            </a:ln>
          </p:spPr>
          <p:txBody>
            <a:bodyPr>
              <a:spAutoFit/>
            </a:bodyPr>
            <a:lstStyle/>
            <a:p>
              <a:r>
                <a:rPr lang="zh-CN" altLang="en-US" sz="1200">
                  <a:latin typeface="Arial" charset="0"/>
                </a:rPr>
                <a:t>元曲</a:t>
              </a:r>
            </a:p>
          </p:txBody>
        </p:sp>
        <p:sp>
          <p:nvSpPr>
            <p:cNvPr id="113" name="Text Box 27"/>
            <p:cNvSpPr txBox="1">
              <a:spLocks noChangeArrowheads="1"/>
            </p:cNvSpPr>
            <p:nvPr/>
          </p:nvSpPr>
          <p:spPr bwMode="auto">
            <a:xfrm>
              <a:off x="5915915" y="3529190"/>
              <a:ext cx="936625" cy="276225"/>
            </a:xfrm>
            <a:prstGeom prst="rect">
              <a:avLst/>
            </a:prstGeom>
            <a:noFill/>
            <a:ln w="9525">
              <a:noFill/>
              <a:miter lim="800000"/>
              <a:headEnd/>
              <a:tailEnd/>
            </a:ln>
          </p:spPr>
          <p:txBody>
            <a:bodyPr>
              <a:spAutoFit/>
            </a:bodyPr>
            <a:lstStyle/>
            <a:p>
              <a:r>
                <a:rPr lang="zh-CN" altLang="en-US" sz="1200">
                  <a:latin typeface="Arial" charset="0"/>
                </a:rPr>
                <a:t>明清小说</a:t>
              </a:r>
            </a:p>
          </p:txBody>
        </p:sp>
        <p:sp>
          <p:nvSpPr>
            <p:cNvPr id="114" name="Text Box 27"/>
            <p:cNvSpPr txBox="1">
              <a:spLocks noChangeArrowheads="1"/>
            </p:cNvSpPr>
            <p:nvPr/>
          </p:nvSpPr>
          <p:spPr bwMode="auto">
            <a:xfrm>
              <a:off x="205645" y="3529190"/>
              <a:ext cx="1066800" cy="276225"/>
            </a:xfrm>
            <a:prstGeom prst="rect">
              <a:avLst/>
            </a:prstGeom>
            <a:noFill/>
            <a:ln w="9525">
              <a:noFill/>
              <a:miter lim="800000"/>
              <a:headEnd/>
              <a:tailEnd/>
            </a:ln>
          </p:spPr>
          <p:txBody>
            <a:bodyPr>
              <a:spAutoFit/>
            </a:bodyPr>
            <a:lstStyle/>
            <a:p>
              <a:r>
                <a:rPr lang="zh-CN" altLang="en-US" sz="1200">
                  <a:latin typeface="Arial" charset="0"/>
                </a:rPr>
                <a:t>诗经</a:t>
              </a:r>
            </a:p>
          </p:txBody>
        </p:sp>
      </p:grpSp>
      <p:pic>
        <p:nvPicPr>
          <p:cNvPr id="116" name="Picture 4" descr="C:\Program Files\Microsoft Office\MEDIA\CAGCAT10\j0292020.wmf"/>
          <p:cNvPicPr>
            <a:picLocks noChangeAspect="1" noChangeArrowheads="1"/>
          </p:cNvPicPr>
          <p:nvPr/>
        </p:nvPicPr>
        <p:blipFill>
          <a:blip r:embed="rId10" cstate="print"/>
          <a:srcRect/>
          <a:stretch>
            <a:fillRect/>
          </a:stretch>
        </p:blipFill>
        <p:spPr bwMode="auto">
          <a:xfrm>
            <a:off x="7248897" y="4423696"/>
            <a:ext cx="741094" cy="702762"/>
          </a:xfrm>
          <a:prstGeom prst="rect">
            <a:avLst/>
          </a:prstGeom>
          <a:noFill/>
          <a:ln w="9525">
            <a:noFill/>
            <a:miter lim="800000"/>
            <a:headEnd/>
            <a:tailEnd/>
          </a:ln>
        </p:spPr>
      </p:pic>
      <p:pic>
        <p:nvPicPr>
          <p:cNvPr id="117" name="Picture 5" descr="C:\Program Files\Microsoft Office\MEDIA\CAGCAT10\j0301252.wmf"/>
          <p:cNvPicPr>
            <a:picLocks noChangeAspect="1" noChangeArrowheads="1"/>
          </p:cNvPicPr>
          <p:nvPr/>
        </p:nvPicPr>
        <p:blipFill>
          <a:blip r:embed="rId11" cstate="print"/>
          <a:srcRect/>
          <a:stretch>
            <a:fillRect/>
          </a:stretch>
        </p:blipFill>
        <p:spPr bwMode="auto">
          <a:xfrm>
            <a:off x="642938" y="2079738"/>
            <a:ext cx="638874" cy="546592"/>
          </a:xfrm>
          <a:prstGeom prst="rect">
            <a:avLst/>
          </a:prstGeom>
          <a:noFill/>
          <a:ln w="9525">
            <a:noFill/>
            <a:miter lim="800000"/>
            <a:headEnd/>
            <a:tailEnd/>
          </a:ln>
        </p:spPr>
      </p:pic>
      <p:pic>
        <p:nvPicPr>
          <p:cNvPr id="118" name="Picture 2"/>
          <p:cNvPicPr>
            <a:picLocks noChangeAspect="1" noChangeArrowheads="1"/>
          </p:cNvPicPr>
          <p:nvPr/>
        </p:nvPicPr>
        <p:blipFill>
          <a:blip r:embed="rId12" cstate="print"/>
          <a:srcRect/>
          <a:stretch>
            <a:fillRect/>
          </a:stretch>
        </p:blipFill>
        <p:spPr bwMode="auto">
          <a:xfrm>
            <a:off x="7731602" y="2051343"/>
            <a:ext cx="769488" cy="569308"/>
          </a:xfrm>
          <a:prstGeom prst="rect">
            <a:avLst/>
          </a:prstGeom>
          <a:noFill/>
          <a:ln w="9525" algn="ctr">
            <a:noFill/>
            <a:miter lim="800000"/>
            <a:headEnd/>
            <a:tailEnd/>
          </a:ln>
        </p:spPr>
      </p:pic>
      <p:sp>
        <p:nvSpPr>
          <p:cNvPr id="119" name="TextBox 16"/>
          <p:cNvSpPr txBox="1">
            <a:spLocks noChangeArrowheads="1"/>
          </p:cNvSpPr>
          <p:nvPr/>
        </p:nvSpPr>
        <p:spPr bwMode="auto">
          <a:xfrm>
            <a:off x="7968695" y="4670727"/>
            <a:ext cx="532395" cy="302401"/>
          </a:xfrm>
          <a:prstGeom prst="rect">
            <a:avLst/>
          </a:prstGeom>
          <a:noFill/>
          <a:ln w="9525">
            <a:noFill/>
            <a:miter lim="800000"/>
            <a:headEnd/>
            <a:tailEnd/>
          </a:ln>
        </p:spPr>
        <p:txBody>
          <a:bodyPr wrap="none">
            <a:spAutoFit/>
          </a:bodyPr>
          <a:lstStyle/>
          <a:p>
            <a:r>
              <a:rPr lang="zh-CN" altLang="en-US" sz="1600" b="0">
                <a:latin typeface="微软雅黑" pitchFamily="34" charset="-122"/>
                <a:ea typeface="微软雅黑" pitchFamily="34" charset="-122"/>
              </a:rPr>
              <a:t>专家</a:t>
            </a:r>
          </a:p>
        </p:txBody>
      </p:sp>
      <p:sp>
        <p:nvSpPr>
          <p:cNvPr id="120" name="TextBox 17"/>
          <p:cNvSpPr txBox="1">
            <a:spLocks noChangeArrowheads="1"/>
          </p:cNvSpPr>
          <p:nvPr/>
        </p:nvSpPr>
        <p:spPr bwMode="auto">
          <a:xfrm>
            <a:off x="706825" y="2690218"/>
            <a:ext cx="532396" cy="302400"/>
          </a:xfrm>
          <a:prstGeom prst="rect">
            <a:avLst/>
          </a:prstGeom>
          <a:noFill/>
          <a:ln w="9525">
            <a:noFill/>
            <a:miter lim="800000"/>
            <a:headEnd/>
            <a:tailEnd/>
          </a:ln>
        </p:spPr>
        <p:txBody>
          <a:bodyPr wrap="none">
            <a:spAutoFit/>
          </a:bodyPr>
          <a:lstStyle/>
          <a:p>
            <a:r>
              <a:rPr lang="zh-CN" altLang="en-US" sz="1600" b="0">
                <a:latin typeface="微软雅黑" pitchFamily="34" charset="-122"/>
                <a:ea typeface="微软雅黑" pitchFamily="34" charset="-122"/>
              </a:rPr>
              <a:t>教师</a:t>
            </a:r>
          </a:p>
        </p:txBody>
      </p:sp>
      <p:sp>
        <p:nvSpPr>
          <p:cNvPr id="121" name="TextBox 18"/>
          <p:cNvSpPr txBox="1">
            <a:spLocks noChangeArrowheads="1"/>
          </p:cNvSpPr>
          <p:nvPr/>
        </p:nvSpPr>
        <p:spPr bwMode="auto">
          <a:xfrm>
            <a:off x="7798329" y="2707254"/>
            <a:ext cx="532395" cy="302400"/>
          </a:xfrm>
          <a:prstGeom prst="rect">
            <a:avLst/>
          </a:prstGeom>
          <a:noFill/>
          <a:ln w="9525">
            <a:noFill/>
            <a:miter lim="800000"/>
            <a:headEnd/>
            <a:tailEnd/>
          </a:ln>
        </p:spPr>
        <p:txBody>
          <a:bodyPr wrap="none">
            <a:spAutoFit/>
          </a:bodyPr>
          <a:lstStyle/>
          <a:p>
            <a:r>
              <a:rPr lang="zh-CN" altLang="en-US" sz="1600" b="0">
                <a:latin typeface="微软雅黑" pitchFamily="34" charset="-122"/>
                <a:ea typeface="微软雅黑" pitchFamily="34" charset="-122"/>
              </a:rPr>
              <a:t>学生</a:t>
            </a:r>
          </a:p>
        </p:txBody>
      </p:sp>
      <p:sp>
        <p:nvSpPr>
          <p:cNvPr id="122" name="上箭头 121"/>
          <p:cNvSpPr/>
          <p:nvPr/>
        </p:nvSpPr>
        <p:spPr bwMode="auto">
          <a:xfrm rot="16200000">
            <a:off x="1007095" y="2287727"/>
            <a:ext cx="804982" cy="255550"/>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latin typeface="微软雅黑" pitchFamily="34" charset="-122"/>
              <a:ea typeface="微软雅黑" pitchFamily="34" charset="-122"/>
            </a:endParaRPr>
          </a:p>
        </p:txBody>
      </p:sp>
      <p:grpSp>
        <p:nvGrpSpPr>
          <p:cNvPr id="4" name="组合 59"/>
          <p:cNvGrpSpPr>
            <a:grpSpLocks/>
          </p:cNvGrpSpPr>
          <p:nvPr/>
        </p:nvGrpSpPr>
        <p:grpSpPr bwMode="auto">
          <a:xfrm>
            <a:off x="2373577" y="1923568"/>
            <a:ext cx="4210891" cy="1108801"/>
            <a:chOff x="0" y="-39996"/>
            <a:chExt cx="5568678" cy="1617321"/>
          </a:xfrm>
        </p:grpSpPr>
        <p:sp>
          <p:nvSpPr>
            <p:cNvPr id="124" name="圆角矩形 123"/>
            <p:cNvSpPr/>
            <p:nvPr/>
          </p:nvSpPr>
          <p:spPr>
            <a:xfrm>
              <a:off x="0" y="-39996"/>
              <a:ext cx="5568678" cy="1617321"/>
            </a:xfrm>
            <a:prstGeom prst="roundRect">
              <a:avLst>
                <a:gd name="adj" fmla="val 10000"/>
              </a:avLst>
            </a:prstGeom>
          </p:spPr>
          <p:style>
            <a:lnRef idx="1">
              <a:schemeClr val="accent3"/>
            </a:lnRef>
            <a:fillRef idx="3">
              <a:schemeClr val="accent3"/>
            </a:fillRef>
            <a:effectRef idx="2">
              <a:schemeClr val="accent3"/>
            </a:effectRef>
            <a:fontRef idx="minor">
              <a:schemeClr val="lt1"/>
            </a:fontRef>
          </p:style>
        </p:sp>
        <p:sp>
          <p:nvSpPr>
            <p:cNvPr id="125" name="圆角矩形 4"/>
            <p:cNvSpPr/>
            <p:nvPr/>
          </p:nvSpPr>
          <p:spPr>
            <a:xfrm>
              <a:off x="46938" y="7633"/>
              <a:ext cx="4038511" cy="1522064"/>
            </a:xfrm>
            <a:prstGeom prst="rect">
              <a:avLst/>
            </a:prstGeom>
          </p:spPr>
          <p:style>
            <a:lnRef idx="0">
              <a:scrgbClr r="0" g="0" b="0"/>
            </a:lnRef>
            <a:fillRef idx="0">
              <a:scrgbClr r="0" g="0" b="0"/>
            </a:fillRef>
            <a:effectRef idx="0">
              <a:scrgbClr r="0" g="0" b="0"/>
            </a:effectRef>
            <a:fontRef idx="minor">
              <a:schemeClr val="lt1"/>
            </a:fontRef>
          </p:style>
          <p:txBody>
            <a:bodyPr lIns="243840" tIns="243840" rIns="243840" bIns="243840" anchor="ctr"/>
            <a:lstStyle/>
            <a:p>
              <a:pPr defTabSz="2844800">
                <a:lnSpc>
                  <a:spcPct val="90000"/>
                </a:lnSpc>
                <a:spcAft>
                  <a:spcPct val="35000"/>
                </a:spcAft>
                <a:defRPr/>
              </a:pPr>
              <a:endParaRPr lang="zh-CN" altLang="en-US" sz="6400">
                <a:solidFill>
                  <a:srgbClr val="FFFFFF"/>
                </a:solidFill>
                <a:latin typeface="微软雅黑" pitchFamily="34" charset="-122"/>
                <a:ea typeface="微软雅黑" pitchFamily="34" charset="-122"/>
              </a:endParaRPr>
            </a:p>
          </p:txBody>
        </p:sp>
      </p:grpSp>
      <p:pic>
        <p:nvPicPr>
          <p:cNvPr id="126" name="Picture 2"/>
          <p:cNvPicPr>
            <a:picLocks noChangeAspect="1" noChangeArrowheads="1"/>
          </p:cNvPicPr>
          <p:nvPr/>
        </p:nvPicPr>
        <p:blipFill>
          <a:blip r:embed="rId13" cstate="print"/>
          <a:srcRect/>
          <a:stretch>
            <a:fillRect/>
          </a:stretch>
        </p:blipFill>
        <p:spPr bwMode="auto">
          <a:xfrm>
            <a:off x="2444984" y="2069993"/>
            <a:ext cx="1183532" cy="807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7" name="Picture 3"/>
          <p:cNvPicPr>
            <a:picLocks noChangeAspect="1" noChangeArrowheads="1"/>
          </p:cNvPicPr>
          <p:nvPr/>
        </p:nvPicPr>
        <p:blipFill>
          <a:blip r:embed="rId14" cstate="print"/>
          <a:srcRect/>
          <a:stretch>
            <a:fillRect/>
          </a:stretch>
        </p:blipFill>
        <p:spPr bwMode="auto">
          <a:xfrm>
            <a:off x="5228888" y="2069992"/>
            <a:ext cx="1295715" cy="83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8" name="Picture 5"/>
          <p:cNvPicPr>
            <a:picLocks noChangeAspect="1" noChangeArrowheads="1"/>
          </p:cNvPicPr>
          <p:nvPr/>
        </p:nvPicPr>
        <p:blipFill>
          <a:blip r:embed="rId15" cstate="print"/>
          <a:srcRect/>
          <a:stretch>
            <a:fillRect/>
          </a:stretch>
        </p:blipFill>
        <p:spPr bwMode="auto">
          <a:xfrm>
            <a:off x="3775635" y="2069992"/>
            <a:ext cx="1304986" cy="83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9" name="圆角矩形 128"/>
          <p:cNvSpPr/>
          <p:nvPr/>
        </p:nvSpPr>
        <p:spPr>
          <a:xfrm>
            <a:off x="5434500" y="4621063"/>
            <a:ext cx="1288085" cy="305222"/>
          </a:xfrm>
          <a:prstGeom prst="roundRect">
            <a:avLst>
              <a:gd name="adj" fmla="val 10000"/>
            </a:avLst>
          </a:prstGeom>
          <a:ln/>
        </p:spPr>
        <p:style>
          <a:lnRef idx="1">
            <a:schemeClr val="accent6"/>
          </a:lnRef>
          <a:fillRef idx="2">
            <a:schemeClr val="accent6"/>
          </a:fillRef>
          <a:effectRef idx="1">
            <a:schemeClr val="accent6"/>
          </a:effectRef>
          <a:fontRef idx="minor">
            <a:schemeClr val="dk1"/>
          </a:fontRef>
        </p:style>
      </p:sp>
      <p:sp>
        <p:nvSpPr>
          <p:cNvPr id="130" name="圆角矩形 129"/>
          <p:cNvSpPr/>
          <p:nvPr/>
        </p:nvSpPr>
        <p:spPr>
          <a:xfrm>
            <a:off x="2367882" y="4586069"/>
            <a:ext cx="1350552" cy="323195"/>
          </a:xfrm>
          <a:prstGeom prst="roundRect">
            <a:avLst>
              <a:gd name="adj" fmla="val 10000"/>
            </a:avLst>
          </a:prstGeom>
          <a:ln/>
        </p:spPr>
        <p:style>
          <a:lnRef idx="1">
            <a:schemeClr val="accent6"/>
          </a:lnRef>
          <a:fillRef idx="2">
            <a:schemeClr val="accent6"/>
          </a:fillRef>
          <a:effectRef idx="1">
            <a:schemeClr val="accent6"/>
          </a:effectRef>
          <a:fontRef idx="minor">
            <a:schemeClr val="dk1"/>
          </a:fontRef>
        </p:style>
      </p:sp>
      <p:sp>
        <p:nvSpPr>
          <p:cNvPr id="131" name="TextBox 93"/>
          <p:cNvSpPr txBox="1">
            <a:spLocks noChangeArrowheads="1"/>
          </p:cNvSpPr>
          <p:nvPr/>
        </p:nvSpPr>
        <p:spPr bwMode="auto">
          <a:xfrm>
            <a:off x="2357422" y="4643446"/>
            <a:ext cx="1350692" cy="276999"/>
          </a:xfrm>
          <a:prstGeom prst="rect">
            <a:avLst/>
          </a:prstGeom>
          <a:noFill/>
          <a:ln w="9525">
            <a:noFill/>
            <a:miter lim="800000"/>
            <a:headEnd/>
            <a:tailEnd/>
          </a:ln>
        </p:spPr>
        <p:txBody>
          <a:bodyPr wrap="square">
            <a:spAutoFit/>
          </a:bodyPr>
          <a:lstStyle/>
          <a:p>
            <a:pPr algn="ctr"/>
            <a:r>
              <a:rPr lang="zh-CN" altLang="en-US" sz="1200" dirty="0">
                <a:latin typeface="微软雅黑" pitchFamily="34" charset="-122"/>
                <a:ea typeface="微软雅黑" pitchFamily="34" charset="-122"/>
              </a:rPr>
              <a:t>古地图开发平台</a:t>
            </a:r>
          </a:p>
        </p:txBody>
      </p:sp>
      <p:sp>
        <p:nvSpPr>
          <p:cNvPr id="132" name="TextBox 94"/>
          <p:cNvSpPr txBox="1">
            <a:spLocks noChangeArrowheads="1"/>
          </p:cNvSpPr>
          <p:nvPr/>
        </p:nvSpPr>
        <p:spPr bwMode="auto">
          <a:xfrm>
            <a:off x="5498382" y="4652199"/>
            <a:ext cx="1188306" cy="276999"/>
          </a:xfrm>
          <a:prstGeom prst="rect">
            <a:avLst/>
          </a:prstGeom>
          <a:noFill/>
          <a:ln w="9525">
            <a:noFill/>
            <a:miter lim="800000"/>
            <a:headEnd/>
            <a:tailEnd/>
          </a:ln>
        </p:spPr>
        <p:txBody>
          <a:bodyPr>
            <a:spAutoFit/>
          </a:bodyPr>
          <a:lstStyle/>
          <a:p>
            <a:pPr algn="ctr"/>
            <a:r>
              <a:rPr lang="zh-CN" altLang="en-US" sz="1200" dirty="0">
                <a:latin typeface="微软雅黑" pitchFamily="34" charset="-122"/>
                <a:ea typeface="微软雅黑" pitchFamily="34" charset="-122"/>
              </a:rPr>
              <a:t>内容制作平台</a:t>
            </a:r>
          </a:p>
        </p:txBody>
      </p:sp>
      <p:sp>
        <p:nvSpPr>
          <p:cNvPr id="142" name="流程图: 联系 141"/>
          <p:cNvSpPr/>
          <p:nvPr/>
        </p:nvSpPr>
        <p:spPr>
          <a:xfrm>
            <a:off x="4028971" y="4479065"/>
            <a:ext cx="1086087" cy="511099"/>
          </a:xfrm>
          <a:prstGeom prst="flowChartConnector">
            <a:avLst/>
          </a:prstGeom>
          <a:ln/>
        </p:spPr>
        <p:style>
          <a:lnRef idx="1">
            <a:schemeClr val="accent2"/>
          </a:lnRef>
          <a:fillRef idx="2">
            <a:schemeClr val="accent2"/>
          </a:fillRef>
          <a:effectRef idx="1">
            <a:schemeClr val="accent2"/>
          </a:effectRef>
          <a:fontRef idx="minor">
            <a:schemeClr val="dk1"/>
          </a:fontRef>
        </p:style>
      </p:sp>
      <p:sp>
        <p:nvSpPr>
          <p:cNvPr id="143" name="矩形 142"/>
          <p:cNvSpPr/>
          <p:nvPr/>
        </p:nvSpPr>
        <p:spPr>
          <a:xfrm>
            <a:off x="4113268" y="4522251"/>
            <a:ext cx="937904" cy="461665"/>
          </a:xfrm>
          <a:prstGeom prst="rect">
            <a:avLst/>
          </a:prstGeom>
          <a:noFill/>
        </p:spPr>
        <p:txBody>
          <a:bodyPr>
            <a:spAutoFit/>
          </a:bodyPr>
          <a:lstStyle/>
          <a:p>
            <a:pPr algn="ctr">
              <a:defRPr/>
            </a:pPr>
            <a:r>
              <a:rPr lang="en-US" altLang="zh-CN" sz="2400" b="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rPr>
              <a:t>WEB</a:t>
            </a:r>
            <a:endParaRPr lang="zh-CN" altLang="en-US" sz="2400" b="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微软雅黑" pitchFamily="34" charset="-122"/>
              <a:ea typeface="微软雅黑" pitchFamily="34" charset="-122"/>
            </a:endParaRPr>
          </a:p>
        </p:txBody>
      </p:sp>
      <p:sp>
        <p:nvSpPr>
          <p:cNvPr id="144" name="TextBox 115"/>
          <p:cNvSpPr txBox="1">
            <a:spLocks noChangeArrowheads="1"/>
          </p:cNvSpPr>
          <p:nvPr/>
        </p:nvSpPr>
        <p:spPr bwMode="auto">
          <a:xfrm>
            <a:off x="5500694" y="2928934"/>
            <a:ext cx="1671011" cy="27258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r>
              <a:rPr lang="zh-CN" altLang="en-US" sz="1400" dirty="0">
                <a:latin typeface="微软雅黑" pitchFamily="34" charset="-122"/>
                <a:ea typeface="微软雅黑" pitchFamily="34" charset="-122"/>
              </a:rPr>
              <a:t>跨媒体搜索引擎</a:t>
            </a:r>
          </a:p>
        </p:txBody>
      </p:sp>
      <p:sp>
        <p:nvSpPr>
          <p:cNvPr id="145" name="TextBox 144"/>
          <p:cNvSpPr txBox="1"/>
          <p:nvPr/>
        </p:nvSpPr>
        <p:spPr>
          <a:xfrm>
            <a:off x="3259575" y="2285404"/>
            <a:ext cx="844824" cy="330298"/>
          </a:xfrm>
          <a:prstGeom prst="rect">
            <a:avLst/>
          </a:prstGeom>
          <a:noFill/>
        </p:spPr>
        <p:txBody>
          <a:bodyPr>
            <a:spAutoFit/>
          </a:bodyPr>
          <a:lstStyle/>
          <a:p>
            <a:pPr algn="ctr">
              <a:defRPr/>
            </a:pPr>
            <a:r>
              <a:rPr lang="en-US" altLang="zh-CN"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itchFamily="34" charset="-122"/>
                <a:ea typeface="微软雅黑" pitchFamily="34" charset="-122"/>
              </a:rPr>
              <a:t>...</a:t>
            </a:r>
            <a:endParaRPr lang="zh-CN" altLang="en-US"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itchFamily="34" charset="-122"/>
              <a:ea typeface="微软雅黑" pitchFamily="34" charset="-122"/>
            </a:endParaRPr>
          </a:p>
        </p:txBody>
      </p:sp>
      <p:sp>
        <p:nvSpPr>
          <p:cNvPr id="146" name="TextBox 145"/>
          <p:cNvSpPr txBox="1"/>
          <p:nvPr/>
        </p:nvSpPr>
        <p:spPr>
          <a:xfrm>
            <a:off x="4741720" y="2296142"/>
            <a:ext cx="843741" cy="330298"/>
          </a:xfrm>
          <a:prstGeom prst="rect">
            <a:avLst/>
          </a:prstGeom>
          <a:noFill/>
        </p:spPr>
        <p:txBody>
          <a:bodyPr>
            <a:spAutoFit/>
          </a:bodyPr>
          <a:lstStyle/>
          <a:p>
            <a:pPr algn="ctr">
              <a:defRPr/>
            </a:pPr>
            <a:r>
              <a:rPr lang="en-US" altLang="zh-CN"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itchFamily="34" charset="-122"/>
                <a:ea typeface="微软雅黑" pitchFamily="34" charset="-122"/>
              </a:rPr>
              <a:t>...</a:t>
            </a:r>
            <a:endParaRPr lang="zh-CN" altLang="en-US"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itchFamily="34" charset="-122"/>
              <a:ea typeface="微软雅黑" pitchFamily="34" charset="-122"/>
            </a:endParaRPr>
          </a:p>
        </p:txBody>
      </p:sp>
      <p:sp>
        <p:nvSpPr>
          <p:cNvPr id="147" name="矩形 146"/>
          <p:cNvSpPr/>
          <p:nvPr/>
        </p:nvSpPr>
        <p:spPr>
          <a:xfrm>
            <a:off x="706798" y="5245724"/>
            <a:ext cx="383327" cy="1405533"/>
          </a:xfrm>
          <a:prstGeom prst="rect">
            <a:avLst/>
          </a:prstGeom>
          <a:noFill/>
        </p:spPr>
        <p:txBody>
          <a:bodyPr wrap="none" tIns="0" bIns="0" anchor="ctr">
            <a:normAutofit fontScale="92500" lnSpcReduction="20000"/>
            <a:scene3d>
              <a:camera prst="obliqueTopRight"/>
              <a:lightRig rig="threePt" dir="t"/>
            </a:scene3d>
          </a:bodyPr>
          <a:lstStyle/>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C</a:t>
            </a:r>
          </a:p>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A</a:t>
            </a:r>
          </a:p>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D</a:t>
            </a:r>
          </a:p>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A</a:t>
            </a:r>
          </a:p>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L</a:t>
            </a:r>
            <a:endParaRPr lang="zh-CN" altLang="en-US"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endParaRPr>
          </a:p>
        </p:txBody>
      </p:sp>
      <p:pic>
        <p:nvPicPr>
          <p:cNvPr id="148" name="Picture 3"/>
          <p:cNvPicPr>
            <a:picLocks noChangeAspect="1" noChangeArrowheads="1"/>
          </p:cNvPicPr>
          <p:nvPr/>
        </p:nvPicPr>
        <p:blipFill>
          <a:blip r:embed="rId16" cstate="print"/>
          <a:srcRect/>
          <a:stretch>
            <a:fillRect/>
          </a:stretch>
        </p:blipFill>
        <p:spPr bwMode="auto">
          <a:xfrm>
            <a:off x="1137000" y="4460609"/>
            <a:ext cx="655911" cy="593443"/>
          </a:xfrm>
          <a:prstGeom prst="rect">
            <a:avLst/>
          </a:prstGeom>
          <a:noFill/>
          <a:ln w="9525" algn="ctr">
            <a:noFill/>
            <a:miter lim="800000"/>
            <a:headEnd/>
            <a:tailEnd/>
          </a:ln>
        </p:spPr>
      </p:pic>
      <p:sp>
        <p:nvSpPr>
          <p:cNvPr id="152" name="Oval 59"/>
          <p:cNvSpPr>
            <a:spLocks noChangeArrowheads="1"/>
          </p:cNvSpPr>
          <p:nvPr/>
        </p:nvSpPr>
        <p:spPr bwMode="auto">
          <a:xfrm>
            <a:off x="1956179" y="3201317"/>
            <a:ext cx="5082599" cy="1039235"/>
          </a:xfrm>
          <a:prstGeom prst="ellipse">
            <a:avLst/>
          </a:prstGeom>
          <a:gradFill rotWithShape="1">
            <a:gsLst>
              <a:gs pos="0">
                <a:srgbClr val="666699"/>
              </a:gs>
              <a:gs pos="100000">
                <a:srgbClr val="B1B1CB"/>
              </a:gs>
            </a:gsLst>
            <a:path path="shape">
              <a:fillToRect l="50000" t="50000" r="50000" b="50000"/>
            </a:path>
          </a:gradFill>
          <a:ln w="12700">
            <a:solidFill>
              <a:srgbClr val="FFCC00"/>
            </a:solidFill>
            <a:round/>
            <a:headEnd/>
            <a:tailEnd/>
          </a:ln>
        </p:spPr>
        <p:txBody>
          <a:bodyPr wrap="none" anchor="ctr"/>
          <a:lstStyle/>
          <a:p>
            <a:endParaRPr lang="zh-CN" altLang="en-US">
              <a:latin typeface="微软雅黑" pitchFamily="34" charset="-122"/>
              <a:ea typeface="微软雅黑" pitchFamily="34" charset="-122"/>
            </a:endParaRPr>
          </a:p>
        </p:txBody>
      </p:sp>
      <p:grpSp>
        <p:nvGrpSpPr>
          <p:cNvPr id="5" name="Group 144"/>
          <p:cNvGrpSpPr>
            <a:grpSpLocks/>
          </p:cNvGrpSpPr>
          <p:nvPr/>
        </p:nvGrpSpPr>
        <p:grpSpPr bwMode="auto">
          <a:xfrm>
            <a:off x="3059302" y="3664146"/>
            <a:ext cx="925658" cy="457150"/>
            <a:chOff x="3918" y="2410"/>
            <a:chExt cx="914" cy="511"/>
          </a:xfrm>
        </p:grpSpPr>
        <p:sp>
          <p:nvSpPr>
            <p:cNvPr id="154" name="Freeform 145"/>
            <p:cNvSpPr>
              <a:spLocks/>
            </p:cNvSpPr>
            <p:nvPr/>
          </p:nvSpPr>
          <p:spPr bwMode="auto">
            <a:xfrm>
              <a:off x="3918" y="2460"/>
              <a:ext cx="914" cy="461"/>
            </a:xfrm>
            <a:custGeom>
              <a:avLst/>
              <a:gdLst>
                <a:gd name="T0" fmla="*/ 913 w 914"/>
                <a:gd name="T1" fmla="*/ 216 h 461"/>
                <a:gd name="T2" fmla="*/ 887 w 914"/>
                <a:gd name="T3" fmla="*/ 0 h 461"/>
                <a:gd name="T4" fmla="*/ 0 w 914"/>
                <a:gd name="T5" fmla="*/ 195 h 461"/>
                <a:gd name="T6" fmla="*/ 0 w 914"/>
                <a:gd name="T7" fmla="*/ 460 h 461"/>
                <a:gd name="T8" fmla="*/ 913 w 914"/>
                <a:gd name="T9" fmla="*/ 216 h 461"/>
                <a:gd name="T10" fmla="*/ 0 60000 65536"/>
                <a:gd name="T11" fmla="*/ 0 60000 65536"/>
                <a:gd name="T12" fmla="*/ 0 60000 65536"/>
                <a:gd name="T13" fmla="*/ 0 60000 65536"/>
                <a:gd name="T14" fmla="*/ 0 60000 65536"/>
                <a:gd name="T15" fmla="*/ 0 w 914"/>
                <a:gd name="T16" fmla="*/ 0 h 461"/>
                <a:gd name="T17" fmla="*/ 914 w 914"/>
                <a:gd name="T18" fmla="*/ 461 h 461"/>
              </a:gdLst>
              <a:ahLst/>
              <a:cxnLst>
                <a:cxn ang="T10">
                  <a:pos x="T0" y="T1"/>
                </a:cxn>
                <a:cxn ang="T11">
                  <a:pos x="T2" y="T3"/>
                </a:cxn>
                <a:cxn ang="T12">
                  <a:pos x="T4" y="T5"/>
                </a:cxn>
                <a:cxn ang="T13">
                  <a:pos x="T6" y="T7"/>
                </a:cxn>
                <a:cxn ang="T14">
                  <a:pos x="T8" y="T9"/>
                </a:cxn>
              </a:cxnLst>
              <a:rect l="T15" t="T16" r="T17" b="T18"/>
              <a:pathLst>
                <a:path w="914" h="461">
                  <a:moveTo>
                    <a:pt x="913" y="216"/>
                  </a:moveTo>
                  <a:lnTo>
                    <a:pt x="887" y="0"/>
                  </a:lnTo>
                  <a:lnTo>
                    <a:pt x="0" y="195"/>
                  </a:lnTo>
                  <a:lnTo>
                    <a:pt x="0" y="460"/>
                  </a:lnTo>
                  <a:lnTo>
                    <a:pt x="913" y="216"/>
                  </a:lnTo>
                </a:path>
              </a:pathLst>
            </a:custGeom>
            <a:solidFill>
              <a:srgbClr val="4C4C4C"/>
            </a:solidFill>
            <a:ln w="9525" cap="rnd">
              <a:noFill/>
              <a:round/>
              <a:headEnd/>
              <a:tailEnd/>
            </a:ln>
          </p:spPr>
          <p:txBody>
            <a:bodyPr/>
            <a:lstStyle/>
            <a:p>
              <a:endParaRPr lang="zh-CN" altLang="en-US"/>
            </a:p>
          </p:txBody>
        </p:sp>
        <p:sp>
          <p:nvSpPr>
            <p:cNvPr id="155" name="Freeform 146"/>
            <p:cNvSpPr>
              <a:spLocks/>
            </p:cNvSpPr>
            <p:nvPr/>
          </p:nvSpPr>
          <p:spPr bwMode="auto">
            <a:xfrm>
              <a:off x="3918" y="2410"/>
              <a:ext cx="914" cy="267"/>
            </a:xfrm>
            <a:custGeom>
              <a:avLst/>
              <a:gdLst>
                <a:gd name="T0" fmla="*/ 893 w 914"/>
                <a:gd name="T1" fmla="*/ 254 h 267"/>
                <a:gd name="T2" fmla="*/ 913 w 914"/>
                <a:gd name="T3" fmla="*/ 266 h 267"/>
                <a:gd name="T4" fmla="*/ 913 w 914"/>
                <a:gd name="T5" fmla="*/ 0 h 267"/>
                <a:gd name="T6" fmla="*/ 0 w 914"/>
                <a:gd name="T7" fmla="*/ 245 h 267"/>
                <a:gd name="T8" fmla="*/ 16 w 914"/>
                <a:gd name="T9" fmla="*/ 260 h 267"/>
                <a:gd name="T10" fmla="*/ 893 w 914"/>
                <a:gd name="T11" fmla="*/ 254 h 267"/>
                <a:gd name="T12" fmla="*/ 0 60000 65536"/>
                <a:gd name="T13" fmla="*/ 0 60000 65536"/>
                <a:gd name="T14" fmla="*/ 0 60000 65536"/>
                <a:gd name="T15" fmla="*/ 0 60000 65536"/>
                <a:gd name="T16" fmla="*/ 0 60000 65536"/>
                <a:gd name="T17" fmla="*/ 0 60000 65536"/>
                <a:gd name="T18" fmla="*/ 0 w 914"/>
                <a:gd name="T19" fmla="*/ 0 h 267"/>
                <a:gd name="T20" fmla="*/ 914 w 914"/>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914" h="267">
                  <a:moveTo>
                    <a:pt x="893" y="254"/>
                  </a:moveTo>
                  <a:lnTo>
                    <a:pt x="913" y="266"/>
                  </a:lnTo>
                  <a:lnTo>
                    <a:pt x="913" y="0"/>
                  </a:lnTo>
                  <a:lnTo>
                    <a:pt x="0" y="245"/>
                  </a:lnTo>
                  <a:lnTo>
                    <a:pt x="16" y="260"/>
                  </a:lnTo>
                  <a:lnTo>
                    <a:pt x="893" y="254"/>
                  </a:lnTo>
                </a:path>
              </a:pathLst>
            </a:custGeom>
            <a:solidFill>
              <a:srgbClr val="E5E5E5"/>
            </a:solidFill>
            <a:ln w="9525" cap="rnd">
              <a:noFill/>
              <a:round/>
              <a:headEnd/>
              <a:tailEnd/>
            </a:ln>
          </p:spPr>
          <p:txBody>
            <a:bodyPr/>
            <a:lstStyle/>
            <a:p>
              <a:endParaRPr lang="zh-CN" altLang="en-US"/>
            </a:p>
          </p:txBody>
        </p:sp>
        <p:sp>
          <p:nvSpPr>
            <p:cNvPr id="156" name="Freeform 147"/>
            <p:cNvSpPr>
              <a:spLocks/>
            </p:cNvSpPr>
            <p:nvPr/>
          </p:nvSpPr>
          <p:spPr bwMode="auto">
            <a:xfrm>
              <a:off x="3925" y="2421"/>
              <a:ext cx="899" cy="492"/>
            </a:xfrm>
            <a:custGeom>
              <a:avLst/>
              <a:gdLst>
                <a:gd name="T0" fmla="*/ 898 w 899"/>
                <a:gd name="T1" fmla="*/ 251 h 492"/>
                <a:gd name="T2" fmla="*/ 898 w 899"/>
                <a:gd name="T3" fmla="*/ 0 h 492"/>
                <a:gd name="T4" fmla="*/ 0 w 899"/>
                <a:gd name="T5" fmla="*/ 241 h 492"/>
                <a:gd name="T6" fmla="*/ 0 w 899"/>
                <a:gd name="T7" fmla="*/ 491 h 492"/>
                <a:gd name="T8" fmla="*/ 898 w 899"/>
                <a:gd name="T9" fmla="*/ 251 h 492"/>
                <a:gd name="T10" fmla="*/ 0 60000 65536"/>
                <a:gd name="T11" fmla="*/ 0 60000 65536"/>
                <a:gd name="T12" fmla="*/ 0 60000 65536"/>
                <a:gd name="T13" fmla="*/ 0 60000 65536"/>
                <a:gd name="T14" fmla="*/ 0 60000 65536"/>
                <a:gd name="T15" fmla="*/ 0 w 899"/>
                <a:gd name="T16" fmla="*/ 0 h 492"/>
                <a:gd name="T17" fmla="*/ 899 w 899"/>
                <a:gd name="T18" fmla="*/ 492 h 492"/>
              </a:gdLst>
              <a:ahLst/>
              <a:cxnLst>
                <a:cxn ang="T10">
                  <a:pos x="T0" y="T1"/>
                </a:cxn>
                <a:cxn ang="T11">
                  <a:pos x="T2" y="T3"/>
                </a:cxn>
                <a:cxn ang="T12">
                  <a:pos x="T4" y="T5"/>
                </a:cxn>
                <a:cxn ang="T13">
                  <a:pos x="T6" y="T7"/>
                </a:cxn>
                <a:cxn ang="T14">
                  <a:pos x="T8" y="T9"/>
                </a:cxn>
              </a:cxnLst>
              <a:rect l="T15" t="T16" r="T17" b="T18"/>
              <a:pathLst>
                <a:path w="899" h="492">
                  <a:moveTo>
                    <a:pt x="898" y="251"/>
                  </a:moveTo>
                  <a:lnTo>
                    <a:pt x="898" y="0"/>
                  </a:lnTo>
                  <a:lnTo>
                    <a:pt x="0" y="241"/>
                  </a:lnTo>
                  <a:lnTo>
                    <a:pt x="0" y="491"/>
                  </a:lnTo>
                  <a:lnTo>
                    <a:pt x="898" y="251"/>
                  </a:lnTo>
                </a:path>
              </a:pathLst>
            </a:custGeom>
            <a:solidFill>
              <a:srgbClr val="969696"/>
            </a:solidFill>
            <a:ln w="9525" cap="rnd">
              <a:noFill/>
              <a:round/>
              <a:headEnd/>
              <a:tailEnd/>
            </a:ln>
          </p:spPr>
          <p:txBody>
            <a:bodyPr/>
            <a:lstStyle/>
            <a:p>
              <a:endParaRPr lang="zh-CN" altLang="en-US"/>
            </a:p>
          </p:txBody>
        </p:sp>
        <p:sp>
          <p:nvSpPr>
            <p:cNvPr id="157" name="Freeform 148"/>
            <p:cNvSpPr>
              <a:spLocks/>
            </p:cNvSpPr>
            <p:nvPr/>
          </p:nvSpPr>
          <p:spPr bwMode="auto">
            <a:xfrm>
              <a:off x="4300" y="2559"/>
              <a:ext cx="145" cy="224"/>
            </a:xfrm>
            <a:custGeom>
              <a:avLst/>
              <a:gdLst>
                <a:gd name="T0" fmla="*/ 144 w 145"/>
                <a:gd name="T1" fmla="*/ 0 h 224"/>
                <a:gd name="T2" fmla="*/ 144 w 145"/>
                <a:gd name="T3" fmla="*/ 185 h 224"/>
                <a:gd name="T4" fmla="*/ 0 w 145"/>
                <a:gd name="T5" fmla="*/ 223 h 224"/>
                <a:gd name="T6" fmla="*/ 0 w 145"/>
                <a:gd name="T7" fmla="*/ 39 h 224"/>
                <a:gd name="T8" fmla="*/ 144 w 145"/>
                <a:gd name="T9" fmla="*/ 0 h 224"/>
                <a:gd name="T10" fmla="*/ 0 60000 65536"/>
                <a:gd name="T11" fmla="*/ 0 60000 65536"/>
                <a:gd name="T12" fmla="*/ 0 60000 65536"/>
                <a:gd name="T13" fmla="*/ 0 60000 65536"/>
                <a:gd name="T14" fmla="*/ 0 60000 65536"/>
                <a:gd name="T15" fmla="*/ 0 w 145"/>
                <a:gd name="T16" fmla="*/ 0 h 224"/>
                <a:gd name="T17" fmla="*/ 145 w 145"/>
                <a:gd name="T18" fmla="*/ 224 h 224"/>
              </a:gdLst>
              <a:ahLst/>
              <a:cxnLst>
                <a:cxn ang="T10">
                  <a:pos x="T0" y="T1"/>
                </a:cxn>
                <a:cxn ang="T11">
                  <a:pos x="T2" y="T3"/>
                </a:cxn>
                <a:cxn ang="T12">
                  <a:pos x="T4" y="T5"/>
                </a:cxn>
                <a:cxn ang="T13">
                  <a:pos x="T6" y="T7"/>
                </a:cxn>
                <a:cxn ang="T14">
                  <a:pos x="T8" y="T9"/>
                </a:cxn>
              </a:cxnLst>
              <a:rect l="T15" t="T16" r="T17" b="T18"/>
              <a:pathLst>
                <a:path w="145" h="224">
                  <a:moveTo>
                    <a:pt x="144" y="0"/>
                  </a:moveTo>
                  <a:lnTo>
                    <a:pt x="144" y="185"/>
                  </a:lnTo>
                  <a:lnTo>
                    <a:pt x="0" y="223"/>
                  </a:lnTo>
                  <a:lnTo>
                    <a:pt x="0" y="39"/>
                  </a:lnTo>
                  <a:lnTo>
                    <a:pt x="144" y="0"/>
                  </a:lnTo>
                </a:path>
              </a:pathLst>
            </a:custGeom>
            <a:solidFill>
              <a:srgbClr val="4C4C4C"/>
            </a:solidFill>
            <a:ln w="9525" cap="rnd">
              <a:noFill/>
              <a:round/>
              <a:headEnd/>
              <a:tailEnd/>
            </a:ln>
          </p:spPr>
          <p:txBody>
            <a:bodyPr/>
            <a:lstStyle/>
            <a:p>
              <a:endParaRPr lang="zh-CN" altLang="en-US"/>
            </a:p>
          </p:txBody>
        </p:sp>
        <p:sp>
          <p:nvSpPr>
            <p:cNvPr id="158" name="Freeform 149"/>
            <p:cNvSpPr>
              <a:spLocks/>
            </p:cNvSpPr>
            <p:nvPr/>
          </p:nvSpPr>
          <p:spPr bwMode="auto">
            <a:xfrm>
              <a:off x="4304" y="2554"/>
              <a:ext cx="145" cy="224"/>
            </a:xfrm>
            <a:custGeom>
              <a:avLst/>
              <a:gdLst>
                <a:gd name="T0" fmla="*/ 144 w 145"/>
                <a:gd name="T1" fmla="*/ 0 h 224"/>
                <a:gd name="T2" fmla="*/ 144 w 145"/>
                <a:gd name="T3" fmla="*/ 184 h 224"/>
                <a:gd name="T4" fmla="*/ 0 w 145"/>
                <a:gd name="T5" fmla="*/ 223 h 224"/>
                <a:gd name="T6" fmla="*/ 0 w 145"/>
                <a:gd name="T7" fmla="*/ 38 h 224"/>
                <a:gd name="T8" fmla="*/ 144 w 145"/>
                <a:gd name="T9" fmla="*/ 0 h 224"/>
                <a:gd name="T10" fmla="*/ 0 60000 65536"/>
                <a:gd name="T11" fmla="*/ 0 60000 65536"/>
                <a:gd name="T12" fmla="*/ 0 60000 65536"/>
                <a:gd name="T13" fmla="*/ 0 60000 65536"/>
                <a:gd name="T14" fmla="*/ 0 60000 65536"/>
                <a:gd name="T15" fmla="*/ 0 w 145"/>
                <a:gd name="T16" fmla="*/ 0 h 224"/>
                <a:gd name="T17" fmla="*/ 145 w 145"/>
                <a:gd name="T18" fmla="*/ 224 h 224"/>
              </a:gdLst>
              <a:ahLst/>
              <a:cxnLst>
                <a:cxn ang="T10">
                  <a:pos x="T0" y="T1"/>
                </a:cxn>
                <a:cxn ang="T11">
                  <a:pos x="T2" y="T3"/>
                </a:cxn>
                <a:cxn ang="T12">
                  <a:pos x="T4" y="T5"/>
                </a:cxn>
                <a:cxn ang="T13">
                  <a:pos x="T6" y="T7"/>
                </a:cxn>
                <a:cxn ang="T14">
                  <a:pos x="T8" y="T9"/>
                </a:cxn>
              </a:cxnLst>
              <a:rect l="T15" t="T16" r="T17" b="T18"/>
              <a:pathLst>
                <a:path w="145" h="224">
                  <a:moveTo>
                    <a:pt x="144" y="0"/>
                  </a:moveTo>
                  <a:lnTo>
                    <a:pt x="144" y="184"/>
                  </a:lnTo>
                  <a:lnTo>
                    <a:pt x="0" y="223"/>
                  </a:lnTo>
                  <a:lnTo>
                    <a:pt x="0" y="38"/>
                  </a:lnTo>
                  <a:lnTo>
                    <a:pt x="144" y="0"/>
                  </a:lnTo>
                </a:path>
              </a:pathLst>
            </a:custGeom>
            <a:solidFill>
              <a:srgbClr val="BFBFBF"/>
            </a:solidFill>
            <a:ln w="9525" cap="rnd">
              <a:noFill/>
              <a:round/>
              <a:headEnd/>
              <a:tailEnd/>
            </a:ln>
          </p:spPr>
          <p:txBody>
            <a:bodyPr/>
            <a:lstStyle/>
            <a:p>
              <a:endParaRPr lang="zh-CN" altLang="en-US"/>
            </a:p>
          </p:txBody>
        </p:sp>
        <p:sp>
          <p:nvSpPr>
            <p:cNvPr id="159" name="Freeform 150"/>
            <p:cNvSpPr>
              <a:spLocks/>
            </p:cNvSpPr>
            <p:nvPr/>
          </p:nvSpPr>
          <p:spPr bwMode="auto">
            <a:xfrm>
              <a:off x="3963" y="2649"/>
              <a:ext cx="146" cy="225"/>
            </a:xfrm>
            <a:custGeom>
              <a:avLst/>
              <a:gdLst>
                <a:gd name="T0" fmla="*/ 145 w 146"/>
                <a:gd name="T1" fmla="*/ 0 h 225"/>
                <a:gd name="T2" fmla="*/ 145 w 146"/>
                <a:gd name="T3" fmla="*/ 185 h 225"/>
                <a:gd name="T4" fmla="*/ 0 w 146"/>
                <a:gd name="T5" fmla="*/ 224 h 225"/>
                <a:gd name="T6" fmla="*/ 0 w 146"/>
                <a:gd name="T7" fmla="*/ 39 h 225"/>
                <a:gd name="T8" fmla="*/ 145 w 146"/>
                <a:gd name="T9" fmla="*/ 0 h 225"/>
                <a:gd name="T10" fmla="*/ 0 60000 65536"/>
                <a:gd name="T11" fmla="*/ 0 60000 65536"/>
                <a:gd name="T12" fmla="*/ 0 60000 65536"/>
                <a:gd name="T13" fmla="*/ 0 60000 65536"/>
                <a:gd name="T14" fmla="*/ 0 60000 65536"/>
                <a:gd name="T15" fmla="*/ 0 w 146"/>
                <a:gd name="T16" fmla="*/ 0 h 225"/>
                <a:gd name="T17" fmla="*/ 146 w 146"/>
                <a:gd name="T18" fmla="*/ 225 h 225"/>
              </a:gdLst>
              <a:ahLst/>
              <a:cxnLst>
                <a:cxn ang="T10">
                  <a:pos x="T0" y="T1"/>
                </a:cxn>
                <a:cxn ang="T11">
                  <a:pos x="T2" y="T3"/>
                </a:cxn>
                <a:cxn ang="T12">
                  <a:pos x="T4" y="T5"/>
                </a:cxn>
                <a:cxn ang="T13">
                  <a:pos x="T6" y="T7"/>
                </a:cxn>
                <a:cxn ang="T14">
                  <a:pos x="T8" y="T9"/>
                </a:cxn>
              </a:cxnLst>
              <a:rect l="T15" t="T16" r="T17" b="T18"/>
              <a:pathLst>
                <a:path w="146" h="225">
                  <a:moveTo>
                    <a:pt x="145" y="0"/>
                  </a:moveTo>
                  <a:lnTo>
                    <a:pt x="145" y="185"/>
                  </a:lnTo>
                  <a:lnTo>
                    <a:pt x="0" y="224"/>
                  </a:lnTo>
                  <a:lnTo>
                    <a:pt x="0" y="39"/>
                  </a:lnTo>
                  <a:lnTo>
                    <a:pt x="145" y="0"/>
                  </a:lnTo>
                </a:path>
              </a:pathLst>
            </a:custGeom>
            <a:solidFill>
              <a:srgbClr val="4C4C4C"/>
            </a:solidFill>
            <a:ln w="9525" cap="rnd">
              <a:noFill/>
              <a:round/>
              <a:headEnd/>
              <a:tailEnd/>
            </a:ln>
          </p:spPr>
          <p:txBody>
            <a:bodyPr/>
            <a:lstStyle/>
            <a:p>
              <a:endParaRPr lang="zh-CN" altLang="en-US"/>
            </a:p>
          </p:txBody>
        </p:sp>
        <p:sp>
          <p:nvSpPr>
            <p:cNvPr id="160" name="Freeform 151"/>
            <p:cNvSpPr>
              <a:spLocks/>
            </p:cNvSpPr>
            <p:nvPr/>
          </p:nvSpPr>
          <p:spPr bwMode="auto">
            <a:xfrm>
              <a:off x="3967" y="2644"/>
              <a:ext cx="146" cy="224"/>
            </a:xfrm>
            <a:custGeom>
              <a:avLst/>
              <a:gdLst>
                <a:gd name="T0" fmla="*/ 145 w 146"/>
                <a:gd name="T1" fmla="*/ 0 h 224"/>
                <a:gd name="T2" fmla="*/ 145 w 146"/>
                <a:gd name="T3" fmla="*/ 185 h 224"/>
                <a:gd name="T4" fmla="*/ 0 w 146"/>
                <a:gd name="T5" fmla="*/ 223 h 224"/>
                <a:gd name="T6" fmla="*/ 0 w 146"/>
                <a:gd name="T7" fmla="*/ 39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5"/>
                  </a:lnTo>
                  <a:lnTo>
                    <a:pt x="0" y="223"/>
                  </a:lnTo>
                  <a:lnTo>
                    <a:pt x="0" y="39"/>
                  </a:lnTo>
                  <a:lnTo>
                    <a:pt x="145" y="0"/>
                  </a:lnTo>
                </a:path>
              </a:pathLst>
            </a:custGeom>
            <a:solidFill>
              <a:srgbClr val="BFBFBF"/>
            </a:solidFill>
            <a:ln w="9525" cap="rnd">
              <a:noFill/>
              <a:round/>
              <a:headEnd/>
              <a:tailEnd/>
            </a:ln>
          </p:spPr>
          <p:txBody>
            <a:bodyPr/>
            <a:lstStyle/>
            <a:p>
              <a:endParaRPr lang="zh-CN" altLang="en-US"/>
            </a:p>
          </p:txBody>
        </p:sp>
        <p:sp>
          <p:nvSpPr>
            <p:cNvPr id="161" name="Freeform 152"/>
            <p:cNvSpPr>
              <a:spLocks/>
            </p:cNvSpPr>
            <p:nvPr/>
          </p:nvSpPr>
          <p:spPr bwMode="auto">
            <a:xfrm>
              <a:off x="4326" y="2663"/>
              <a:ext cx="21" cy="22"/>
            </a:xfrm>
            <a:custGeom>
              <a:avLst/>
              <a:gdLst>
                <a:gd name="T0" fmla="*/ 10 w 21"/>
                <a:gd name="T1" fmla="*/ 21 h 22"/>
                <a:gd name="T2" fmla="*/ 12 w 21"/>
                <a:gd name="T3" fmla="*/ 20 h 22"/>
                <a:gd name="T4" fmla="*/ 14 w 21"/>
                <a:gd name="T5" fmla="*/ 19 h 22"/>
                <a:gd name="T6" fmla="*/ 15 w 21"/>
                <a:gd name="T7" fmla="*/ 18 h 22"/>
                <a:gd name="T8" fmla="*/ 17 w 21"/>
                <a:gd name="T9" fmla="*/ 16 h 22"/>
                <a:gd name="T10" fmla="*/ 18 w 21"/>
                <a:gd name="T11" fmla="*/ 14 h 22"/>
                <a:gd name="T12" fmla="*/ 19 w 21"/>
                <a:gd name="T13" fmla="*/ 12 h 22"/>
                <a:gd name="T14" fmla="*/ 19 w 21"/>
                <a:gd name="T15" fmla="*/ 10 h 22"/>
                <a:gd name="T16" fmla="*/ 20 w 21"/>
                <a:gd name="T17" fmla="*/ 8 h 22"/>
                <a:gd name="T18" fmla="*/ 19 w 21"/>
                <a:gd name="T19" fmla="*/ 6 h 22"/>
                <a:gd name="T20" fmla="*/ 19 w 21"/>
                <a:gd name="T21" fmla="*/ 4 h 22"/>
                <a:gd name="T22" fmla="*/ 18 w 21"/>
                <a:gd name="T23" fmla="*/ 3 h 22"/>
                <a:gd name="T24" fmla="*/ 17 w 21"/>
                <a:gd name="T25" fmla="*/ 2 h 22"/>
                <a:gd name="T26" fmla="*/ 15 w 21"/>
                <a:gd name="T27" fmla="*/ 1 h 22"/>
                <a:gd name="T28" fmla="*/ 14 w 21"/>
                <a:gd name="T29" fmla="*/ 0 h 22"/>
                <a:gd name="T30" fmla="*/ 12 w 21"/>
                <a:gd name="T31" fmla="*/ 0 h 22"/>
                <a:gd name="T32" fmla="*/ 10 w 21"/>
                <a:gd name="T33" fmla="*/ 1 h 22"/>
                <a:gd name="T34" fmla="*/ 8 w 21"/>
                <a:gd name="T35" fmla="*/ 1 h 22"/>
                <a:gd name="T36" fmla="*/ 6 w 21"/>
                <a:gd name="T37" fmla="*/ 2 h 22"/>
                <a:gd name="T38" fmla="*/ 4 w 21"/>
                <a:gd name="T39" fmla="*/ 4 h 22"/>
                <a:gd name="T40" fmla="*/ 2 w 21"/>
                <a:gd name="T41" fmla="*/ 6 h 22"/>
                <a:gd name="T42" fmla="*/ 1 w 21"/>
                <a:gd name="T43" fmla="*/ 7 h 22"/>
                <a:gd name="T44" fmla="*/ 0 w 21"/>
                <a:gd name="T45" fmla="*/ 9 h 22"/>
                <a:gd name="T46" fmla="*/ 0 w 21"/>
                <a:gd name="T47" fmla="*/ 11 h 22"/>
                <a:gd name="T48" fmla="*/ 0 w 21"/>
                <a:gd name="T49" fmla="*/ 13 h 22"/>
                <a:gd name="T50" fmla="*/ 0 w 21"/>
                <a:gd name="T51" fmla="*/ 15 h 22"/>
                <a:gd name="T52" fmla="*/ 0 w 21"/>
                <a:gd name="T53" fmla="*/ 17 h 22"/>
                <a:gd name="T54" fmla="*/ 1 w 21"/>
                <a:gd name="T55" fmla="*/ 19 h 22"/>
                <a:gd name="T56" fmla="*/ 2 w 21"/>
                <a:gd name="T57" fmla="*/ 20 h 22"/>
                <a:gd name="T58" fmla="*/ 4 w 21"/>
                <a:gd name="T59" fmla="*/ 21 h 22"/>
                <a:gd name="T60" fmla="*/ 6 w 21"/>
                <a:gd name="T61" fmla="*/ 21 h 22"/>
                <a:gd name="T62" fmla="*/ 8 w 21"/>
                <a:gd name="T63" fmla="*/ 21 h 22"/>
                <a:gd name="T64" fmla="*/ 10 w 21"/>
                <a:gd name="T65" fmla="*/ 21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22"/>
                <a:gd name="T101" fmla="*/ 21 w 21"/>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22">
                  <a:moveTo>
                    <a:pt x="10" y="21"/>
                  </a:moveTo>
                  <a:lnTo>
                    <a:pt x="12" y="20"/>
                  </a:lnTo>
                  <a:lnTo>
                    <a:pt x="14" y="19"/>
                  </a:lnTo>
                  <a:lnTo>
                    <a:pt x="15" y="18"/>
                  </a:lnTo>
                  <a:lnTo>
                    <a:pt x="17" y="16"/>
                  </a:lnTo>
                  <a:lnTo>
                    <a:pt x="18" y="14"/>
                  </a:lnTo>
                  <a:lnTo>
                    <a:pt x="19" y="12"/>
                  </a:lnTo>
                  <a:lnTo>
                    <a:pt x="19" y="10"/>
                  </a:lnTo>
                  <a:lnTo>
                    <a:pt x="20" y="8"/>
                  </a:lnTo>
                  <a:lnTo>
                    <a:pt x="19" y="6"/>
                  </a:lnTo>
                  <a:lnTo>
                    <a:pt x="19" y="4"/>
                  </a:lnTo>
                  <a:lnTo>
                    <a:pt x="18" y="3"/>
                  </a:lnTo>
                  <a:lnTo>
                    <a:pt x="17" y="2"/>
                  </a:lnTo>
                  <a:lnTo>
                    <a:pt x="15" y="1"/>
                  </a:lnTo>
                  <a:lnTo>
                    <a:pt x="14" y="0"/>
                  </a:lnTo>
                  <a:lnTo>
                    <a:pt x="12" y="0"/>
                  </a:lnTo>
                  <a:lnTo>
                    <a:pt x="10" y="1"/>
                  </a:lnTo>
                  <a:lnTo>
                    <a:pt x="8" y="1"/>
                  </a:lnTo>
                  <a:lnTo>
                    <a:pt x="6" y="2"/>
                  </a:lnTo>
                  <a:lnTo>
                    <a:pt x="4" y="4"/>
                  </a:lnTo>
                  <a:lnTo>
                    <a:pt x="2" y="6"/>
                  </a:lnTo>
                  <a:lnTo>
                    <a:pt x="1" y="7"/>
                  </a:lnTo>
                  <a:lnTo>
                    <a:pt x="0" y="9"/>
                  </a:lnTo>
                  <a:lnTo>
                    <a:pt x="0" y="11"/>
                  </a:lnTo>
                  <a:lnTo>
                    <a:pt x="0" y="13"/>
                  </a:lnTo>
                  <a:lnTo>
                    <a:pt x="0" y="15"/>
                  </a:lnTo>
                  <a:lnTo>
                    <a:pt x="0" y="17"/>
                  </a:lnTo>
                  <a:lnTo>
                    <a:pt x="1" y="19"/>
                  </a:lnTo>
                  <a:lnTo>
                    <a:pt x="2" y="20"/>
                  </a:lnTo>
                  <a:lnTo>
                    <a:pt x="4" y="21"/>
                  </a:lnTo>
                  <a:lnTo>
                    <a:pt x="6" y="21"/>
                  </a:lnTo>
                  <a:lnTo>
                    <a:pt x="8" y="21"/>
                  </a:lnTo>
                  <a:lnTo>
                    <a:pt x="10" y="21"/>
                  </a:lnTo>
                </a:path>
              </a:pathLst>
            </a:custGeom>
            <a:solidFill>
              <a:srgbClr val="333333"/>
            </a:solidFill>
            <a:ln w="9525" cap="rnd">
              <a:noFill/>
              <a:round/>
              <a:headEnd/>
              <a:tailEnd/>
            </a:ln>
          </p:spPr>
          <p:txBody>
            <a:bodyPr/>
            <a:lstStyle/>
            <a:p>
              <a:endParaRPr lang="zh-CN" altLang="en-US"/>
            </a:p>
          </p:txBody>
        </p:sp>
        <p:sp>
          <p:nvSpPr>
            <p:cNvPr id="162" name="Freeform 153"/>
            <p:cNvSpPr>
              <a:spLocks/>
            </p:cNvSpPr>
            <p:nvPr/>
          </p:nvSpPr>
          <p:spPr bwMode="auto">
            <a:xfrm>
              <a:off x="4365" y="2653"/>
              <a:ext cx="21" cy="22"/>
            </a:xfrm>
            <a:custGeom>
              <a:avLst/>
              <a:gdLst>
                <a:gd name="T0" fmla="*/ 10 w 21"/>
                <a:gd name="T1" fmla="*/ 20 h 22"/>
                <a:gd name="T2" fmla="*/ 12 w 21"/>
                <a:gd name="T3" fmla="*/ 19 h 22"/>
                <a:gd name="T4" fmla="*/ 14 w 21"/>
                <a:gd name="T5" fmla="*/ 18 h 22"/>
                <a:gd name="T6" fmla="*/ 16 w 21"/>
                <a:gd name="T7" fmla="*/ 17 h 22"/>
                <a:gd name="T8" fmla="*/ 17 w 21"/>
                <a:gd name="T9" fmla="*/ 15 h 22"/>
                <a:gd name="T10" fmla="*/ 18 w 21"/>
                <a:gd name="T11" fmla="*/ 14 h 22"/>
                <a:gd name="T12" fmla="*/ 19 w 21"/>
                <a:gd name="T13" fmla="*/ 12 h 22"/>
                <a:gd name="T14" fmla="*/ 20 w 21"/>
                <a:gd name="T15" fmla="*/ 10 h 22"/>
                <a:gd name="T16" fmla="*/ 20 w 21"/>
                <a:gd name="T17" fmla="*/ 7 h 22"/>
                <a:gd name="T18" fmla="*/ 20 w 21"/>
                <a:gd name="T19" fmla="*/ 5 h 22"/>
                <a:gd name="T20" fmla="*/ 19 w 21"/>
                <a:gd name="T21" fmla="*/ 4 h 22"/>
                <a:gd name="T22" fmla="*/ 18 w 21"/>
                <a:gd name="T23" fmla="*/ 2 h 22"/>
                <a:gd name="T24" fmla="*/ 17 w 21"/>
                <a:gd name="T25" fmla="*/ 1 h 22"/>
                <a:gd name="T26" fmla="*/ 16 w 21"/>
                <a:gd name="T27" fmla="*/ 0 h 22"/>
                <a:gd name="T28" fmla="*/ 14 w 21"/>
                <a:gd name="T29" fmla="*/ 0 h 22"/>
                <a:gd name="T30" fmla="*/ 12 w 21"/>
                <a:gd name="T31" fmla="*/ 0 h 22"/>
                <a:gd name="T32" fmla="*/ 10 w 21"/>
                <a:gd name="T33" fmla="*/ 0 h 22"/>
                <a:gd name="T34" fmla="*/ 8 w 21"/>
                <a:gd name="T35" fmla="*/ 1 h 22"/>
                <a:gd name="T36" fmla="*/ 6 w 21"/>
                <a:gd name="T37" fmla="*/ 2 h 22"/>
                <a:gd name="T38" fmla="*/ 4 w 21"/>
                <a:gd name="T39" fmla="*/ 3 h 22"/>
                <a:gd name="T40" fmla="*/ 3 w 21"/>
                <a:gd name="T41" fmla="*/ 5 h 22"/>
                <a:gd name="T42" fmla="*/ 2 w 21"/>
                <a:gd name="T43" fmla="*/ 7 h 22"/>
                <a:gd name="T44" fmla="*/ 1 w 21"/>
                <a:gd name="T45" fmla="*/ 9 h 22"/>
                <a:gd name="T46" fmla="*/ 0 w 21"/>
                <a:gd name="T47" fmla="*/ 11 h 22"/>
                <a:gd name="T48" fmla="*/ 0 w 21"/>
                <a:gd name="T49" fmla="*/ 13 h 22"/>
                <a:gd name="T50" fmla="*/ 0 w 21"/>
                <a:gd name="T51" fmla="*/ 15 h 22"/>
                <a:gd name="T52" fmla="*/ 1 w 21"/>
                <a:gd name="T53" fmla="*/ 17 h 22"/>
                <a:gd name="T54" fmla="*/ 2 w 21"/>
                <a:gd name="T55" fmla="*/ 18 h 22"/>
                <a:gd name="T56" fmla="*/ 3 w 21"/>
                <a:gd name="T57" fmla="*/ 19 h 22"/>
                <a:gd name="T58" fmla="*/ 4 w 21"/>
                <a:gd name="T59" fmla="*/ 20 h 22"/>
                <a:gd name="T60" fmla="*/ 6 w 21"/>
                <a:gd name="T61" fmla="*/ 21 h 22"/>
                <a:gd name="T62" fmla="*/ 8 w 21"/>
                <a:gd name="T63" fmla="*/ 21 h 22"/>
                <a:gd name="T64" fmla="*/ 10 w 21"/>
                <a:gd name="T65" fmla="*/ 2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22"/>
                <a:gd name="T101" fmla="*/ 21 w 21"/>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22">
                  <a:moveTo>
                    <a:pt x="10" y="20"/>
                  </a:moveTo>
                  <a:lnTo>
                    <a:pt x="12" y="19"/>
                  </a:lnTo>
                  <a:lnTo>
                    <a:pt x="14" y="18"/>
                  </a:lnTo>
                  <a:lnTo>
                    <a:pt x="16" y="17"/>
                  </a:lnTo>
                  <a:lnTo>
                    <a:pt x="17" y="15"/>
                  </a:lnTo>
                  <a:lnTo>
                    <a:pt x="18" y="14"/>
                  </a:lnTo>
                  <a:lnTo>
                    <a:pt x="19" y="12"/>
                  </a:lnTo>
                  <a:lnTo>
                    <a:pt x="20" y="10"/>
                  </a:lnTo>
                  <a:lnTo>
                    <a:pt x="20" y="7"/>
                  </a:lnTo>
                  <a:lnTo>
                    <a:pt x="20" y="5"/>
                  </a:lnTo>
                  <a:lnTo>
                    <a:pt x="19" y="4"/>
                  </a:lnTo>
                  <a:lnTo>
                    <a:pt x="18" y="2"/>
                  </a:lnTo>
                  <a:lnTo>
                    <a:pt x="17" y="1"/>
                  </a:lnTo>
                  <a:lnTo>
                    <a:pt x="16" y="0"/>
                  </a:lnTo>
                  <a:lnTo>
                    <a:pt x="14" y="0"/>
                  </a:lnTo>
                  <a:lnTo>
                    <a:pt x="12" y="0"/>
                  </a:lnTo>
                  <a:lnTo>
                    <a:pt x="10" y="0"/>
                  </a:lnTo>
                  <a:lnTo>
                    <a:pt x="8" y="1"/>
                  </a:lnTo>
                  <a:lnTo>
                    <a:pt x="6" y="2"/>
                  </a:lnTo>
                  <a:lnTo>
                    <a:pt x="4" y="3"/>
                  </a:lnTo>
                  <a:lnTo>
                    <a:pt x="3" y="5"/>
                  </a:lnTo>
                  <a:lnTo>
                    <a:pt x="2" y="7"/>
                  </a:lnTo>
                  <a:lnTo>
                    <a:pt x="1" y="9"/>
                  </a:lnTo>
                  <a:lnTo>
                    <a:pt x="0" y="11"/>
                  </a:lnTo>
                  <a:lnTo>
                    <a:pt x="0" y="13"/>
                  </a:lnTo>
                  <a:lnTo>
                    <a:pt x="0" y="15"/>
                  </a:lnTo>
                  <a:lnTo>
                    <a:pt x="1" y="17"/>
                  </a:lnTo>
                  <a:lnTo>
                    <a:pt x="2" y="18"/>
                  </a:lnTo>
                  <a:lnTo>
                    <a:pt x="3" y="19"/>
                  </a:lnTo>
                  <a:lnTo>
                    <a:pt x="4" y="20"/>
                  </a:lnTo>
                  <a:lnTo>
                    <a:pt x="6" y="21"/>
                  </a:lnTo>
                  <a:lnTo>
                    <a:pt x="8" y="21"/>
                  </a:lnTo>
                  <a:lnTo>
                    <a:pt x="10" y="20"/>
                  </a:lnTo>
                </a:path>
              </a:pathLst>
            </a:custGeom>
            <a:solidFill>
              <a:srgbClr val="333333"/>
            </a:solidFill>
            <a:ln w="9525" cap="rnd">
              <a:noFill/>
              <a:round/>
              <a:headEnd/>
              <a:tailEnd/>
            </a:ln>
          </p:spPr>
          <p:txBody>
            <a:bodyPr/>
            <a:lstStyle/>
            <a:p>
              <a:endParaRPr lang="zh-CN" altLang="en-US"/>
            </a:p>
          </p:txBody>
        </p:sp>
        <p:sp>
          <p:nvSpPr>
            <p:cNvPr id="163" name="Freeform 154"/>
            <p:cNvSpPr>
              <a:spLocks/>
            </p:cNvSpPr>
            <p:nvPr/>
          </p:nvSpPr>
          <p:spPr bwMode="auto">
            <a:xfrm>
              <a:off x="4404" y="2642"/>
              <a:ext cx="21" cy="22"/>
            </a:xfrm>
            <a:custGeom>
              <a:avLst/>
              <a:gdLst>
                <a:gd name="T0" fmla="*/ 10 w 21"/>
                <a:gd name="T1" fmla="*/ 21 h 22"/>
                <a:gd name="T2" fmla="*/ 12 w 21"/>
                <a:gd name="T3" fmla="*/ 20 h 22"/>
                <a:gd name="T4" fmla="*/ 14 w 21"/>
                <a:gd name="T5" fmla="*/ 19 h 22"/>
                <a:gd name="T6" fmla="*/ 16 w 21"/>
                <a:gd name="T7" fmla="*/ 17 h 22"/>
                <a:gd name="T8" fmla="*/ 17 w 21"/>
                <a:gd name="T9" fmla="*/ 16 h 22"/>
                <a:gd name="T10" fmla="*/ 19 w 21"/>
                <a:gd name="T11" fmla="*/ 14 h 22"/>
                <a:gd name="T12" fmla="*/ 19 w 21"/>
                <a:gd name="T13" fmla="*/ 12 h 22"/>
                <a:gd name="T14" fmla="*/ 20 w 21"/>
                <a:gd name="T15" fmla="*/ 10 h 22"/>
                <a:gd name="T16" fmla="*/ 20 w 21"/>
                <a:gd name="T17" fmla="*/ 8 h 22"/>
                <a:gd name="T18" fmla="*/ 20 w 21"/>
                <a:gd name="T19" fmla="*/ 6 h 22"/>
                <a:gd name="T20" fmla="*/ 19 w 21"/>
                <a:gd name="T21" fmla="*/ 4 h 22"/>
                <a:gd name="T22" fmla="*/ 19 w 21"/>
                <a:gd name="T23" fmla="*/ 3 h 22"/>
                <a:gd name="T24" fmla="*/ 17 w 21"/>
                <a:gd name="T25" fmla="*/ 2 h 22"/>
                <a:gd name="T26" fmla="*/ 16 w 21"/>
                <a:gd name="T27" fmla="*/ 1 h 22"/>
                <a:gd name="T28" fmla="*/ 14 w 21"/>
                <a:gd name="T29" fmla="*/ 0 h 22"/>
                <a:gd name="T30" fmla="*/ 12 w 21"/>
                <a:gd name="T31" fmla="*/ 0 h 22"/>
                <a:gd name="T32" fmla="*/ 10 w 21"/>
                <a:gd name="T33" fmla="*/ 0 h 22"/>
                <a:gd name="T34" fmla="*/ 8 w 21"/>
                <a:gd name="T35" fmla="*/ 1 h 22"/>
                <a:gd name="T36" fmla="*/ 6 w 21"/>
                <a:gd name="T37" fmla="*/ 2 h 22"/>
                <a:gd name="T38" fmla="*/ 5 w 21"/>
                <a:gd name="T39" fmla="*/ 4 h 22"/>
                <a:gd name="T40" fmla="*/ 3 w 21"/>
                <a:gd name="T41" fmla="*/ 5 h 22"/>
                <a:gd name="T42" fmla="*/ 2 w 21"/>
                <a:gd name="T43" fmla="*/ 7 h 22"/>
                <a:gd name="T44" fmla="*/ 1 w 21"/>
                <a:gd name="T45" fmla="*/ 9 h 22"/>
                <a:gd name="T46" fmla="*/ 0 w 21"/>
                <a:gd name="T47" fmla="*/ 11 h 22"/>
                <a:gd name="T48" fmla="*/ 0 w 21"/>
                <a:gd name="T49" fmla="*/ 13 h 22"/>
                <a:gd name="T50" fmla="*/ 0 w 21"/>
                <a:gd name="T51" fmla="*/ 15 h 22"/>
                <a:gd name="T52" fmla="*/ 1 w 21"/>
                <a:gd name="T53" fmla="*/ 17 h 22"/>
                <a:gd name="T54" fmla="*/ 2 w 21"/>
                <a:gd name="T55" fmla="*/ 19 h 22"/>
                <a:gd name="T56" fmla="*/ 3 w 21"/>
                <a:gd name="T57" fmla="*/ 20 h 22"/>
                <a:gd name="T58" fmla="*/ 5 w 21"/>
                <a:gd name="T59" fmla="*/ 21 h 22"/>
                <a:gd name="T60" fmla="*/ 6 w 21"/>
                <a:gd name="T61" fmla="*/ 21 h 22"/>
                <a:gd name="T62" fmla="*/ 8 w 21"/>
                <a:gd name="T63" fmla="*/ 21 h 22"/>
                <a:gd name="T64" fmla="*/ 10 w 21"/>
                <a:gd name="T65" fmla="*/ 21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22"/>
                <a:gd name="T101" fmla="*/ 21 w 21"/>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22">
                  <a:moveTo>
                    <a:pt x="10" y="21"/>
                  </a:moveTo>
                  <a:lnTo>
                    <a:pt x="12" y="20"/>
                  </a:lnTo>
                  <a:lnTo>
                    <a:pt x="14" y="19"/>
                  </a:lnTo>
                  <a:lnTo>
                    <a:pt x="16" y="17"/>
                  </a:lnTo>
                  <a:lnTo>
                    <a:pt x="17" y="16"/>
                  </a:lnTo>
                  <a:lnTo>
                    <a:pt x="19" y="14"/>
                  </a:lnTo>
                  <a:lnTo>
                    <a:pt x="19" y="12"/>
                  </a:lnTo>
                  <a:lnTo>
                    <a:pt x="20" y="10"/>
                  </a:lnTo>
                  <a:lnTo>
                    <a:pt x="20" y="8"/>
                  </a:lnTo>
                  <a:lnTo>
                    <a:pt x="20" y="6"/>
                  </a:lnTo>
                  <a:lnTo>
                    <a:pt x="19" y="4"/>
                  </a:lnTo>
                  <a:lnTo>
                    <a:pt x="19" y="3"/>
                  </a:lnTo>
                  <a:lnTo>
                    <a:pt x="17" y="2"/>
                  </a:lnTo>
                  <a:lnTo>
                    <a:pt x="16" y="1"/>
                  </a:lnTo>
                  <a:lnTo>
                    <a:pt x="14" y="0"/>
                  </a:lnTo>
                  <a:lnTo>
                    <a:pt x="12" y="0"/>
                  </a:lnTo>
                  <a:lnTo>
                    <a:pt x="10" y="0"/>
                  </a:lnTo>
                  <a:lnTo>
                    <a:pt x="8" y="1"/>
                  </a:lnTo>
                  <a:lnTo>
                    <a:pt x="6" y="2"/>
                  </a:lnTo>
                  <a:lnTo>
                    <a:pt x="5" y="4"/>
                  </a:lnTo>
                  <a:lnTo>
                    <a:pt x="3" y="5"/>
                  </a:lnTo>
                  <a:lnTo>
                    <a:pt x="2" y="7"/>
                  </a:lnTo>
                  <a:lnTo>
                    <a:pt x="1" y="9"/>
                  </a:lnTo>
                  <a:lnTo>
                    <a:pt x="0" y="11"/>
                  </a:lnTo>
                  <a:lnTo>
                    <a:pt x="0" y="13"/>
                  </a:lnTo>
                  <a:lnTo>
                    <a:pt x="0" y="15"/>
                  </a:lnTo>
                  <a:lnTo>
                    <a:pt x="1" y="17"/>
                  </a:lnTo>
                  <a:lnTo>
                    <a:pt x="2" y="19"/>
                  </a:lnTo>
                  <a:lnTo>
                    <a:pt x="3" y="20"/>
                  </a:lnTo>
                  <a:lnTo>
                    <a:pt x="5" y="21"/>
                  </a:lnTo>
                  <a:lnTo>
                    <a:pt x="6" y="21"/>
                  </a:lnTo>
                  <a:lnTo>
                    <a:pt x="8" y="21"/>
                  </a:lnTo>
                  <a:lnTo>
                    <a:pt x="10" y="21"/>
                  </a:lnTo>
                </a:path>
              </a:pathLst>
            </a:custGeom>
            <a:solidFill>
              <a:srgbClr val="333333"/>
            </a:solidFill>
            <a:ln w="9525" cap="rnd">
              <a:noFill/>
              <a:round/>
              <a:headEnd/>
              <a:tailEnd/>
            </a:ln>
          </p:spPr>
          <p:txBody>
            <a:bodyPr/>
            <a:lstStyle/>
            <a:p>
              <a:endParaRPr lang="zh-CN" altLang="en-US"/>
            </a:p>
          </p:txBody>
        </p:sp>
        <p:sp>
          <p:nvSpPr>
            <p:cNvPr id="164" name="Freeform 155"/>
            <p:cNvSpPr>
              <a:spLocks/>
            </p:cNvSpPr>
            <p:nvPr/>
          </p:nvSpPr>
          <p:spPr bwMode="auto">
            <a:xfrm>
              <a:off x="4131" y="2604"/>
              <a:ext cx="146" cy="224"/>
            </a:xfrm>
            <a:custGeom>
              <a:avLst/>
              <a:gdLst>
                <a:gd name="T0" fmla="*/ 145 w 146"/>
                <a:gd name="T1" fmla="*/ 0 h 224"/>
                <a:gd name="T2" fmla="*/ 145 w 146"/>
                <a:gd name="T3" fmla="*/ 185 h 224"/>
                <a:gd name="T4" fmla="*/ 0 w 146"/>
                <a:gd name="T5" fmla="*/ 223 h 224"/>
                <a:gd name="T6" fmla="*/ 0 w 146"/>
                <a:gd name="T7" fmla="*/ 39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5"/>
                  </a:lnTo>
                  <a:lnTo>
                    <a:pt x="0" y="223"/>
                  </a:lnTo>
                  <a:lnTo>
                    <a:pt x="0" y="39"/>
                  </a:lnTo>
                  <a:lnTo>
                    <a:pt x="145" y="0"/>
                  </a:lnTo>
                </a:path>
              </a:pathLst>
            </a:custGeom>
            <a:solidFill>
              <a:srgbClr val="4C4C4C"/>
            </a:solidFill>
            <a:ln w="9525" cap="rnd">
              <a:noFill/>
              <a:round/>
              <a:headEnd/>
              <a:tailEnd/>
            </a:ln>
          </p:spPr>
          <p:txBody>
            <a:bodyPr/>
            <a:lstStyle/>
            <a:p>
              <a:endParaRPr lang="zh-CN" altLang="en-US"/>
            </a:p>
          </p:txBody>
        </p:sp>
        <p:sp>
          <p:nvSpPr>
            <p:cNvPr id="165" name="Freeform 156"/>
            <p:cNvSpPr>
              <a:spLocks/>
            </p:cNvSpPr>
            <p:nvPr/>
          </p:nvSpPr>
          <p:spPr bwMode="auto">
            <a:xfrm>
              <a:off x="4135" y="2599"/>
              <a:ext cx="146" cy="224"/>
            </a:xfrm>
            <a:custGeom>
              <a:avLst/>
              <a:gdLst>
                <a:gd name="T0" fmla="*/ 145 w 146"/>
                <a:gd name="T1" fmla="*/ 0 h 224"/>
                <a:gd name="T2" fmla="*/ 145 w 146"/>
                <a:gd name="T3" fmla="*/ 185 h 224"/>
                <a:gd name="T4" fmla="*/ 0 w 146"/>
                <a:gd name="T5" fmla="*/ 223 h 224"/>
                <a:gd name="T6" fmla="*/ 0 w 146"/>
                <a:gd name="T7" fmla="*/ 39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5"/>
                  </a:lnTo>
                  <a:lnTo>
                    <a:pt x="0" y="223"/>
                  </a:lnTo>
                  <a:lnTo>
                    <a:pt x="0" y="39"/>
                  </a:lnTo>
                  <a:lnTo>
                    <a:pt x="145" y="0"/>
                  </a:lnTo>
                </a:path>
              </a:pathLst>
            </a:custGeom>
            <a:solidFill>
              <a:srgbClr val="BFBFBF"/>
            </a:solidFill>
            <a:ln w="9525" cap="rnd">
              <a:noFill/>
              <a:round/>
              <a:headEnd/>
              <a:tailEnd/>
            </a:ln>
          </p:spPr>
          <p:txBody>
            <a:bodyPr/>
            <a:lstStyle/>
            <a:p>
              <a:endParaRPr lang="zh-CN" altLang="en-US"/>
            </a:p>
          </p:txBody>
        </p:sp>
        <p:sp>
          <p:nvSpPr>
            <p:cNvPr id="166" name="Freeform 157"/>
            <p:cNvSpPr>
              <a:spLocks/>
            </p:cNvSpPr>
            <p:nvPr/>
          </p:nvSpPr>
          <p:spPr bwMode="auto">
            <a:xfrm>
              <a:off x="4468" y="2514"/>
              <a:ext cx="145" cy="224"/>
            </a:xfrm>
            <a:custGeom>
              <a:avLst/>
              <a:gdLst>
                <a:gd name="T0" fmla="*/ 144 w 145"/>
                <a:gd name="T1" fmla="*/ 0 h 224"/>
                <a:gd name="T2" fmla="*/ 144 w 145"/>
                <a:gd name="T3" fmla="*/ 185 h 224"/>
                <a:gd name="T4" fmla="*/ 0 w 145"/>
                <a:gd name="T5" fmla="*/ 223 h 224"/>
                <a:gd name="T6" fmla="*/ 0 w 145"/>
                <a:gd name="T7" fmla="*/ 39 h 224"/>
                <a:gd name="T8" fmla="*/ 144 w 145"/>
                <a:gd name="T9" fmla="*/ 0 h 224"/>
                <a:gd name="T10" fmla="*/ 0 60000 65536"/>
                <a:gd name="T11" fmla="*/ 0 60000 65536"/>
                <a:gd name="T12" fmla="*/ 0 60000 65536"/>
                <a:gd name="T13" fmla="*/ 0 60000 65536"/>
                <a:gd name="T14" fmla="*/ 0 60000 65536"/>
                <a:gd name="T15" fmla="*/ 0 w 145"/>
                <a:gd name="T16" fmla="*/ 0 h 224"/>
                <a:gd name="T17" fmla="*/ 145 w 145"/>
                <a:gd name="T18" fmla="*/ 224 h 224"/>
              </a:gdLst>
              <a:ahLst/>
              <a:cxnLst>
                <a:cxn ang="T10">
                  <a:pos x="T0" y="T1"/>
                </a:cxn>
                <a:cxn ang="T11">
                  <a:pos x="T2" y="T3"/>
                </a:cxn>
                <a:cxn ang="T12">
                  <a:pos x="T4" y="T5"/>
                </a:cxn>
                <a:cxn ang="T13">
                  <a:pos x="T6" y="T7"/>
                </a:cxn>
                <a:cxn ang="T14">
                  <a:pos x="T8" y="T9"/>
                </a:cxn>
              </a:cxnLst>
              <a:rect l="T15" t="T16" r="T17" b="T18"/>
              <a:pathLst>
                <a:path w="145" h="224">
                  <a:moveTo>
                    <a:pt x="144" y="0"/>
                  </a:moveTo>
                  <a:lnTo>
                    <a:pt x="144" y="185"/>
                  </a:lnTo>
                  <a:lnTo>
                    <a:pt x="0" y="223"/>
                  </a:lnTo>
                  <a:lnTo>
                    <a:pt x="0" y="39"/>
                  </a:lnTo>
                  <a:lnTo>
                    <a:pt x="144" y="0"/>
                  </a:lnTo>
                </a:path>
              </a:pathLst>
            </a:custGeom>
            <a:solidFill>
              <a:srgbClr val="4C4C4C"/>
            </a:solidFill>
            <a:ln w="9525" cap="rnd">
              <a:noFill/>
              <a:round/>
              <a:headEnd/>
              <a:tailEnd/>
            </a:ln>
          </p:spPr>
          <p:txBody>
            <a:bodyPr/>
            <a:lstStyle/>
            <a:p>
              <a:endParaRPr lang="zh-CN" altLang="en-US"/>
            </a:p>
          </p:txBody>
        </p:sp>
        <p:sp>
          <p:nvSpPr>
            <p:cNvPr id="167" name="Freeform 158"/>
            <p:cNvSpPr>
              <a:spLocks/>
            </p:cNvSpPr>
            <p:nvPr/>
          </p:nvSpPr>
          <p:spPr bwMode="auto">
            <a:xfrm>
              <a:off x="4472" y="2509"/>
              <a:ext cx="145" cy="224"/>
            </a:xfrm>
            <a:custGeom>
              <a:avLst/>
              <a:gdLst>
                <a:gd name="T0" fmla="*/ 144 w 145"/>
                <a:gd name="T1" fmla="*/ 0 h 224"/>
                <a:gd name="T2" fmla="*/ 144 w 145"/>
                <a:gd name="T3" fmla="*/ 184 h 224"/>
                <a:gd name="T4" fmla="*/ 0 w 145"/>
                <a:gd name="T5" fmla="*/ 223 h 224"/>
                <a:gd name="T6" fmla="*/ 0 w 145"/>
                <a:gd name="T7" fmla="*/ 38 h 224"/>
                <a:gd name="T8" fmla="*/ 144 w 145"/>
                <a:gd name="T9" fmla="*/ 0 h 224"/>
                <a:gd name="T10" fmla="*/ 0 60000 65536"/>
                <a:gd name="T11" fmla="*/ 0 60000 65536"/>
                <a:gd name="T12" fmla="*/ 0 60000 65536"/>
                <a:gd name="T13" fmla="*/ 0 60000 65536"/>
                <a:gd name="T14" fmla="*/ 0 60000 65536"/>
                <a:gd name="T15" fmla="*/ 0 w 145"/>
                <a:gd name="T16" fmla="*/ 0 h 224"/>
                <a:gd name="T17" fmla="*/ 145 w 145"/>
                <a:gd name="T18" fmla="*/ 224 h 224"/>
              </a:gdLst>
              <a:ahLst/>
              <a:cxnLst>
                <a:cxn ang="T10">
                  <a:pos x="T0" y="T1"/>
                </a:cxn>
                <a:cxn ang="T11">
                  <a:pos x="T2" y="T3"/>
                </a:cxn>
                <a:cxn ang="T12">
                  <a:pos x="T4" y="T5"/>
                </a:cxn>
                <a:cxn ang="T13">
                  <a:pos x="T6" y="T7"/>
                </a:cxn>
                <a:cxn ang="T14">
                  <a:pos x="T8" y="T9"/>
                </a:cxn>
              </a:cxnLst>
              <a:rect l="T15" t="T16" r="T17" b="T18"/>
              <a:pathLst>
                <a:path w="145" h="224">
                  <a:moveTo>
                    <a:pt x="144" y="0"/>
                  </a:moveTo>
                  <a:lnTo>
                    <a:pt x="144" y="184"/>
                  </a:lnTo>
                  <a:lnTo>
                    <a:pt x="0" y="223"/>
                  </a:lnTo>
                  <a:lnTo>
                    <a:pt x="0" y="38"/>
                  </a:lnTo>
                  <a:lnTo>
                    <a:pt x="144" y="0"/>
                  </a:lnTo>
                </a:path>
              </a:pathLst>
            </a:custGeom>
            <a:solidFill>
              <a:srgbClr val="BFBFBF"/>
            </a:solidFill>
            <a:ln w="9525" cap="rnd">
              <a:noFill/>
              <a:round/>
              <a:headEnd/>
              <a:tailEnd/>
            </a:ln>
          </p:spPr>
          <p:txBody>
            <a:bodyPr/>
            <a:lstStyle/>
            <a:p>
              <a:endParaRPr lang="zh-CN" altLang="en-US"/>
            </a:p>
          </p:txBody>
        </p:sp>
        <p:sp>
          <p:nvSpPr>
            <p:cNvPr id="168" name="Freeform 159"/>
            <p:cNvSpPr>
              <a:spLocks/>
            </p:cNvSpPr>
            <p:nvPr/>
          </p:nvSpPr>
          <p:spPr bwMode="auto">
            <a:xfrm>
              <a:off x="4636" y="2469"/>
              <a:ext cx="146" cy="224"/>
            </a:xfrm>
            <a:custGeom>
              <a:avLst/>
              <a:gdLst>
                <a:gd name="T0" fmla="*/ 145 w 146"/>
                <a:gd name="T1" fmla="*/ 0 h 224"/>
                <a:gd name="T2" fmla="*/ 145 w 146"/>
                <a:gd name="T3" fmla="*/ 184 h 224"/>
                <a:gd name="T4" fmla="*/ 0 w 146"/>
                <a:gd name="T5" fmla="*/ 223 h 224"/>
                <a:gd name="T6" fmla="*/ 0 w 146"/>
                <a:gd name="T7" fmla="*/ 38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4"/>
                  </a:lnTo>
                  <a:lnTo>
                    <a:pt x="0" y="223"/>
                  </a:lnTo>
                  <a:lnTo>
                    <a:pt x="0" y="38"/>
                  </a:lnTo>
                  <a:lnTo>
                    <a:pt x="145" y="0"/>
                  </a:lnTo>
                </a:path>
              </a:pathLst>
            </a:custGeom>
            <a:solidFill>
              <a:srgbClr val="4C4C4C"/>
            </a:solidFill>
            <a:ln w="9525" cap="rnd">
              <a:noFill/>
              <a:round/>
              <a:headEnd/>
              <a:tailEnd/>
            </a:ln>
          </p:spPr>
          <p:txBody>
            <a:bodyPr/>
            <a:lstStyle/>
            <a:p>
              <a:endParaRPr lang="zh-CN" altLang="en-US"/>
            </a:p>
          </p:txBody>
        </p:sp>
        <p:sp>
          <p:nvSpPr>
            <p:cNvPr id="169" name="Freeform 160"/>
            <p:cNvSpPr>
              <a:spLocks/>
            </p:cNvSpPr>
            <p:nvPr/>
          </p:nvSpPr>
          <p:spPr bwMode="auto">
            <a:xfrm>
              <a:off x="4640" y="2464"/>
              <a:ext cx="146" cy="224"/>
            </a:xfrm>
            <a:custGeom>
              <a:avLst/>
              <a:gdLst>
                <a:gd name="T0" fmla="*/ 145 w 146"/>
                <a:gd name="T1" fmla="*/ 0 h 224"/>
                <a:gd name="T2" fmla="*/ 145 w 146"/>
                <a:gd name="T3" fmla="*/ 184 h 224"/>
                <a:gd name="T4" fmla="*/ 0 w 146"/>
                <a:gd name="T5" fmla="*/ 223 h 224"/>
                <a:gd name="T6" fmla="*/ 0 w 146"/>
                <a:gd name="T7" fmla="*/ 38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4"/>
                  </a:lnTo>
                  <a:lnTo>
                    <a:pt x="0" y="223"/>
                  </a:lnTo>
                  <a:lnTo>
                    <a:pt x="0" y="38"/>
                  </a:lnTo>
                  <a:lnTo>
                    <a:pt x="145" y="0"/>
                  </a:lnTo>
                </a:path>
              </a:pathLst>
            </a:custGeom>
            <a:solidFill>
              <a:srgbClr val="BFBFBF"/>
            </a:solidFill>
            <a:ln w="9525" cap="rnd">
              <a:noFill/>
              <a:round/>
              <a:headEnd/>
              <a:tailEnd/>
            </a:ln>
          </p:spPr>
          <p:txBody>
            <a:bodyPr/>
            <a:lstStyle/>
            <a:p>
              <a:endParaRPr lang="zh-CN" altLang="en-US"/>
            </a:p>
          </p:txBody>
        </p:sp>
        <p:grpSp>
          <p:nvGrpSpPr>
            <p:cNvPr id="6" name="Group 161"/>
            <p:cNvGrpSpPr>
              <a:grpSpLocks/>
            </p:cNvGrpSpPr>
            <p:nvPr/>
          </p:nvGrpSpPr>
          <p:grpSpPr bwMode="auto">
            <a:xfrm>
              <a:off x="3981" y="2483"/>
              <a:ext cx="791" cy="365"/>
              <a:chOff x="3981" y="2483"/>
              <a:chExt cx="791" cy="365"/>
            </a:xfrm>
          </p:grpSpPr>
          <p:sp>
            <p:nvSpPr>
              <p:cNvPr id="171" name="Freeform 162"/>
              <p:cNvSpPr>
                <a:spLocks/>
              </p:cNvSpPr>
              <p:nvPr/>
            </p:nvSpPr>
            <p:spPr bwMode="auto">
              <a:xfrm>
                <a:off x="3981" y="2664"/>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72" name="Freeform 163"/>
              <p:cNvSpPr>
                <a:spLocks/>
              </p:cNvSpPr>
              <p:nvPr/>
            </p:nvSpPr>
            <p:spPr bwMode="auto">
              <a:xfrm>
                <a:off x="3981" y="2698"/>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73" name="Freeform 164"/>
              <p:cNvSpPr>
                <a:spLocks/>
              </p:cNvSpPr>
              <p:nvPr/>
            </p:nvSpPr>
            <p:spPr bwMode="auto">
              <a:xfrm>
                <a:off x="3981" y="2731"/>
                <a:ext cx="118" cy="50"/>
              </a:xfrm>
              <a:custGeom>
                <a:avLst/>
                <a:gdLst>
                  <a:gd name="T0" fmla="*/ 0 w 118"/>
                  <a:gd name="T1" fmla="*/ 49 h 50"/>
                  <a:gd name="T2" fmla="*/ 0 w 118"/>
                  <a:gd name="T3" fmla="*/ 32 h 50"/>
                  <a:gd name="T4" fmla="*/ 117 w 118"/>
                  <a:gd name="T5" fmla="*/ 0 h 50"/>
                  <a:gd name="T6" fmla="*/ 117 w 118"/>
                  <a:gd name="T7" fmla="*/ 17 h 50"/>
                  <a:gd name="T8" fmla="*/ 0 w 118"/>
                  <a:gd name="T9" fmla="*/ 49 h 50"/>
                  <a:gd name="T10" fmla="*/ 0 60000 65536"/>
                  <a:gd name="T11" fmla="*/ 0 60000 65536"/>
                  <a:gd name="T12" fmla="*/ 0 60000 65536"/>
                  <a:gd name="T13" fmla="*/ 0 60000 65536"/>
                  <a:gd name="T14" fmla="*/ 0 60000 65536"/>
                  <a:gd name="T15" fmla="*/ 0 w 118"/>
                  <a:gd name="T16" fmla="*/ 0 h 50"/>
                  <a:gd name="T17" fmla="*/ 118 w 118"/>
                  <a:gd name="T18" fmla="*/ 50 h 50"/>
                </a:gdLst>
                <a:ahLst/>
                <a:cxnLst>
                  <a:cxn ang="T10">
                    <a:pos x="T0" y="T1"/>
                  </a:cxn>
                  <a:cxn ang="T11">
                    <a:pos x="T2" y="T3"/>
                  </a:cxn>
                  <a:cxn ang="T12">
                    <a:pos x="T4" y="T5"/>
                  </a:cxn>
                  <a:cxn ang="T13">
                    <a:pos x="T6" y="T7"/>
                  </a:cxn>
                  <a:cxn ang="T14">
                    <a:pos x="T8" y="T9"/>
                  </a:cxn>
                </a:cxnLst>
                <a:rect l="T15" t="T16" r="T17" b="T18"/>
                <a:pathLst>
                  <a:path w="118" h="50">
                    <a:moveTo>
                      <a:pt x="0" y="49"/>
                    </a:moveTo>
                    <a:lnTo>
                      <a:pt x="0" y="32"/>
                    </a:lnTo>
                    <a:lnTo>
                      <a:pt x="117" y="0"/>
                    </a:lnTo>
                    <a:lnTo>
                      <a:pt x="117" y="17"/>
                    </a:lnTo>
                    <a:lnTo>
                      <a:pt x="0" y="49"/>
                    </a:lnTo>
                  </a:path>
                </a:pathLst>
              </a:custGeom>
              <a:solidFill>
                <a:srgbClr val="0099CC"/>
              </a:solidFill>
              <a:ln w="9525" cap="rnd">
                <a:noFill/>
                <a:round/>
                <a:headEnd/>
                <a:tailEnd/>
              </a:ln>
            </p:spPr>
            <p:txBody>
              <a:bodyPr/>
              <a:lstStyle/>
              <a:p>
                <a:endParaRPr lang="zh-CN" altLang="en-US"/>
              </a:p>
            </p:txBody>
          </p:sp>
          <p:sp>
            <p:nvSpPr>
              <p:cNvPr id="174" name="Freeform 165"/>
              <p:cNvSpPr>
                <a:spLocks/>
              </p:cNvSpPr>
              <p:nvPr/>
            </p:nvSpPr>
            <p:spPr bwMode="auto">
              <a:xfrm>
                <a:off x="3981" y="2765"/>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75" name="Freeform 166"/>
              <p:cNvSpPr>
                <a:spLocks/>
              </p:cNvSpPr>
              <p:nvPr/>
            </p:nvSpPr>
            <p:spPr bwMode="auto">
              <a:xfrm>
                <a:off x="3981" y="2799"/>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76" name="Freeform 167"/>
              <p:cNvSpPr>
                <a:spLocks/>
              </p:cNvSpPr>
              <p:nvPr/>
            </p:nvSpPr>
            <p:spPr bwMode="auto">
              <a:xfrm>
                <a:off x="4150" y="2619"/>
                <a:ext cx="117" cy="49"/>
              </a:xfrm>
              <a:custGeom>
                <a:avLst/>
                <a:gdLst>
                  <a:gd name="T0" fmla="*/ 0 w 117"/>
                  <a:gd name="T1" fmla="*/ 48 h 49"/>
                  <a:gd name="T2" fmla="*/ 0 w 117"/>
                  <a:gd name="T3" fmla="*/ 31 h 49"/>
                  <a:gd name="T4" fmla="*/ 116 w 117"/>
                  <a:gd name="T5" fmla="*/ 0 h 49"/>
                  <a:gd name="T6" fmla="*/ 116 w 117"/>
                  <a:gd name="T7" fmla="*/ 17 h 49"/>
                  <a:gd name="T8" fmla="*/ 0 w 117"/>
                  <a:gd name="T9" fmla="*/ 48 h 49"/>
                  <a:gd name="T10" fmla="*/ 0 60000 65536"/>
                  <a:gd name="T11" fmla="*/ 0 60000 65536"/>
                  <a:gd name="T12" fmla="*/ 0 60000 65536"/>
                  <a:gd name="T13" fmla="*/ 0 60000 65536"/>
                  <a:gd name="T14" fmla="*/ 0 60000 65536"/>
                  <a:gd name="T15" fmla="*/ 0 w 117"/>
                  <a:gd name="T16" fmla="*/ 0 h 49"/>
                  <a:gd name="T17" fmla="*/ 117 w 117"/>
                  <a:gd name="T18" fmla="*/ 49 h 49"/>
                </a:gdLst>
                <a:ahLst/>
                <a:cxnLst>
                  <a:cxn ang="T10">
                    <a:pos x="T0" y="T1"/>
                  </a:cxn>
                  <a:cxn ang="T11">
                    <a:pos x="T2" y="T3"/>
                  </a:cxn>
                  <a:cxn ang="T12">
                    <a:pos x="T4" y="T5"/>
                  </a:cxn>
                  <a:cxn ang="T13">
                    <a:pos x="T6" y="T7"/>
                  </a:cxn>
                  <a:cxn ang="T14">
                    <a:pos x="T8" y="T9"/>
                  </a:cxn>
                </a:cxnLst>
                <a:rect l="T15" t="T16" r="T17" b="T18"/>
                <a:pathLst>
                  <a:path w="117" h="49">
                    <a:moveTo>
                      <a:pt x="0" y="48"/>
                    </a:moveTo>
                    <a:lnTo>
                      <a:pt x="0" y="31"/>
                    </a:lnTo>
                    <a:lnTo>
                      <a:pt x="116" y="0"/>
                    </a:lnTo>
                    <a:lnTo>
                      <a:pt x="116" y="17"/>
                    </a:lnTo>
                    <a:lnTo>
                      <a:pt x="0" y="48"/>
                    </a:lnTo>
                  </a:path>
                </a:pathLst>
              </a:custGeom>
              <a:solidFill>
                <a:srgbClr val="0099CC"/>
              </a:solidFill>
              <a:ln w="9525" cap="rnd">
                <a:noFill/>
                <a:round/>
                <a:headEnd/>
                <a:tailEnd/>
              </a:ln>
            </p:spPr>
            <p:txBody>
              <a:bodyPr/>
              <a:lstStyle/>
              <a:p>
                <a:endParaRPr lang="zh-CN" altLang="en-US"/>
              </a:p>
            </p:txBody>
          </p:sp>
          <p:sp>
            <p:nvSpPr>
              <p:cNvPr id="177" name="Freeform 168"/>
              <p:cNvSpPr>
                <a:spLocks/>
              </p:cNvSpPr>
              <p:nvPr/>
            </p:nvSpPr>
            <p:spPr bwMode="auto">
              <a:xfrm>
                <a:off x="4150" y="2653"/>
                <a:ext cx="117" cy="49"/>
              </a:xfrm>
              <a:custGeom>
                <a:avLst/>
                <a:gdLst>
                  <a:gd name="T0" fmla="*/ 0 w 117"/>
                  <a:gd name="T1" fmla="*/ 48 h 49"/>
                  <a:gd name="T2" fmla="*/ 0 w 117"/>
                  <a:gd name="T3" fmla="*/ 31 h 49"/>
                  <a:gd name="T4" fmla="*/ 116 w 117"/>
                  <a:gd name="T5" fmla="*/ 0 h 49"/>
                  <a:gd name="T6" fmla="*/ 116 w 117"/>
                  <a:gd name="T7" fmla="*/ 17 h 49"/>
                  <a:gd name="T8" fmla="*/ 0 w 117"/>
                  <a:gd name="T9" fmla="*/ 48 h 49"/>
                  <a:gd name="T10" fmla="*/ 0 60000 65536"/>
                  <a:gd name="T11" fmla="*/ 0 60000 65536"/>
                  <a:gd name="T12" fmla="*/ 0 60000 65536"/>
                  <a:gd name="T13" fmla="*/ 0 60000 65536"/>
                  <a:gd name="T14" fmla="*/ 0 60000 65536"/>
                  <a:gd name="T15" fmla="*/ 0 w 117"/>
                  <a:gd name="T16" fmla="*/ 0 h 49"/>
                  <a:gd name="T17" fmla="*/ 117 w 117"/>
                  <a:gd name="T18" fmla="*/ 49 h 49"/>
                </a:gdLst>
                <a:ahLst/>
                <a:cxnLst>
                  <a:cxn ang="T10">
                    <a:pos x="T0" y="T1"/>
                  </a:cxn>
                  <a:cxn ang="T11">
                    <a:pos x="T2" y="T3"/>
                  </a:cxn>
                  <a:cxn ang="T12">
                    <a:pos x="T4" y="T5"/>
                  </a:cxn>
                  <a:cxn ang="T13">
                    <a:pos x="T6" y="T7"/>
                  </a:cxn>
                  <a:cxn ang="T14">
                    <a:pos x="T8" y="T9"/>
                  </a:cxn>
                </a:cxnLst>
                <a:rect l="T15" t="T16" r="T17" b="T18"/>
                <a:pathLst>
                  <a:path w="117" h="49">
                    <a:moveTo>
                      <a:pt x="0" y="48"/>
                    </a:moveTo>
                    <a:lnTo>
                      <a:pt x="0" y="31"/>
                    </a:lnTo>
                    <a:lnTo>
                      <a:pt x="116" y="0"/>
                    </a:lnTo>
                    <a:lnTo>
                      <a:pt x="116" y="17"/>
                    </a:lnTo>
                    <a:lnTo>
                      <a:pt x="0" y="48"/>
                    </a:lnTo>
                  </a:path>
                </a:pathLst>
              </a:custGeom>
              <a:solidFill>
                <a:srgbClr val="0099CC"/>
              </a:solidFill>
              <a:ln w="9525" cap="rnd">
                <a:noFill/>
                <a:round/>
                <a:headEnd/>
                <a:tailEnd/>
              </a:ln>
            </p:spPr>
            <p:txBody>
              <a:bodyPr/>
              <a:lstStyle/>
              <a:p>
                <a:endParaRPr lang="zh-CN" altLang="en-US"/>
              </a:p>
            </p:txBody>
          </p:sp>
          <p:sp>
            <p:nvSpPr>
              <p:cNvPr id="178" name="Freeform 169"/>
              <p:cNvSpPr>
                <a:spLocks/>
              </p:cNvSpPr>
              <p:nvPr/>
            </p:nvSpPr>
            <p:spPr bwMode="auto">
              <a:xfrm>
                <a:off x="4150" y="2686"/>
                <a:ext cx="117" cy="50"/>
              </a:xfrm>
              <a:custGeom>
                <a:avLst/>
                <a:gdLst>
                  <a:gd name="T0" fmla="*/ 0 w 117"/>
                  <a:gd name="T1" fmla="*/ 49 h 50"/>
                  <a:gd name="T2" fmla="*/ 0 w 117"/>
                  <a:gd name="T3" fmla="*/ 32 h 50"/>
                  <a:gd name="T4" fmla="*/ 116 w 117"/>
                  <a:gd name="T5" fmla="*/ 0 h 50"/>
                  <a:gd name="T6" fmla="*/ 116 w 117"/>
                  <a:gd name="T7" fmla="*/ 17 h 50"/>
                  <a:gd name="T8" fmla="*/ 0 w 117"/>
                  <a:gd name="T9" fmla="*/ 49 h 50"/>
                  <a:gd name="T10" fmla="*/ 0 60000 65536"/>
                  <a:gd name="T11" fmla="*/ 0 60000 65536"/>
                  <a:gd name="T12" fmla="*/ 0 60000 65536"/>
                  <a:gd name="T13" fmla="*/ 0 60000 65536"/>
                  <a:gd name="T14" fmla="*/ 0 60000 65536"/>
                  <a:gd name="T15" fmla="*/ 0 w 117"/>
                  <a:gd name="T16" fmla="*/ 0 h 50"/>
                  <a:gd name="T17" fmla="*/ 117 w 117"/>
                  <a:gd name="T18" fmla="*/ 50 h 50"/>
                </a:gdLst>
                <a:ahLst/>
                <a:cxnLst>
                  <a:cxn ang="T10">
                    <a:pos x="T0" y="T1"/>
                  </a:cxn>
                  <a:cxn ang="T11">
                    <a:pos x="T2" y="T3"/>
                  </a:cxn>
                  <a:cxn ang="T12">
                    <a:pos x="T4" y="T5"/>
                  </a:cxn>
                  <a:cxn ang="T13">
                    <a:pos x="T6" y="T7"/>
                  </a:cxn>
                  <a:cxn ang="T14">
                    <a:pos x="T8" y="T9"/>
                  </a:cxn>
                </a:cxnLst>
                <a:rect l="T15" t="T16" r="T17" b="T18"/>
                <a:pathLst>
                  <a:path w="117" h="50">
                    <a:moveTo>
                      <a:pt x="0" y="49"/>
                    </a:moveTo>
                    <a:lnTo>
                      <a:pt x="0" y="32"/>
                    </a:lnTo>
                    <a:lnTo>
                      <a:pt x="116" y="0"/>
                    </a:lnTo>
                    <a:lnTo>
                      <a:pt x="116" y="17"/>
                    </a:lnTo>
                    <a:lnTo>
                      <a:pt x="0" y="49"/>
                    </a:lnTo>
                  </a:path>
                </a:pathLst>
              </a:custGeom>
              <a:solidFill>
                <a:srgbClr val="0099CC"/>
              </a:solidFill>
              <a:ln w="9525" cap="rnd">
                <a:noFill/>
                <a:round/>
                <a:headEnd/>
                <a:tailEnd/>
              </a:ln>
            </p:spPr>
            <p:txBody>
              <a:bodyPr/>
              <a:lstStyle/>
              <a:p>
                <a:endParaRPr lang="zh-CN" altLang="en-US"/>
              </a:p>
            </p:txBody>
          </p:sp>
          <p:sp>
            <p:nvSpPr>
              <p:cNvPr id="179" name="Freeform 170"/>
              <p:cNvSpPr>
                <a:spLocks/>
              </p:cNvSpPr>
              <p:nvPr/>
            </p:nvSpPr>
            <p:spPr bwMode="auto">
              <a:xfrm>
                <a:off x="4150" y="2720"/>
                <a:ext cx="117" cy="49"/>
              </a:xfrm>
              <a:custGeom>
                <a:avLst/>
                <a:gdLst>
                  <a:gd name="T0" fmla="*/ 0 w 117"/>
                  <a:gd name="T1" fmla="*/ 48 h 49"/>
                  <a:gd name="T2" fmla="*/ 0 w 117"/>
                  <a:gd name="T3" fmla="*/ 31 h 49"/>
                  <a:gd name="T4" fmla="*/ 116 w 117"/>
                  <a:gd name="T5" fmla="*/ 0 h 49"/>
                  <a:gd name="T6" fmla="*/ 116 w 117"/>
                  <a:gd name="T7" fmla="*/ 17 h 49"/>
                  <a:gd name="T8" fmla="*/ 0 w 117"/>
                  <a:gd name="T9" fmla="*/ 48 h 49"/>
                  <a:gd name="T10" fmla="*/ 0 60000 65536"/>
                  <a:gd name="T11" fmla="*/ 0 60000 65536"/>
                  <a:gd name="T12" fmla="*/ 0 60000 65536"/>
                  <a:gd name="T13" fmla="*/ 0 60000 65536"/>
                  <a:gd name="T14" fmla="*/ 0 60000 65536"/>
                  <a:gd name="T15" fmla="*/ 0 w 117"/>
                  <a:gd name="T16" fmla="*/ 0 h 49"/>
                  <a:gd name="T17" fmla="*/ 117 w 117"/>
                  <a:gd name="T18" fmla="*/ 49 h 49"/>
                </a:gdLst>
                <a:ahLst/>
                <a:cxnLst>
                  <a:cxn ang="T10">
                    <a:pos x="T0" y="T1"/>
                  </a:cxn>
                  <a:cxn ang="T11">
                    <a:pos x="T2" y="T3"/>
                  </a:cxn>
                  <a:cxn ang="T12">
                    <a:pos x="T4" y="T5"/>
                  </a:cxn>
                  <a:cxn ang="T13">
                    <a:pos x="T6" y="T7"/>
                  </a:cxn>
                  <a:cxn ang="T14">
                    <a:pos x="T8" y="T9"/>
                  </a:cxn>
                </a:cxnLst>
                <a:rect l="T15" t="T16" r="T17" b="T18"/>
                <a:pathLst>
                  <a:path w="117" h="49">
                    <a:moveTo>
                      <a:pt x="0" y="48"/>
                    </a:moveTo>
                    <a:lnTo>
                      <a:pt x="0" y="31"/>
                    </a:lnTo>
                    <a:lnTo>
                      <a:pt x="116" y="0"/>
                    </a:lnTo>
                    <a:lnTo>
                      <a:pt x="116" y="17"/>
                    </a:lnTo>
                    <a:lnTo>
                      <a:pt x="0" y="48"/>
                    </a:lnTo>
                  </a:path>
                </a:pathLst>
              </a:custGeom>
              <a:solidFill>
                <a:srgbClr val="0099CC"/>
              </a:solidFill>
              <a:ln w="9525" cap="rnd">
                <a:noFill/>
                <a:round/>
                <a:headEnd/>
                <a:tailEnd/>
              </a:ln>
            </p:spPr>
            <p:txBody>
              <a:bodyPr/>
              <a:lstStyle/>
              <a:p>
                <a:endParaRPr lang="zh-CN" altLang="en-US"/>
              </a:p>
            </p:txBody>
          </p:sp>
          <p:sp>
            <p:nvSpPr>
              <p:cNvPr id="180" name="Freeform 171"/>
              <p:cNvSpPr>
                <a:spLocks/>
              </p:cNvSpPr>
              <p:nvPr/>
            </p:nvSpPr>
            <p:spPr bwMode="auto">
              <a:xfrm>
                <a:off x="4150" y="2754"/>
                <a:ext cx="117" cy="49"/>
              </a:xfrm>
              <a:custGeom>
                <a:avLst/>
                <a:gdLst>
                  <a:gd name="T0" fmla="*/ 0 w 117"/>
                  <a:gd name="T1" fmla="*/ 48 h 49"/>
                  <a:gd name="T2" fmla="*/ 0 w 117"/>
                  <a:gd name="T3" fmla="*/ 31 h 49"/>
                  <a:gd name="T4" fmla="*/ 116 w 117"/>
                  <a:gd name="T5" fmla="*/ 0 h 49"/>
                  <a:gd name="T6" fmla="*/ 116 w 117"/>
                  <a:gd name="T7" fmla="*/ 17 h 49"/>
                  <a:gd name="T8" fmla="*/ 0 w 117"/>
                  <a:gd name="T9" fmla="*/ 48 h 49"/>
                  <a:gd name="T10" fmla="*/ 0 60000 65536"/>
                  <a:gd name="T11" fmla="*/ 0 60000 65536"/>
                  <a:gd name="T12" fmla="*/ 0 60000 65536"/>
                  <a:gd name="T13" fmla="*/ 0 60000 65536"/>
                  <a:gd name="T14" fmla="*/ 0 60000 65536"/>
                  <a:gd name="T15" fmla="*/ 0 w 117"/>
                  <a:gd name="T16" fmla="*/ 0 h 49"/>
                  <a:gd name="T17" fmla="*/ 117 w 117"/>
                  <a:gd name="T18" fmla="*/ 49 h 49"/>
                </a:gdLst>
                <a:ahLst/>
                <a:cxnLst>
                  <a:cxn ang="T10">
                    <a:pos x="T0" y="T1"/>
                  </a:cxn>
                  <a:cxn ang="T11">
                    <a:pos x="T2" y="T3"/>
                  </a:cxn>
                  <a:cxn ang="T12">
                    <a:pos x="T4" y="T5"/>
                  </a:cxn>
                  <a:cxn ang="T13">
                    <a:pos x="T6" y="T7"/>
                  </a:cxn>
                  <a:cxn ang="T14">
                    <a:pos x="T8" y="T9"/>
                  </a:cxn>
                </a:cxnLst>
                <a:rect l="T15" t="T16" r="T17" b="T18"/>
                <a:pathLst>
                  <a:path w="117" h="49">
                    <a:moveTo>
                      <a:pt x="0" y="48"/>
                    </a:moveTo>
                    <a:lnTo>
                      <a:pt x="0" y="31"/>
                    </a:lnTo>
                    <a:lnTo>
                      <a:pt x="116" y="0"/>
                    </a:lnTo>
                    <a:lnTo>
                      <a:pt x="116" y="17"/>
                    </a:lnTo>
                    <a:lnTo>
                      <a:pt x="0" y="48"/>
                    </a:lnTo>
                  </a:path>
                </a:pathLst>
              </a:custGeom>
              <a:solidFill>
                <a:srgbClr val="0099CC"/>
              </a:solidFill>
              <a:ln w="9525" cap="rnd">
                <a:noFill/>
                <a:round/>
                <a:headEnd/>
                <a:tailEnd/>
              </a:ln>
            </p:spPr>
            <p:txBody>
              <a:bodyPr/>
              <a:lstStyle/>
              <a:p>
                <a:endParaRPr lang="zh-CN" altLang="en-US"/>
              </a:p>
            </p:txBody>
          </p:sp>
          <p:sp>
            <p:nvSpPr>
              <p:cNvPr id="181" name="Freeform 172"/>
              <p:cNvSpPr>
                <a:spLocks/>
              </p:cNvSpPr>
              <p:nvPr/>
            </p:nvSpPr>
            <p:spPr bwMode="auto">
              <a:xfrm>
                <a:off x="4486" y="2529"/>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82" name="Freeform 173"/>
              <p:cNvSpPr>
                <a:spLocks/>
              </p:cNvSpPr>
              <p:nvPr/>
            </p:nvSpPr>
            <p:spPr bwMode="auto">
              <a:xfrm>
                <a:off x="4486" y="2562"/>
                <a:ext cx="118" cy="50"/>
              </a:xfrm>
              <a:custGeom>
                <a:avLst/>
                <a:gdLst>
                  <a:gd name="T0" fmla="*/ 0 w 118"/>
                  <a:gd name="T1" fmla="*/ 49 h 50"/>
                  <a:gd name="T2" fmla="*/ 0 w 118"/>
                  <a:gd name="T3" fmla="*/ 32 h 50"/>
                  <a:gd name="T4" fmla="*/ 117 w 118"/>
                  <a:gd name="T5" fmla="*/ 0 h 50"/>
                  <a:gd name="T6" fmla="*/ 117 w 118"/>
                  <a:gd name="T7" fmla="*/ 17 h 50"/>
                  <a:gd name="T8" fmla="*/ 0 w 118"/>
                  <a:gd name="T9" fmla="*/ 49 h 50"/>
                  <a:gd name="T10" fmla="*/ 0 60000 65536"/>
                  <a:gd name="T11" fmla="*/ 0 60000 65536"/>
                  <a:gd name="T12" fmla="*/ 0 60000 65536"/>
                  <a:gd name="T13" fmla="*/ 0 60000 65536"/>
                  <a:gd name="T14" fmla="*/ 0 60000 65536"/>
                  <a:gd name="T15" fmla="*/ 0 w 118"/>
                  <a:gd name="T16" fmla="*/ 0 h 50"/>
                  <a:gd name="T17" fmla="*/ 118 w 118"/>
                  <a:gd name="T18" fmla="*/ 50 h 50"/>
                </a:gdLst>
                <a:ahLst/>
                <a:cxnLst>
                  <a:cxn ang="T10">
                    <a:pos x="T0" y="T1"/>
                  </a:cxn>
                  <a:cxn ang="T11">
                    <a:pos x="T2" y="T3"/>
                  </a:cxn>
                  <a:cxn ang="T12">
                    <a:pos x="T4" y="T5"/>
                  </a:cxn>
                  <a:cxn ang="T13">
                    <a:pos x="T6" y="T7"/>
                  </a:cxn>
                  <a:cxn ang="T14">
                    <a:pos x="T8" y="T9"/>
                  </a:cxn>
                </a:cxnLst>
                <a:rect l="T15" t="T16" r="T17" b="T18"/>
                <a:pathLst>
                  <a:path w="118" h="50">
                    <a:moveTo>
                      <a:pt x="0" y="49"/>
                    </a:moveTo>
                    <a:lnTo>
                      <a:pt x="0" y="32"/>
                    </a:lnTo>
                    <a:lnTo>
                      <a:pt x="117" y="0"/>
                    </a:lnTo>
                    <a:lnTo>
                      <a:pt x="117" y="17"/>
                    </a:lnTo>
                    <a:lnTo>
                      <a:pt x="0" y="49"/>
                    </a:lnTo>
                  </a:path>
                </a:pathLst>
              </a:custGeom>
              <a:solidFill>
                <a:srgbClr val="0099CC"/>
              </a:solidFill>
              <a:ln w="9525" cap="rnd">
                <a:noFill/>
                <a:round/>
                <a:headEnd/>
                <a:tailEnd/>
              </a:ln>
            </p:spPr>
            <p:txBody>
              <a:bodyPr/>
              <a:lstStyle/>
              <a:p>
                <a:endParaRPr lang="zh-CN" altLang="en-US"/>
              </a:p>
            </p:txBody>
          </p:sp>
          <p:sp>
            <p:nvSpPr>
              <p:cNvPr id="183" name="Freeform 174"/>
              <p:cNvSpPr>
                <a:spLocks/>
              </p:cNvSpPr>
              <p:nvPr/>
            </p:nvSpPr>
            <p:spPr bwMode="auto">
              <a:xfrm>
                <a:off x="4486" y="2596"/>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84" name="Freeform 175"/>
              <p:cNvSpPr>
                <a:spLocks/>
              </p:cNvSpPr>
              <p:nvPr/>
            </p:nvSpPr>
            <p:spPr bwMode="auto">
              <a:xfrm>
                <a:off x="4486" y="2630"/>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85" name="Freeform 176"/>
              <p:cNvSpPr>
                <a:spLocks/>
              </p:cNvSpPr>
              <p:nvPr/>
            </p:nvSpPr>
            <p:spPr bwMode="auto">
              <a:xfrm>
                <a:off x="4486" y="2664"/>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86" name="Freeform 177"/>
              <p:cNvSpPr>
                <a:spLocks/>
              </p:cNvSpPr>
              <p:nvPr/>
            </p:nvSpPr>
            <p:spPr bwMode="auto">
              <a:xfrm>
                <a:off x="4654" y="2483"/>
                <a:ext cx="118" cy="50"/>
              </a:xfrm>
              <a:custGeom>
                <a:avLst/>
                <a:gdLst>
                  <a:gd name="T0" fmla="*/ 0 w 118"/>
                  <a:gd name="T1" fmla="*/ 49 h 50"/>
                  <a:gd name="T2" fmla="*/ 0 w 118"/>
                  <a:gd name="T3" fmla="*/ 32 h 50"/>
                  <a:gd name="T4" fmla="*/ 117 w 118"/>
                  <a:gd name="T5" fmla="*/ 0 h 50"/>
                  <a:gd name="T6" fmla="*/ 117 w 118"/>
                  <a:gd name="T7" fmla="*/ 17 h 50"/>
                  <a:gd name="T8" fmla="*/ 0 w 118"/>
                  <a:gd name="T9" fmla="*/ 49 h 50"/>
                  <a:gd name="T10" fmla="*/ 0 60000 65536"/>
                  <a:gd name="T11" fmla="*/ 0 60000 65536"/>
                  <a:gd name="T12" fmla="*/ 0 60000 65536"/>
                  <a:gd name="T13" fmla="*/ 0 60000 65536"/>
                  <a:gd name="T14" fmla="*/ 0 60000 65536"/>
                  <a:gd name="T15" fmla="*/ 0 w 118"/>
                  <a:gd name="T16" fmla="*/ 0 h 50"/>
                  <a:gd name="T17" fmla="*/ 118 w 118"/>
                  <a:gd name="T18" fmla="*/ 50 h 50"/>
                </a:gdLst>
                <a:ahLst/>
                <a:cxnLst>
                  <a:cxn ang="T10">
                    <a:pos x="T0" y="T1"/>
                  </a:cxn>
                  <a:cxn ang="T11">
                    <a:pos x="T2" y="T3"/>
                  </a:cxn>
                  <a:cxn ang="T12">
                    <a:pos x="T4" y="T5"/>
                  </a:cxn>
                  <a:cxn ang="T13">
                    <a:pos x="T6" y="T7"/>
                  </a:cxn>
                  <a:cxn ang="T14">
                    <a:pos x="T8" y="T9"/>
                  </a:cxn>
                </a:cxnLst>
                <a:rect l="T15" t="T16" r="T17" b="T18"/>
                <a:pathLst>
                  <a:path w="118" h="50">
                    <a:moveTo>
                      <a:pt x="0" y="49"/>
                    </a:moveTo>
                    <a:lnTo>
                      <a:pt x="0" y="32"/>
                    </a:lnTo>
                    <a:lnTo>
                      <a:pt x="117" y="0"/>
                    </a:lnTo>
                    <a:lnTo>
                      <a:pt x="117" y="17"/>
                    </a:lnTo>
                    <a:lnTo>
                      <a:pt x="0" y="49"/>
                    </a:lnTo>
                  </a:path>
                </a:pathLst>
              </a:custGeom>
              <a:solidFill>
                <a:srgbClr val="0099CC"/>
              </a:solidFill>
              <a:ln w="9525" cap="rnd">
                <a:noFill/>
                <a:round/>
                <a:headEnd/>
                <a:tailEnd/>
              </a:ln>
            </p:spPr>
            <p:txBody>
              <a:bodyPr/>
              <a:lstStyle/>
              <a:p>
                <a:endParaRPr lang="zh-CN" altLang="en-US"/>
              </a:p>
            </p:txBody>
          </p:sp>
          <p:sp>
            <p:nvSpPr>
              <p:cNvPr id="187" name="Freeform 178"/>
              <p:cNvSpPr>
                <a:spLocks/>
              </p:cNvSpPr>
              <p:nvPr/>
            </p:nvSpPr>
            <p:spPr bwMode="auto">
              <a:xfrm>
                <a:off x="4654" y="2517"/>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88" name="Freeform 179"/>
              <p:cNvSpPr>
                <a:spLocks/>
              </p:cNvSpPr>
              <p:nvPr/>
            </p:nvSpPr>
            <p:spPr bwMode="auto">
              <a:xfrm>
                <a:off x="4654" y="2551"/>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89" name="Freeform 180"/>
              <p:cNvSpPr>
                <a:spLocks/>
              </p:cNvSpPr>
              <p:nvPr/>
            </p:nvSpPr>
            <p:spPr bwMode="auto">
              <a:xfrm>
                <a:off x="4654" y="2585"/>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sp>
            <p:nvSpPr>
              <p:cNvPr id="190" name="Freeform 181"/>
              <p:cNvSpPr>
                <a:spLocks/>
              </p:cNvSpPr>
              <p:nvPr/>
            </p:nvSpPr>
            <p:spPr bwMode="auto">
              <a:xfrm>
                <a:off x="4654" y="2619"/>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a:p>
            </p:txBody>
          </p:sp>
        </p:grpSp>
      </p:grpSp>
      <p:sp>
        <p:nvSpPr>
          <p:cNvPr id="191" name="AutoShape 183"/>
          <p:cNvSpPr>
            <a:spLocks noChangeArrowheads="1"/>
          </p:cNvSpPr>
          <p:nvPr/>
        </p:nvSpPr>
        <p:spPr bwMode="auto">
          <a:xfrm rot="16200000">
            <a:off x="1945531" y="4503910"/>
            <a:ext cx="332215" cy="512519"/>
          </a:xfrm>
          <a:prstGeom prst="downArrow">
            <a:avLst>
              <a:gd name="adj1" fmla="val 50000"/>
              <a:gd name="adj2" fmla="val 38568"/>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endParaRPr lang="zh-CN" altLang="en-US">
              <a:latin typeface="微软雅黑" pitchFamily="34" charset="-122"/>
              <a:ea typeface="微软雅黑" pitchFamily="34" charset="-122"/>
            </a:endParaRPr>
          </a:p>
        </p:txBody>
      </p:sp>
      <p:sp>
        <p:nvSpPr>
          <p:cNvPr id="192" name="AutoShape 184"/>
          <p:cNvSpPr>
            <a:spLocks noChangeArrowheads="1"/>
          </p:cNvSpPr>
          <p:nvPr/>
        </p:nvSpPr>
        <p:spPr bwMode="auto">
          <a:xfrm rot="5400000">
            <a:off x="6801685" y="4517397"/>
            <a:ext cx="333634" cy="512520"/>
          </a:xfrm>
          <a:prstGeom prst="downArrow">
            <a:avLst>
              <a:gd name="adj1" fmla="val 50000"/>
              <a:gd name="adj2" fmla="val 38404"/>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endParaRPr lang="zh-CN" altLang="en-US">
              <a:latin typeface="微软雅黑" pitchFamily="34" charset="-122"/>
              <a:ea typeface="微软雅黑" pitchFamily="34" charset="-122"/>
            </a:endParaRPr>
          </a:p>
        </p:txBody>
      </p:sp>
      <p:sp>
        <p:nvSpPr>
          <p:cNvPr id="193" name="AutoShape 185"/>
          <p:cNvSpPr>
            <a:spLocks noChangeArrowheads="1"/>
          </p:cNvSpPr>
          <p:nvPr/>
        </p:nvSpPr>
        <p:spPr bwMode="auto">
          <a:xfrm rot="5400000">
            <a:off x="3763483" y="4569928"/>
            <a:ext cx="238513" cy="346412"/>
          </a:xfrm>
          <a:prstGeom prst="downArrow">
            <a:avLst>
              <a:gd name="adj1" fmla="val 50000"/>
              <a:gd name="adj2" fmla="val 36310"/>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endParaRPr lang="zh-CN" altLang="en-US">
              <a:latin typeface="微软雅黑" pitchFamily="34" charset="-122"/>
              <a:ea typeface="微软雅黑" pitchFamily="34" charset="-122"/>
            </a:endParaRPr>
          </a:p>
        </p:txBody>
      </p:sp>
      <p:sp>
        <p:nvSpPr>
          <p:cNvPr id="194" name="AutoShape 186"/>
          <p:cNvSpPr>
            <a:spLocks noChangeArrowheads="1"/>
          </p:cNvSpPr>
          <p:nvPr/>
        </p:nvSpPr>
        <p:spPr bwMode="auto">
          <a:xfrm>
            <a:off x="3644227" y="3116134"/>
            <a:ext cx="1741997" cy="778007"/>
          </a:xfrm>
          <a:prstGeom prst="star16">
            <a:avLst>
              <a:gd name="adj" fmla="val 37500"/>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zh-CN" altLang="en-US">
              <a:latin typeface="微软雅黑" pitchFamily="34" charset="-122"/>
              <a:ea typeface="微软雅黑" pitchFamily="34" charset="-122"/>
            </a:endParaRPr>
          </a:p>
        </p:txBody>
      </p:sp>
      <p:pic>
        <p:nvPicPr>
          <p:cNvPr id="195" name="Picture 187" descr="j0434753"/>
          <p:cNvPicPr>
            <a:picLocks noChangeAspect="1" noChangeArrowheads="1"/>
          </p:cNvPicPr>
          <p:nvPr/>
        </p:nvPicPr>
        <p:blipFill>
          <a:blip r:embed="rId17" cstate="print"/>
          <a:srcRect/>
          <a:stretch>
            <a:fillRect/>
          </a:stretch>
        </p:blipFill>
        <p:spPr bwMode="auto">
          <a:xfrm>
            <a:off x="4024712" y="2869102"/>
            <a:ext cx="927077" cy="839054"/>
          </a:xfrm>
          <a:prstGeom prst="rect">
            <a:avLst/>
          </a:prstGeom>
          <a:noFill/>
          <a:ln w="9525">
            <a:noFill/>
            <a:miter lim="800000"/>
            <a:headEnd/>
            <a:tailEnd/>
          </a:ln>
        </p:spPr>
      </p:pic>
      <p:sp>
        <p:nvSpPr>
          <p:cNvPr id="196" name="Rectangle 189"/>
          <p:cNvSpPr>
            <a:spLocks noChangeArrowheads="1"/>
          </p:cNvSpPr>
          <p:nvPr/>
        </p:nvSpPr>
        <p:spPr bwMode="auto">
          <a:xfrm>
            <a:off x="2942885" y="1428736"/>
            <a:ext cx="3322146" cy="643134"/>
          </a:xfrm>
          <a:prstGeom prst="rect">
            <a:avLst/>
          </a:prstGeom>
          <a:noFill/>
          <a:ln w="9525">
            <a:noFill/>
            <a:miter lim="800000"/>
            <a:headEnd/>
            <a:tailEnd/>
          </a:ln>
        </p:spPr>
        <p:txBody>
          <a:bodyPr lIns="0" tIns="0" rIns="0" bIns="0" anchor="ctr"/>
          <a:lstStyle/>
          <a:p>
            <a:pPr algn="ctr"/>
            <a:r>
              <a:rPr lang="zh-CN" altLang="en-US" sz="1600" dirty="0">
                <a:latin typeface="微软雅黑" pitchFamily="34" charset="-122"/>
                <a:ea typeface="微软雅黑" pitchFamily="34" charset="-122"/>
              </a:rPr>
              <a:t>中国文学史数字化应用平台</a:t>
            </a:r>
          </a:p>
        </p:txBody>
      </p:sp>
      <p:pic>
        <p:nvPicPr>
          <p:cNvPr id="197" name="Picture 2"/>
          <p:cNvPicPr>
            <a:picLocks noChangeAspect="1" noChangeArrowheads="1"/>
          </p:cNvPicPr>
          <p:nvPr/>
        </p:nvPicPr>
        <p:blipFill>
          <a:blip r:embed="rId18" cstate="print"/>
          <a:srcRect/>
          <a:stretch>
            <a:fillRect/>
          </a:stretch>
        </p:blipFill>
        <p:spPr bwMode="auto">
          <a:xfrm>
            <a:off x="2286974" y="3407176"/>
            <a:ext cx="708440" cy="523877"/>
          </a:xfrm>
          <a:prstGeom prst="rect">
            <a:avLst/>
          </a:prstGeom>
          <a:noFill/>
          <a:ln w="9525">
            <a:noFill/>
            <a:miter lim="800000"/>
            <a:headEnd/>
            <a:tailEnd/>
          </a:ln>
        </p:spPr>
      </p:pic>
      <p:sp>
        <p:nvSpPr>
          <p:cNvPr id="198" name="Rectangle 192"/>
          <p:cNvSpPr>
            <a:spLocks noChangeArrowheads="1"/>
          </p:cNvSpPr>
          <p:nvPr/>
        </p:nvSpPr>
        <p:spPr bwMode="auto">
          <a:xfrm>
            <a:off x="4335630" y="3921115"/>
            <a:ext cx="772328" cy="322277"/>
          </a:xfrm>
          <a:prstGeom prst="rect">
            <a:avLst/>
          </a:prstGeom>
          <a:gradFill rotWithShape="1">
            <a:gsLst>
              <a:gs pos="0">
                <a:srgbClr val="76556D"/>
              </a:gs>
              <a:gs pos="50000">
                <a:srgbClr val="FEB8EC"/>
              </a:gs>
              <a:gs pos="100000">
                <a:srgbClr val="76556D"/>
              </a:gs>
            </a:gsLst>
            <a:lin ang="2700000" scaled="1"/>
          </a:gradFill>
          <a:ln w="9525">
            <a:miter lim="800000"/>
            <a:headEnd/>
            <a:tailEnd/>
          </a:ln>
          <a:scene3d>
            <a:camera prst="legacyObliqueTopRight">
              <a:rot lat="20999974" lon="0" rev="0"/>
            </a:camera>
            <a:lightRig rig="legacyFlat3" dir="b"/>
          </a:scene3d>
          <a:sp3d extrusionH="430200" prstMaterial="legacyMatte">
            <a:bevelT w="13500" h="13500" prst="angle"/>
            <a:bevelB w="13500" h="13500" prst="angle"/>
            <a:extrusionClr>
              <a:srgbClr val="FEB8EC"/>
            </a:extrusionClr>
          </a:sp3d>
        </p:spPr>
        <p:txBody>
          <a:bodyPr wrap="none" anchor="ctr">
            <a:flatTx/>
          </a:bodyPr>
          <a:lstStyle/>
          <a:p>
            <a:pPr algn="ctr"/>
            <a:r>
              <a:rPr lang="zh-CN" altLang="en-US" sz="1200" b="0" dirty="0">
                <a:latin typeface="微软雅黑" pitchFamily="34" charset="-122"/>
                <a:ea typeface="微软雅黑" pitchFamily="34" charset="-122"/>
              </a:rPr>
              <a:t>作家行踪图</a:t>
            </a:r>
          </a:p>
        </p:txBody>
      </p:sp>
      <p:sp>
        <p:nvSpPr>
          <p:cNvPr id="199" name="Rectangle 193"/>
          <p:cNvSpPr>
            <a:spLocks noChangeArrowheads="1"/>
          </p:cNvSpPr>
          <p:nvPr/>
        </p:nvSpPr>
        <p:spPr bwMode="auto">
          <a:xfrm>
            <a:off x="5161907" y="3791921"/>
            <a:ext cx="772328" cy="322276"/>
          </a:xfrm>
          <a:prstGeom prst="rect">
            <a:avLst/>
          </a:prstGeom>
          <a:gradFill rotWithShape="1">
            <a:gsLst>
              <a:gs pos="0">
                <a:srgbClr val="76556D"/>
              </a:gs>
              <a:gs pos="50000">
                <a:srgbClr val="FEB8EC"/>
              </a:gs>
              <a:gs pos="100000">
                <a:srgbClr val="76556D"/>
              </a:gs>
            </a:gsLst>
            <a:lin ang="2700000" scaled="1"/>
          </a:gradFill>
          <a:ln w="9525">
            <a:miter lim="800000"/>
            <a:headEnd/>
            <a:tailEnd/>
          </a:ln>
          <a:scene3d>
            <a:camera prst="legacyObliqueTopRight">
              <a:rot lat="20999974" lon="0" rev="0"/>
            </a:camera>
            <a:lightRig rig="legacyFlat3" dir="b"/>
          </a:scene3d>
          <a:sp3d extrusionH="430200" prstMaterial="legacyMatte">
            <a:bevelT w="13500" h="13500" prst="angle"/>
            <a:bevelB w="13500" h="13500" prst="angle"/>
            <a:extrusionClr>
              <a:srgbClr val="FEB8EC"/>
            </a:extrusionClr>
          </a:sp3d>
        </p:spPr>
        <p:txBody>
          <a:bodyPr wrap="none" anchor="ctr">
            <a:flatTx/>
          </a:bodyPr>
          <a:lstStyle/>
          <a:p>
            <a:pPr algn="ctr"/>
            <a:r>
              <a:rPr lang="zh-CN" altLang="en-US" sz="1200" b="0" dirty="0">
                <a:latin typeface="微软雅黑" pitchFamily="34" charset="-122"/>
                <a:ea typeface="微软雅黑" pitchFamily="34" charset="-122"/>
              </a:rPr>
              <a:t>作家交往图</a:t>
            </a:r>
          </a:p>
        </p:txBody>
      </p:sp>
      <p:sp>
        <p:nvSpPr>
          <p:cNvPr id="200" name="Rectangle 194"/>
          <p:cNvSpPr>
            <a:spLocks noChangeArrowheads="1"/>
          </p:cNvSpPr>
          <p:nvPr/>
        </p:nvSpPr>
        <p:spPr bwMode="auto">
          <a:xfrm>
            <a:off x="5894483" y="3564765"/>
            <a:ext cx="772328" cy="322276"/>
          </a:xfrm>
          <a:prstGeom prst="rect">
            <a:avLst/>
          </a:prstGeom>
          <a:gradFill rotWithShape="1">
            <a:gsLst>
              <a:gs pos="0">
                <a:srgbClr val="76556D"/>
              </a:gs>
              <a:gs pos="50000">
                <a:srgbClr val="FEB8EC"/>
              </a:gs>
              <a:gs pos="100000">
                <a:srgbClr val="76556D"/>
              </a:gs>
            </a:gsLst>
            <a:lin ang="2700000" scaled="1"/>
          </a:gradFill>
          <a:ln w="9525">
            <a:miter lim="800000"/>
            <a:headEnd/>
            <a:tailEnd/>
          </a:ln>
          <a:scene3d>
            <a:camera prst="legacyObliqueTopRight">
              <a:rot lat="20999974" lon="0" rev="0"/>
            </a:camera>
            <a:lightRig rig="legacyFlat3" dir="b"/>
          </a:scene3d>
          <a:sp3d extrusionH="430200" prstMaterial="legacyMatte">
            <a:bevelT w="13500" h="13500" prst="angle"/>
            <a:bevelB w="13500" h="13500" prst="angle"/>
            <a:extrusionClr>
              <a:srgbClr val="FEB8EC"/>
            </a:extrusionClr>
          </a:sp3d>
        </p:spPr>
        <p:txBody>
          <a:bodyPr wrap="none" anchor="ctr">
            <a:flatTx/>
          </a:bodyPr>
          <a:lstStyle/>
          <a:p>
            <a:pPr algn="ctr"/>
            <a:r>
              <a:rPr lang="zh-CN" altLang="en-US" sz="1200" b="0" dirty="0">
                <a:latin typeface="微软雅黑" pitchFamily="34" charset="-122"/>
                <a:ea typeface="微软雅黑" pitchFamily="34" charset="-122"/>
              </a:rPr>
              <a:t>作家籍贯图</a:t>
            </a:r>
          </a:p>
        </p:txBody>
      </p:sp>
      <p:sp>
        <p:nvSpPr>
          <p:cNvPr id="201" name="Text Box 195"/>
          <p:cNvSpPr txBox="1">
            <a:spLocks noChangeArrowheads="1"/>
          </p:cNvSpPr>
          <p:nvPr/>
        </p:nvSpPr>
        <p:spPr bwMode="auto">
          <a:xfrm>
            <a:off x="3445466" y="3921115"/>
            <a:ext cx="814920" cy="272586"/>
          </a:xfrm>
          <a:prstGeom prst="rect">
            <a:avLst/>
          </a:prstGeom>
          <a:noFill/>
          <a:ln w="9525">
            <a:noFill/>
            <a:miter lim="800000"/>
            <a:headEnd/>
            <a:tailEnd/>
          </a:ln>
        </p:spPr>
        <p:txBody>
          <a:bodyPr wrap="none">
            <a:spAutoFit/>
          </a:bodyPr>
          <a:lstStyle/>
          <a:p>
            <a:r>
              <a:rPr lang="zh-CN" altLang="en-US" sz="1400">
                <a:latin typeface="微软雅黑" pitchFamily="34" charset="-122"/>
                <a:ea typeface="微软雅黑" pitchFamily="34" charset="-122"/>
              </a:rPr>
              <a:t>年表</a:t>
            </a:r>
            <a:r>
              <a:rPr lang="en-US" altLang="zh-CN" sz="1400">
                <a:latin typeface="微软雅黑" pitchFamily="34" charset="-122"/>
                <a:ea typeface="微软雅黑" pitchFamily="34" charset="-122"/>
              </a:rPr>
              <a:t>……</a:t>
            </a:r>
          </a:p>
        </p:txBody>
      </p:sp>
      <p:sp>
        <p:nvSpPr>
          <p:cNvPr id="202" name="上箭头 201"/>
          <p:cNvSpPr/>
          <p:nvPr/>
        </p:nvSpPr>
        <p:spPr bwMode="auto">
          <a:xfrm rot="5400000" flipH="1">
            <a:off x="7140288" y="2279209"/>
            <a:ext cx="804982" cy="255550"/>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latin typeface="微软雅黑" pitchFamily="34" charset="-122"/>
              <a:ea typeface="微软雅黑" pitchFamily="34" charset="-122"/>
            </a:endParaRPr>
          </a:p>
        </p:txBody>
      </p:sp>
      <p:sp>
        <p:nvSpPr>
          <p:cNvPr id="203" name="AutoShape 185"/>
          <p:cNvSpPr>
            <a:spLocks noChangeArrowheads="1"/>
          </p:cNvSpPr>
          <p:nvPr/>
        </p:nvSpPr>
        <p:spPr bwMode="auto">
          <a:xfrm rot="16200000">
            <a:off x="5142031" y="4569928"/>
            <a:ext cx="238513" cy="346412"/>
          </a:xfrm>
          <a:prstGeom prst="downArrow">
            <a:avLst>
              <a:gd name="adj1" fmla="val 50000"/>
              <a:gd name="adj2" fmla="val 36310"/>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endParaRPr lang="zh-CN" altLang="en-US">
              <a:latin typeface="微软雅黑" pitchFamily="34" charset="-122"/>
              <a:ea typeface="微软雅黑" pitchFamily="34" charset="-122"/>
            </a:endParaRPr>
          </a:p>
        </p:txBody>
      </p:sp>
      <p:pic>
        <p:nvPicPr>
          <p:cNvPr id="204" name="图片 156" descr="历史地图集.bmp"/>
          <p:cNvPicPr>
            <a:picLocks noChangeAspect="1"/>
          </p:cNvPicPr>
          <p:nvPr/>
        </p:nvPicPr>
        <p:blipFill>
          <a:blip r:embed="rId19" cstate="print"/>
          <a:srcRect/>
          <a:stretch>
            <a:fillRect/>
          </a:stretch>
        </p:blipFill>
        <p:spPr bwMode="auto">
          <a:xfrm>
            <a:off x="1154037" y="5308182"/>
            <a:ext cx="773747" cy="998063"/>
          </a:xfrm>
          <a:prstGeom prst="rect">
            <a:avLst/>
          </a:prstGeom>
          <a:noFill/>
          <a:ln w="9525">
            <a:noFill/>
            <a:miter lim="800000"/>
            <a:headEnd/>
            <a:tailEnd/>
          </a:ln>
        </p:spPr>
      </p:pic>
      <p:sp>
        <p:nvSpPr>
          <p:cNvPr id="205" name="Text Box 27"/>
          <p:cNvSpPr txBox="1">
            <a:spLocks noChangeArrowheads="1"/>
          </p:cNvSpPr>
          <p:nvPr/>
        </p:nvSpPr>
        <p:spPr bwMode="auto">
          <a:xfrm>
            <a:off x="1090149" y="6404207"/>
            <a:ext cx="954052" cy="247031"/>
          </a:xfrm>
          <a:prstGeom prst="rect">
            <a:avLst/>
          </a:prstGeom>
          <a:noFill/>
          <a:ln w="9525">
            <a:noFill/>
            <a:miter lim="800000"/>
            <a:headEnd/>
            <a:tailEnd/>
          </a:ln>
        </p:spPr>
        <p:txBody>
          <a:bodyPr>
            <a:spAutoFit/>
          </a:bodyPr>
          <a:lstStyle/>
          <a:p>
            <a:r>
              <a:rPr lang="zh-CN" altLang="en-US" sz="1200">
                <a:latin typeface="Arial" charset="0"/>
              </a:rPr>
              <a:t>历史地图集</a:t>
            </a:r>
          </a:p>
        </p:txBody>
      </p:sp>
      <p:sp>
        <p:nvSpPr>
          <p:cNvPr id="213" name="上箭头 212"/>
          <p:cNvSpPr/>
          <p:nvPr/>
        </p:nvSpPr>
        <p:spPr bwMode="auto">
          <a:xfrm>
            <a:off x="2857488" y="4929198"/>
            <a:ext cx="412109" cy="255550"/>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latin typeface="微软雅黑" pitchFamily="34" charset="-122"/>
              <a:ea typeface="微软雅黑" pitchFamily="34" charset="-122"/>
            </a:endParaRPr>
          </a:p>
        </p:txBody>
      </p:sp>
      <p:sp>
        <p:nvSpPr>
          <p:cNvPr id="214" name="上箭头 213"/>
          <p:cNvSpPr/>
          <p:nvPr/>
        </p:nvSpPr>
        <p:spPr bwMode="auto">
          <a:xfrm>
            <a:off x="5857884" y="4929198"/>
            <a:ext cx="412109" cy="255550"/>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latin typeface="微软雅黑" pitchFamily="34" charset="-122"/>
              <a:ea typeface="微软雅黑" pitchFamily="34" charset="-122"/>
            </a:endParaRPr>
          </a:p>
        </p:txBody>
      </p:sp>
      <p:sp>
        <p:nvSpPr>
          <p:cNvPr id="215" name="上箭头 214"/>
          <p:cNvSpPr/>
          <p:nvPr/>
        </p:nvSpPr>
        <p:spPr bwMode="auto">
          <a:xfrm>
            <a:off x="2857488" y="4316458"/>
            <a:ext cx="412109" cy="255550"/>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latin typeface="微软雅黑" pitchFamily="34" charset="-122"/>
              <a:ea typeface="微软雅黑" pitchFamily="34" charset="-122"/>
            </a:endParaRPr>
          </a:p>
        </p:txBody>
      </p:sp>
      <p:sp>
        <p:nvSpPr>
          <p:cNvPr id="216" name="上箭头 215"/>
          <p:cNvSpPr/>
          <p:nvPr/>
        </p:nvSpPr>
        <p:spPr bwMode="auto">
          <a:xfrm>
            <a:off x="5857884" y="4357694"/>
            <a:ext cx="412109" cy="255550"/>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7"/>
                                        </p:tgtEl>
                                        <p:attrNameLst>
                                          <p:attrName>style.visibility</p:attrName>
                                        </p:attrNameLst>
                                      </p:cBhvr>
                                      <p:to>
                                        <p:strVal val="visible"/>
                                      </p:to>
                                    </p:set>
                                    <p:animEffect transition="in" filter="fade">
                                      <p:cBhvr>
                                        <p:cTn id="13" dur="500"/>
                                        <p:tgtEl>
                                          <p:spTgt spid="147"/>
                                        </p:tgtEl>
                                      </p:cBhvr>
                                    </p:animEffect>
                                  </p:childTnLst>
                                </p:cTn>
                              </p:par>
                              <p:par>
                                <p:cTn id="14" presetID="10" presetClass="entr" presetSubtype="0" fill="hold" nodeType="withEffect">
                                  <p:stCondLst>
                                    <p:cond delay="0"/>
                                  </p:stCondLst>
                                  <p:childTnLst>
                                    <p:set>
                                      <p:cBhvr>
                                        <p:cTn id="15" dur="1" fill="hold">
                                          <p:stCondLst>
                                            <p:cond delay="0"/>
                                          </p:stCondLst>
                                        </p:cTn>
                                        <p:tgtEl>
                                          <p:spTgt spid="204"/>
                                        </p:tgtEl>
                                        <p:attrNameLst>
                                          <p:attrName>style.visibility</p:attrName>
                                        </p:attrNameLst>
                                      </p:cBhvr>
                                      <p:to>
                                        <p:strVal val="visible"/>
                                      </p:to>
                                    </p:set>
                                    <p:animEffect transition="in" filter="fade">
                                      <p:cBhvr>
                                        <p:cTn id="16" dur="500"/>
                                        <p:tgtEl>
                                          <p:spTgt spid="20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5"/>
                                        </p:tgtEl>
                                        <p:attrNameLst>
                                          <p:attrName>style.visibility</p:attrName>
                                        </p:attrNameLst>
                                      </p:cBhvr>
                                      <p:to>
                                        <p:strVal val="visible"/>
                                      </p:to>
                                    </p:set>
                                    <p:animEffect transition="in" filter="fade">
                                      <p:cBhvr>
                                        <p:cTn id="19" dur="500"/>
                                        <p:tgtEl>
                                          <p:spTgt spid="20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fade">
                                      <p:cBhvr>
                                        <p:cTn id="24" dur="500"/>
                                        <p:tgtEl>
                                          <p:spTgt spid="1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fade">
                                      <p:cBhvr>
                                        <p:cTn id="27" dur="500"/>
                                        <p:tgtEl>
                                          <p:spTgt spid="119"/>
                                        </p:tgtEl>
                                      </p:cBhvr>
                                    </p:animEffect>
                                  </p:childTnLst>
                                </p:cTn>
                              </p:par>
                              <p:par>
                                <p:cTn id="28" presetID="10" presetClass="entr" presetSubtype="0" fill="hold" nodeType="with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fade">
                                      <p:cBhvr>
                                        <p:cTn id="30" dur="500"/>
                                        <p:tgtEl>
                                          <p:spTgt spid="129"/>
                                        </p:tgtEl>
                                      </p:cBhvr>
                                    </p:animEffect>
                                  </p:childTnLst>
                                </p:cTn>
                              </p:par>
                              <p:par>
                                <p:cTn id="31" presetID="10" presetClass="entr" presetSubtype="0"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animEffect transition="in" filter="fade">
                                      <p:cBhvr>
                                        <p:cTn id="33" dur="500"/>
                                        <p:tgtEl>
                                          <p:spTgt spid="1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1"/>
                                        </p:tgtEl>
                                        <p:attrNameLst>
                                          <p:attrName>style.visibility</p:attrName>
                                        </p:attrNameLst>
                                      </p:cBhvr>
                                      <p:to>
                                        <p:strVal val="visible"/>
                                      </p:to>
                                    </p:set>
                                    <p:animEffect transition="in" filter="fade">
                                      <p:cBhvr>
                                        <p:cTn id="36" dur="500"/>
                                        <p:tgtEl>
                                          <p:spTgt spid="1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nodeType="withEffect">
                                  <p:stCondLst>
                                    <p:cond delay="0"/>
                                  </p:stCondLst>
                                  <p:childTnLst>
                                    <p:set>
                                      <p:cBhvr>
                                        <p:cTn id="41" dur="1" fill="hold">
                                          <p:stCondLst>
                                            <p:cond delay="0"/>
                                          </p:stCondLst>
                                        </p:cTn>
                                        <p:tgtEl>
                                          <p:spTgt spid="142"/>
                                        </p:tgtEl>
                                        <p:attrNameLst>
                                          <p:attrName>style.visibility</p:attrName>
                                        </p:attrNameLst>
                                      </p:cBhvr>
                                      <p:to>
                                        <p:strVal val="visible"/>
                                      </p:to>
                                    </p:set>
                                    <p:animEffect transition="in" filter="fade">
                                      <p:cBhvr>
                                        <p:cTn id="42" dur="500"/>
                                        <p:tgtEl>
                                          <p:spTgt spid="14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3"/>
                                        </p:tgtEl>
                                        <p:attrNameLst>
                                          <p:attrName>style.visibility</p:attrName>
                                        </p:attrNameLst>
                                      </p:cBhvr>
                                      <p:to>
                                        <p:strVal val="visible"/>
                                      </p:to>
                                    </p:set>
                                    <p:animEffect transition="in" filter="fade">
                                      <p:cBhvr>
                                        <p:cTn id="45" dur="500"/>
                                        <p:tgtEl>
                                          <p:spTgt spid="143"/>
                                        </p:tgtEl>
                                      </p:cBhvr>
                                    </p:animEffect>
                                  </p:childTnLst>
                                </p:cTn>
                              </p:par>
                              <p:par>
                                <p:cTn id="46" presetID="10" presetClass="entr" presetSubtype="0" fill="hold" nodeType="withEffect">
                                  <p:stCondLst>
                                    <p:cond delay="0"/>
                                  </p:stCondLst>
                                  <p:childTnLst>
                                    <p:set>
                                      <p:cBhvr>
                                        <p:cTn id="47" dur="1" fill="hold">
                                          <p:stCondLst>
                                            <p:cond delay="0"/>
                                          </p:stCondLst>
                                        </p:cTn>
                                        <p:tgtEl>
                                          <p:spTgt spid="148"/>
                                        </p:tgtEl>
                                        <p:attrNameLst>
                                          <p:attrName>style.visibility</p:attrName>
                                        </p:attrNameLst>
                                      </p:cBhvr>
                                      <p:to>
                                        <p:strVal val="visible"/>
                                      </p:to>
                                    </p:set>
                                    <p:animEffect transition="in" filter="fade">
                                      <p:cBhvr>
                                        <p:cTn id="48" dur="500"/>
                                        <p:tgtEl>
                                          <p:spTgt spid="1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1"/>
                                        </p:tgtEl>
                                        <p:attrNameLst>
                                          <p:attrName>style.visibility</p:attrName>
                                        </p:attrNameLst>
                                      </p:cBhvr>
                                      <p:to>
                                        <p:strVal val="visible"/>
                                      </p:to>
                                    </p:set>
                                    <p:animEffect transition="in" filter="fade">
                                      <p:cBhvr>
                                        <p:cTn id="51" dur="500"/>
                                        <p:tgtEl>
                                          <p:spTgt spid="19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2"/>
                                        </p:tgtEl>
                                        <p:attrNameLst>
                                          <p:attrName>style.visibility</p:attrName>
                                        </p:attrNameLst>
                                      </p:cBhvr>
                                      <p:to>
                                        <p:strVal val="visible"/>
                                      </p:to>
                                    </p:set>
                                    <p:animEffect transition="in" filter="fade">
                                      <p:cBhvr>
                                        <p:cTn id="54" dur="500"/>
                                        <p:tgtEl>
                                          <p:spTgt spid="19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3"/>
                                        </p:tgtEl>
                                        <p:attrNameLst>
                                          <p:attrName>style.visibility</p:attrName>
                                        </p:attrNameLst>
                                      </p:cBhvr>
                                      <p:to>
                                        <p:strVal val="visible"/>
                                      </p:to>
                                    </p:set>
                                    <p:animEffect transition="in" filter="fade">
                                      <p:cBhvr>
                                        <p:cTn id="57" dur="500"/>
                                        <p:tgtEl>
                                          <p:spTgt spid="19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3"/>
                                        </p:tgtEl>
                                        <p:attrNameLst>
                                          <p:attrName>style.visibility</p:attrName>
                                        </p:attrNameLst>
                                      </p:cBhvr>
                                      <p:to>
                                        <p:strVal val="visible"/>
                                      </p:to>
                                    </p:set>
                                    <p:animEffect transition="in" filter="fade">
                                      <p:cBhvr>
                                        <p:cTn id="60" dur="500"/>
                                        <p:tgtEl>
                                          <p:spTgt spid="20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3"/>
                                        </p:tgtEl>
                                        <p:attrNameLst>
                                          <p:attrName>style.visibility</p:attrName>
                                        </p:attrNameLst>
                                      </p:cBhvr>
                                      <p:to>
                                        <p:strVal val="visible"/>
                                      </p:to>
                                    </p:set>
                                    <p:animEffect transition="in" filter="fade">
                                      <p:cBhvr>
                                        <p:cTn id="63" dur="500"/>
                                        <p:tgtEl>
                                          <p:spTgt spid="2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4"/>
                                        </p:tgtEl>
                                        <p:attrNameLst>
                                          <p:attrName>style.visibility</p:attrName>
                                        </p:attrNameLst>
                                      </p:cBhvr>
                                      <p:to>
                                        <p:strVal val="visible"/>
                                      </p:to>
                                    </p:set>
                                    <p:animEffect transition="in" filter="fade">
                                      <p:cBhvr>
                                        <p:cTn id="66" dur="500"/>
                                        <p:tgtEl>
                                          <p:spTgt spid="21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6"/>
                                        </p:tgtEl>
                                        <p:attrNameLst>
                                          <p:attrName>style.visibility</p:attrName>
                                        </p:attrNameLst>
                                      </p:cBhvr>
                                      <p:to>
                                        <p:strVal val="visible"/>
                                      </p:to>
                                    </p:set>
                                    <p:animEffect transition="in" filter="fade">
                                      <p:cBhvr>
                                        <p:cTn id="69" dur="500"/>
                                        <p:tgtEl>
                                          <p:spTgt spid="2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5"/>
                                        </p:tgtEl>
                                        <p:attrNameLst>
                                          <p:attrName>style.visibility</p:attrName>
                                        </p:attrNameLst>
                                      </p:cBhvr>
                                      <p:to>
                                        <p:strVal val="visible"/>
                                      </p:to>
                                    </p:set>
                                    <p:animEffect transition="in" filter="fade">
                                      <p:cBhvr>
                                        <p:cTn id="72" dur="500"/>
                                        <p:tgtEl>
                                          <p:spTgt spid="2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7"/>
                                        </p:tgtEl>
                                        <p:attrNameLst>
                                          <p:attrName>style.visibility</p:attrName>
                                        </p:attrNameLst>
                                      </p:cBhvr>
                                      <p:to>
                                        <p:strVal val="visible"/>
                                      </p:to>
                                    </p:set>
                                    <p:animEffect transition="in" filter="fade">
                                      <p:cBhvr>
                                        <p:cTn id="77" dur="500"/>
                                        <p:tgtEl>
                                          <p:spTgt spid="217"/>
                                        </p:tgtEl>
                                      </p:cBhvr>
                                    </p:animEffect>
                                  </p:childTnLst>
                                </p:cTn>
                              </p:par>
                              <p:par>
                                <p:cTn id="78" presetID="10" presetClass="entr" presetSubtype="0" fill="hold" nodeType="withEffect">
                                  <p:stCondLst>
                                    <p:cond delay="0"/>
                                  </p:stCondLst>
                                  <p:childTnLst>
                                    <p:set>
                                      <p:cBhvr>
                                        <p:cTn id="79" dur="1" fill="hold">
                                          <p:stCondLst>
                                            <p:cond delay="0"/>
                                          </p:stCondLst>
                                        </p:cTn>
                                        <p:tgtEl>
                                          <p:spTgt spid="117"/>
                                        </p:tgtEl>
                                        <p:attrNameLst>
                                          <p:attrName>style.visibility</p:attrName>
                                        </p:attrNameLst>
                                      </p:cBhvr>
                                      <p:to>
                                        <p:strVal val="visible"/>
                                      </p:to>
                                    </p:set>
                                    <p:animEffect transition="in" filter="fade">
                                      <p:cBhvr>
                                        <p:cTn id="80" dur="500"/>
                                        <p:tgtEl>
                                          <p:spTgt spid="117"/>
                                        </p:tgtEl>
                                      </p:cBhvr>
                                    </p:animEffect>
                                  </p:childTnLst>
                                </p:cTn>
                              </p:par>
                              <p:par>
                                <p:cTn id="81" presetID="10" presetClass="entr" presetSubtype="0" fill="hold" nodeType="withEffect">
                                  <p:stCondLst>
                                    <p:cond delay="0"/>
                                  </p:stCondLst>
                                  <p:childTnLst>
                                    <p:set>
                                      <p:cBhvr>
                                        <p:cTn id="82" dur="1" fill="hold">
                                          <p:stCondLst>
                                            <p:cond delay="0"/>
                                          </p:stCondLst>
                                        </p:cTn>
                                        <p:tgtEl>
                                          <p:spTgt spid="118"/>
                                        </p:tgtEl>
                                        <p:attrNameLst>
                                          <p:attrName>style.visibility</p:attrName>
                                        </p:attrNameLst>
                                      </p:cBhvr>
                                      <p:to>
                                        <p:strVal val="visible"/>
                                      </p:to>
                                    </p:set>
                                    <p:animEffect transition="in" filter="fade">
                                      <p:cBhvr>
                                        <p:cTn id="83" dur="500"/>
                                        <p:tgtEl>
                                          <p:spTgt spid="11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20"/>
                                        </p:tgtEl>
                                        <p:attrNameLst>
                                          <p:attrName>style.visibility</p:attrName>
                                        </p:attrNameLst>
                                      </p:cBhvr>
                                      <p:to>
                                        <p:strVal val="visible"/>
                                      </p:to>
                                    </p:set>
                                    <p:animEffect transition="in" filter="fade">
                                      <p:cBhvr>
                                        <p:cTn id="86" dur="500"/>
                                        <p:tgtEl>
                                          <p:spTgt spid="12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21"/>
                                        </p:tgtEl>
                                        <p:attrNameLst>
                                          <p:attrName>style.visibility</p:attrName>
                                        </p:attrNameLst>
                                      </p:cBhvr>
                                      <p:to>
                                        <p:strVal val="visible"/>
                                      </p:to>
                                    </p:set>
                                    <p:animEffect transition="in" filter="fade">
                                      <p:cBhvr>
                                        <p:cTn id="89" dur="500"/>
                                        <p:tgtEl>
                                          <p:spTgt spid="12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2"/>
                                        </p:tgtEl>
                                        <p:attrNameLst>
                                          <p:attrName>style.visibility</p:attrName>
                                        </p:attrNameLst>
                                      </p:cBhvr>
                                      <p:to>
                                        <p:strVal val="visible"/>
                                      </p:to>
                                    </p:set>
                                    <p:animEffect transition="in" filter="fade">
                                      <p:cBhvr>
                                        <p:cTn id="92" dur="500"/>
                                        <p:tgtEl>
                                          <p:spTgt spid="122"/>
                                        </p:tgtEl>
                                      </p:cBhvr>
                                    </p:animEffect>
                                  </p:childTnLst>
                                </p:cTn>
                              </p:par>
                              <p:par>
                                <p:cTn id="93" presetID="10" presetClass="entr" presetSubtype="0" fill="hold" nodeType="with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fade">
                                      <p:cBhvr>
                                        <p:cTn id="95" dur="500"/>
                                        <p:tgtEl>
                                          <p:spTgt spid="4"/>
                                        </p:tgtEl>
                                      </p:cBhvr>
                                    </p:animEffect>
                                  </p:childTnLst>
                                </p:cTn>
                              </p:par>
                              <p:par>
                                <p:cTn id="96" presetID="10" presetClass="entr" presetSubtype="0" fill="hold" nodeType="withEffect">
                                  <p:stCondLst>
                                    <p:cond delay="0"/>
                                  </p:stCondLst>
                                  <p:childTnLst>
                                    <p:set>
                                      <p:cBhvr>
                                        <p:cTn id="97" dur="1" fill="hold">
                                          <p:stCondLst>
                                            <p:cond delay="0"/>
                                          </p:stCondLst>
                                        </p:cTn>
                                        <p:tgtEl>
                                          <p:spTgt spid="126"/>
                                        </p:tgtEl>
                                        <p:attrNameLst>
                                          <p:attrName>style.visibility</p:attrName>
                                        </p:attrNameLst>
                                      </p:cBhvr>
                                      <p:to>
                                        <p:strVal val="visible"/>
                                      </p:to>
                                    </p:set>
                                    <p:animEffect transition="in" filter="fade">
                                      <p:cBhvr>
                                        <p:cTn id="98" dur="500"/>
                                        <p:tgtEl>
                                          <p:spTgt spid="126"/>
                                        </p:tgtEl>
                                      </p:cBhvr>
                                    </p:animEffect>
                                  </p:childTnLst>
                                </p:cTn>
                              </p:par>
                              <p:par>
                                <p:cTn id="99" presetID="10" presetClass="entr" presetSubtype="0" fill="hold" nodeType="withEffect">
                                  <p:stCondLst>
                                    <p:cond delay="0"/>
                                  </p:stCondLst>
                                  <p:childTnLst>
                                    <p:set>
                                      <p:cBhvr>
                                        <p:cTn id="100" dur="1" fill="hold">
                                          <p:stCondLst>
                                            <p:cond delay="0"/>
                                          </p:stCondLst>
                                        </p:cTn>
                                        <p:tgtEl>
                                          <p:spTgt spid="127"/>
                                        </p:tgtEl>
                                        <p:attrNameLst>
                                          <p:attrName>style.visibility</p:attrName>
                                        </p:attrNameLst>
                                      </p:cBhvr>
                                      <p:to>
                                        <p:strVal val="visible"/>
                                      </p:to>
                                    </p:set>
                                    <p:animEffect transition="in" filter="fade">
                                      <p:cBhvr>
                                        <p:cTn id="101" dur="500"/>
                                        <p:tgtEl>
                                          <p:spTgt spid="127"/>
                                        </p:tgtEl>
                                      </p:cBhvr>
                                    </p:animEffect>
                                  </p:childTnLst>
                                </p:cTn>
                              </p:par>
                              <p:par>
                                <p:cTn id="102" presetID="10" presetClass="entr" presetSubtype="0" fill="hold" nodeType="withEffect">
                                  <p:stCondLst>
                                    <p:cond delay="0"/>
                                  </p:stCondLst>
                                  <p:childTnLst>
                                    <p:set>
                                      <p:cBhvr>
                                        <p:cTn id="103" dur="1" fill="hold">
                                          <p:stCondLst>
                                            <p:cond delay="0"/>
                                          </p:stCondLst>
                                        </p:cTn>
                                        <p:tgtEl>
                                          <p:spTgt spid="128"/>
                                        </p:tgtEl>
                                        <p:attrNameLst>
                                          <p:attrName>style.visibility</p:attrName>
                                        </p:attrNameLst>
                                      </p:cBhvr>
                                      <p:to>
                                        <p:strVal val="visible"/>
                                      </p:to>
                                    </p:set>
                                    <p:animEffect transition="in" filter="fade">
                                      <p:cBhvr>
                                        <p:cTn id="104" dur="500"/>
                                        <p:tgtEl>
                                          <p:spTgt spid="1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44"/>
                                        </p:tgtEl>
                                        <p:attrNameLst>
                                          <p:attrName>style.visibility</p:attrName>
                                        </p:attrNameLst>
                                      </p:cBhvr>
                                      <p:to>
                                        <p:strVal val="visible"/>
                                      </p:to>
                                    </p:set>
                                    <p:animEffect transition="in" filter="fade">
                                      <p:cBhvr>
                                        <p:cTn id="107" dur="500"/>
                                        <p:tgtEl>
                                          <p:spTgt spid="14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45"/>
                                        </p:tgtEl>
                                        <p:attrNameLst>
                                          <p:attrName>style.visibility</p:attrName>
                                        </p:attrNameLst>
                                      </p:cBhvr>
                                      <p:to>
                                        <p:strVal val="visible"/>
                                      </p:to>
                                    </p:set>
                                    <p:animEffect transition="in" filter="fade">
                                      <p:cBhvr>
                                        <p:cTn id="110" dur="500"/>
                                        <p:tgtEl>
                                          <p:spTgt spid="14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46"/>
                                        </p:tgtEl>
                                        <p:attrNameLst>
                                          <p:attrName>style.visibility</p:attrName>
                                        </p:attrNameLst>
                                      </p:cBhvr>
                                      <p:to>
                                        <p:strVal val="visible"/>
                                      </p:to>
                                    </p:set>
                                    <p:animEffect transition="in" filter="fade">
                                      <p:cBhvr>
                                        <p:cTn id="113" dur="500"/>
                                        <p:tgtEl>
                                          <p:spTgt spid="14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52"/>
                                        </p:tgtEl>
                                        <p:attrNameLst>
                                          <p:attrName>style.visibility</p:attrName>
                                        </p:attrNameLst>
                                      </p:cBhvr>
                                      <p:to>
                                        <p:strVal val="visible"/>
                                      </p:to>
                                    </p:set>
                                    <p:animEffect transition="in" filter="fade">
                                      <p:cBhvr>
                                        <p:cTn id="116" dur="500"/>
                                        <p:tgtEl>
                                          <p:spTgt spid="152"/>
                                        </p:tgtEl>
                                      </p:cBhvr>
                                    </p:animEffect>
                                  </p:childTnLst>
                                </p:cTn>
                              </p:par>
                              <p:par>
                                <p:cTn id="117" presetID="10" presetClass="entr" presetSubtype="0" fill="hold" nodeType="with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500"/>
                                        <p:tgtEl>
                                          <p:spTgt spid="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94"/>
                                        </p:tgtEl>
                                        <p:attrNameLst>
                                          <p:attrName>style.visibility</p:attrName>
                                        </p:attrNameLst>
                                      </p:cBhvr>
                                      <p:to>
                                        <p:strVal val="visible"/>
                                      </p:to>
                                    </p:set>
                                    <p:animEffect transition="in" filter="fade">
                                      <p:cBhvr>
                                        <p:cTn id="122" dur="500"/>
                                        <p:tgtEl>
                                          <p:spTgt spid="194"/>
                                        </p:tgtEl>
                                      </p:cBhvr>
                                    </p:animEffect>
                                  </p:childTnLst>
                                </p:cTn>
                              </p:par>
                              <p:par>
                                <p:cTn id="123" presetID="10" presetClass="entr" presetSubtype="0" fill="hold" nodeType="withEffect">
                                  <p:stCondLst>
                                    <p:cond delay="0"/>
                                  </p:stCondLst>
                                  <p:childTnLst>
                                    <p:set>
                                      <p:cBhvr>
                                        <p:cTn id="124" dur="1" fill="hold">
                                          <p:stCondLst>
                                            <p:cond delay="0"/>
                                          </p:stCondLst>
                                        </p:cTn>
                                        <p:tgtEl>
                                          <p:spTgt spid="195"/>
                                        </p:tgtEl>
                                        <p:attrNameLst>
                                          <p:attrName>style.visibility</p:attrName>
                                        </p:attrNameLst>
                                      </p:cBhvr>
                                      <p:to>
                                        <p:strVal val="visible"/>
                                      </p:to>
                                    </p:set>
                                    <p:animEffect transition="in" filter="fade">
                                      <p:cBhvr>
                                        <p:cTn id="125" dur="500"/>
                                        <p:tgtEl>
                                          <p:spTgt spid="19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96"/>
                                        </p:tgtEl>
                                        <p:attrNameLst>
                                          <p:attrName>style.visibility</p:attrName>
                                        </p:attrNameLst>
                                      </p:cBhvr>
                                      <p:to>
                                        <p:strVal val="visible"/>
                                      </p:to>
                                    </p:set>
                                    <p:animEffect transition="in" filter="fade">
                                      <p:cBhvr>
                                        <p:cTn id="128" dur="500"/>
                                        <p:tgtEl>
                                          <p:spTgt spid="196"/>
                                        </p:tgtEl>
                                      </p:cBhvr>
                                    </p:animEffect>
                                  </p:childTnLst>
                                </p:cTn>
                              </p:par>
                              <p:par>
                                <p:cTn id="129" presetID="10" presetClass="entr" presetSubtype="0" fill="hold" nodeType="withEffect">
                                  <p:stCondLst>
                                    <p:cond delay="0"/>
                                  </p:stCondLst>
                                  <p:childTnLst>
                                    <p:set>
                                      <p:cBhvr>
                                        <p:cTn id="130" dur="1" fill="hold">
                                          <p:stCondLst>
                                            <p:cond delay="0"/>
                                          </p:stCondLst>
                                        </p:cTn>
                                        <p:tgtEl>
                                          <p:spTgt spid="197"/>
                                        </p:tgtEl>
                                        <p:attrNameLst>
                                          <p:attrName>style.visibility</p:attrName>
                                        </p:attrNameLst>
                                      </p:cBhvr>
                                      <p:to>
                                        <p:strVal val="visible"/>
                                      </p:to>
                                    </p:set>
                                    <p:animEffect transition="in" filter="fade">
                                      <p:cBhvr>
                                        <p:cTn id="131" dur="500"/>
                                        <p:tgtEl>
                                          <p:spTgt spid="19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98"/>
                                        </p:tgtEl>
                                        <p:attrNameLst>
                                          <p:attrName>style.visibility</p:attrName>
                                        </p:attrNameLst>
                                      </p:cBhvr>
                                      <p:to>
                                        <p:strVal val="visible"/>
                                      </p:to>
                                    </p:set>
                                    <p:animEffect transition="in" filter="fade">
                                      <p:cBhvr>
                                        <p:cTn id="134" dur="500"/>
                                        <p:tgtEl>
                                          <p:spTgt spid="19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99"/>
                                        </p:tgtEl>
                                        <p:attrNameLst>
                                          <p:attrName>style.visibility</p:attrName>
                                        </p:attrNameLst>
                                      </p:cBhvr>
                                      <p:to>
                                        <p:strVal val="visible"/>
                                      </p:to>
                                    </p:set>
                                    <p:animEffect transition="in" filter="fade">
                                      <p:cBhvr>
                                        <p:cTn id="137" dur="500"/>
                                        <p:tgtEl>
                                          <p:spTgt spid="199"/>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00"/>
                                        </p:tgtEl>
                                        <p:attrNameLst>
                                          <p:attrName>style.visibility</p:attrName>
                                        </p:attrNameLst>
                                      </p:cBhvr>
                                      <p:to>
                                        <p:strVal val="visible"/>
                                      </p:to>
                                    </p:set>
                                    <p:animEffect transition="in" filter="fade">
                                      <p:cBhvr>
                                        <p:cTn id="140" dur="500"/>
                                        <p:tgtEl>
                                          <p:spTgt spid="20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01"/>
                                        </p:tgtEl>
                                        <p:attrNameLst>
                                          <p:attrName>style.visibility</p:attrName>
                                        </p:attrNameLst>
                                      </p:cBhvr>
                                      <p:to>
                                        <p:strVal val="visible"/>
                                      </p:to>
                                    </p:set>
                                    <p:animEffect transition="in" filter="fade">
                                      <p:cBhvr>
                                        <p:cTn id="143" dur="500"/>
                                        <p:tgtEl>
                                          <p:spTgt spid="20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202"/>
                                        </p:tgtEl>
                                        <p:attrNameLst>
                                          <p:attrName>style.visibility</p:attrName>
                                        </p:attrNameLst>
                                      </p:cBhvr>
                                      <p:to>
                                        <p:strVal val="visible"/>
                                      </p:to>
                                    </p:set>
                                    <p:animEffect transition="in" filter="fade">
                                      <p:cBhvr>
                                        <p:cTn id="146"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119" grpId="0"/>
      <p:bldP spid="120" grpId="0"/>
      <p:bldP spid="121" grpId="0"/>
      <p:bldP spid="122" grpId="0" animBg="1"/>
      <p:bldP spid="131" grpId="0"/>
      <p:bldP spid="132" grpId="0"/>
      <p:bldP spid="143" grpId="0"/>
      <p:bldP spid="144" grpId="0" animBg="1"/>
      <p:bldP spid="145" grpId="0"/>
      <p:bldP spid="146" grpId="0"/>
      <p:bldP spid="147" grpId="0"/>
      <p:bldP spid="152" grpId="0" animBg="1"/>
      <p:bldP spid="191" grpId="0" animBg="1"/>
      <p:bldP spid="192" grpId="0" animBg="1"/>
      <p:bldP spid="193" grpId="0" animBg="1"/>
      <p:bldP spid="194" grpId="0" animBg="1"/>
      <p:bldP spid="196" grpId="0"/>
      <p:bldP spid="198" grpId="0" animBg="1"/>
      <p:bldP spid="199" grpId="0" animBg="1"/>
      <p:bldP spid="200" grpId="0" animBg="1"/>
      <p:bldP spid="201" grpId="0"/>
      <p:bldP spid="202" grpId="0" animBg="1"/>
      <p:bldP spid="203" grpId="0" animBg="1"/>
      <p:bldP spid="205" grpId="0"/>
      <p:bldP spid="213" grpId="0" animBg="1"/>
      <p:bldP spid="214" grpId="0" animBg="1"/>
      <p:bldP spid="215" grpId="0" animBg="1"/>
      <p:bldP spid="2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bwMode="auto">
          <a:xfrm>
            <a:off x="571472" y="1785926"/>
            <a:ext cx="8072494" cy="4071966"/>
          </a:xfrm>
          <a:prstGeom prst="roundRect">
            <a:avLst>
              <a:gd name="adj" fmla="val 674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文学编年史平台</a:t>
            </a:r>
            <a:endParaRPr lang="zh-CN" altLang="en-US" b="0" dirty="0">
              <a:solidFill>
                <a:srgbClr val="000000"/>
              </a:solidFill>
              <a:latin typeface="微软雅黑" pitchFamily="34" charset="-122"/>
              <a:ea typeface="微软雅黑" pitchFamily="34" charset="-122"/>
            </a:endParaRPr>
          </a:p>
        </p:txBody>
      </p:sp>
      <p:sp>
        <p:nvSpPr>
          <p:cNvPr id="9" name="内容占位符 2"/>
          <p:cNvSpPr>
            <a:spLocks noGrp="1"/>
          </p:cNvSpPr>
          <p:nvPr>
            <p:ph idx="1"/>
          </p:nvPr>
        </p:nvSpPr>
        <p:spPr>
          <a:xfrm>
            <a:off x="714348" y="1928802"/>
            <a:ext cx="7912126" cy="3735401"/>
          </a:xfrm>
        </p:spPr>
        <p:txBody>
          <a:bodyPr/>
          <a:lstStyle/>
          <a:p>
            <a:r>
              <a:rPr lang="zh-CN" altLang="en-US" sz="2000" b="1" dirty="0" smtClean="0"/>
              <a:t> 系统功能</a:t>
            </a:r>
          </a:p>
          <a:p>
            <a:pPr lvl="1"/>
            <a:r>
              <a:rPr lang="zh-CN" altLang="en-US" sz="1800" dirty="0" smtClean="0"/>
              <a:t>建立综合“文学”、“历史”、“地理”信息的中国文学编年史信息系统，为研究中国文学史提供一个基础数据平台和研究创作平台。</a:t>
            </a:r>
            <a:endParaRPr lang="en-US" altLang="zh-CN" sz="1800" dirty="0" smtClean="0"/>
          </a:p>
          <a:p>
            <a:pPr lvl="1"/>
            <a:endParaRPr lang="zh-CN" altLang="en-US" sz="1800" dirty="0" smtClean="0"/>
          </a:p>
          <a:p>
            <a:pPr lvl="1"/>
            <a:r>
              <a:rPr lang="zh-CN" altLang="en-US" sz="1800" dirty="0" smtClean="0"/>
              <a:t>基本功能：作家生平展示</a:t>
            </a:r>
            <a:r>
              <a:rPr lang="en-US" altLang="zh-CN" sz="1800" dirty="0" smtClean="0"/>
              <a:t>(</a:t>
            </a:r>
            <a:r>
              <a:rPr lang="zh-CN" altLang="en-US" sz="1800" dirty="0" smtClean="0"/>
              <a:t>年谱、行踪</a:t>
            </a:r>
            <a:r>
              <a:rPr lang="en-US" altLang="zh-CN" sz="1800" dirty="0" smtClean="0"/>
              <a:t>)</a:t>
            </a:r>
            <a:r>
              <a:rPr lang="zh-CN" altLang="en-US" sz="1800" dirty="0" smtClean="0"/>
              <a:t>；作品浏览；信息统计。</a:t>
            </a:r>
            <a:endParaRPr lang="en-US" altLang="zh-CN" sz="1800" dirty="0" smtClean="0"/>
          </a:p>
          <a:p>
            <a:pPr lvl="1"/>
            <a:endParaRPr lang="zh-CN" altLang="en-US" sz="1800" dirty="0" smtClean="0"/>
          </a:p>
          <a:p>
            <a:pPr lvl="1"/>
            <a:r>
              <a:rPr lang="zh-CN" altLang="en-US" sz="1800" dirty="0" smtClean="0"/>
              <a:t>专题信息的自动汇编</a:t>
            </a:r>
            <a:r>
              <a:rPr lang="en-US" altLang="zh-CN" sz="1800" dirty="0" smtClean="0"/>
              <a:t>(</a:t>
            </a:r>
            <a:r>
              <a:rPr lang="zh-CN" altLang="en-US" sz="1800" dirty="0" smtClean="0"/>
              <a:t>如地方志</a:t>
            </a:r>
            <a:r>
              <a:rPr lang="en-US" altLang="zh-CN" sz="1800" dirty="0" smtClean="0"/>
              <a:t>)</a:t>
            </a:r>
            <a:r>
              <a:rPr lang="zh-CN" altLang="en-US" sz="1800" dirty="0" smtClean="0"/>
              <a:t>。</a:t>
            </a:r>
            <a:endParaRPr lang="en-US" altLang="zh-CN" sz="1800" dirty="0" smtClean="0"/>
          </a:p>
          <a:p>
            <a:pPr lvl="1"/>
            <a:endParaRPr lang="zh-CN" altLang="en-US" sz="1800" dirty="0" smtClean="0"/>
          </a:p>
          <a:p>
            <a:pPr lvl="1"/>
            <a:r>
              <a:rPr lang="zh-CN" altLang="en-US" sz="1800" dirty="0" smtClean="0"/>
              <a:t>高级功能：数据挖掘（如作家交往、社会关系，作品背景分析等）。</a:t>
            </a:r>
            <a:endParaRPr lang="en-US" altLang="zh-CN" sz="1800" dirty="0" smtClean="0"/>
          </a:p>
          <a:p>
            <a:pPr lvl="1"/>
            <a:endParaRPr lang="zh-CN" altLang="en-US" sz="1800" dirty="0" smtClean="0"/>
          </a:p>
          <a:p>
            <a:pPr lvl="1"/>
            <a:r>
              <a:rPr lang="zh-CN" altLang="en-US" sz="1800" dirty="0" smtClean="0"/>
              <a:t>跨媒体的交叉关联：文章意境与音乐、绘画关联。</a:t>
            </a:r>
            <a:endParaRPr lang="zh-CN" altLang="en-US" sz="1600" dirty="0" smtClean="0"/>
          </a:p>
          <a:p>
            <a:endParaRPr lang="zh-CN" alt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5" end="5"/>
                                            </p:txEl>
                                          </p:spTgt>
                                        </p:tgtEl>
                                        <p:attrNameLst>
                                          <p:attrName>style.visibility</p:attrName>
                                        </p:attrNameLst>
                                      </p:cBhvr>
                                      <p:to>
                                        <p:strVal val="visible"/>
                                      </p:to>
                                    </p:set>
                                    <p:animEffect transition="in" filter="fade">
                                      <p:cBhvr>
                                        <p:cTn id="20" dur="500"/>
                                        <p:tgtEl>
                                          <p:spTgt spid="9">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Effect transition="in" filter="fade">
                                      <p:cBhvr>
                                        <p:cTn id="23" dur="500"/>
                                        <p:tgtEl>
                                          <p:spTgt spid="9">
                                            <p:txEl>
                                              <p:pRg st="7" end="7"/>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9" end="9"/>
                                            </p:txEl>
                                          </p:spTgt>
                                        </p:tgtEl>
                                        <p:attrNameLst>
                                          <p:attrName>style.visibility</p:attrName>
                                        </p:attrNameLst>
                                      </p:cBhvr>
                                      <p:to>
                                        <p:strVal val="visible"/>
                                      </p:to>
                                    </p:set>
                                    <p:animEffect transition="in" filter="fade">
                                      <p:cBhvr>
                                        <p:cTn id="26" dur="500"/>
                                        <p:tgtEl>
                                          <p:spTgt spid="9">
                                            <p:txEl>
                                              <p:pRg st="9" end="9"/>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9"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文学编年史平台</a:t>
            </a:r>
            <a:endParaRPr lang="zh-CN" altLang="en-US" b="0" dirty="0">
              <a:solidFill>
                <a:srgbClr val="000000"/>
              </a:solidFill>
              <a:latin typeface="微软雅黑" pitchFamily="34" charset="-122"/>
              <a:ea typeface="微软雅黑" pitchFamily="34" charset="-122"/>
            </a:endParaRPr>
          </a:p>
        </p:txBody>
      </p:sp>
      <p:pic>
        <p:nvPicPr>
          <p:cNvPr id="87" name="Picture 10"/>
          <p:cNvPicPr>
            <a:picLocks noChangeAspect="1" noChangeArrowheads="1"/>
          </p:cNvPicPr>
          <p:nvPr/>
        </p:nvPicPr>
        <p:blipFill>
          <a:blip r:embed="rId2" cstate="print"/>
          <a:srcRect/>
          <a:stretch>
            <a:fillRect/>
          </a:stretch>
        </p:blipFill>
        <p:spPr bwMode="auto">
          <a:xfrm>
            <a:off x="1129445" y="1838848"/>
            <a:ext cx="5171342" cy="3528490"/>
          </a:xfrm>
          <a:prstGeom prst="rect">
            <a:avLst/>
          </a:prstGeom>
          <a:noFill/>
          <a:ln w="9525">
            <a:noFill/>
            <a:miter lim="800000"/>
            <a:headEnd/>
            <a:tailEnd/>
          </a:ln>
        </p:spPr>
      </p:pic>
      <p:sp>
        <p:nvSpPr>
          <p:cNvPr id="88" name="矩形 87"/>
          <p:cNvSpPr/>
          <p:nvPr/>
        </p:nvSpPr>
        <p:spPr>
          <a:xfrm>
            <a:off x="571472" y="1683982"/>
            <a:ext cx="1211075" cy="6038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zh-CN" altLang="en-US" sz="16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地图制作平台</a:t>
            </a:r>
          </a:p>
        </p:txBody>
      </p:sp>
      <p:pic>
        <p:nvPicPr>
          <p:cNvPr id="89" name="Picture 12"/>
          <p:cNvPicPr>
            <a:picLocks noChangeAspect="1" noChangeArrowheads="1"/>
          </p:cNvPicPr>
          <p:nvPr/>
        </p:nvPicPr>
        <p:blipFill>
          <a:blip r:embed="rId3" cstate="print"/>
          <a:srcRect/>
          <a:stretch>
            <a:fillRect/>
          </a:stretch>
        </p:blipFill>
        <p:spPr bwMode="auto">
          <a:xfrm>
            <a:off x="2121483" y="2467802"/>
            <a:ext cx="6336715" cy="4256848"/>
          </a:xfrm>
          <a:prstGeom prst="rect">
            <a:avLst/>
          </a:prstGeom>
          <a:noFill/>
          <a:ln w="9525">
            <a:noFill/>
            <a:miter lim="800000"/>
            <a:headEnd/>
            <a:tailEnd/>
          </a:ln>
        </p:spPr>
      </p:pic>
      <p:sp>
        <p:nvSpPr>
          <p:cNvPr id="90" name="矩形 89"/>
          <p:cNvSpPr/>
          <p:nvPr/>
        </p:nvSpPr>
        <p:spPr>
          <a:xfrm>
            <a:off x="6643702" y="1898296"/>
            <a:ext cx="1211075" cy="6038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zh-CN" altLang="en-US" sz="16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信息制作平台</a:t>
            </a:r>
          </a:p>
        </p:txBody>
      </p:sp>
      <p:pic>
        <p:nvPicPr>
          <p:cNvPr id="91" name="图片 90"/>
          <p:cNvPicPr>
            <a:picLocks noChangeAspect="1" noChangeArrowheads="1"/>
          </p:cNvPicPr>
          <p:nvPr/>
        </p:nvPicPr>
        <p:blipFill>
          <a:blip r:embed="rId4" cstate="print"/>
          <a:srcRect/>
          <a:stretch>
            <a:fillRect/>
          </a:stretch>
        </p:blipFill>
        <p:spPr bwMode="auto">
          <a:xfrm>
            <a:off x="4183563" y="2019864"/>
            <a:ext cx="3860298" cy="4766699"/>
          </a:xfrm>
          <a:prstGeom prst="rect">
            <a:avLst/>
          </a:prstGeom>
          <a:noFill/>
          <a:ln w="9525">
            <a:noFill/>
            <a:miter lim="800000"/>
            <a:headEnd/>
            <a:tailEnd/>
          </a:ln>
        </p:spPr>
      </p:pic>
      <p:sp>
        <p:nvSpPr>
          <p:cNvPr id="92" name="矩形 91"/>
          <p:cNvSpPr/>
          <p:nvPr/>
        </p:nvSpPr>
        <p:spPr>
          <a:xfrm>
            <a:off x="808284" y="3655971"/>
            <a:ext cx="254927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CADAL</a:t>
            </a:r>
            <a:r>
              <a:rPr lang="zh-CN" alt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文学编年史频道</a:t>
            </a:r>
          </a:p>
        </p:txBody>
      </p:sp>
      <p:pic>
        <p:nvPicPr>
          <p:cNvPr id="93" name="Picture 14"/>
          <p:cNvPicPr>
            <a:picLocks noChangeAspect="1" noChangeArrowheads="1"/>
          </p:cNvPicPr>
          <p:nvPr/>
        </p:nvPicPr>
        <p:blipFill>
          <a:blip r:embed="rId5" cstate="print"/>
          <a:srcRect/>
          <a:stretch>
            <a:fillRect/>
          </a:stretch>
        </p:blipFill>
        <p:spPr bwMode="auto">
          <a:xfrm>
            <a:off x="572427" y="1678787"/>
            <a:ext cx="4499634" cy="3431376"/>
          </a:xfrm>
          <a:prstGeom prst="rect">
            <a:avLst/>
          </a:prstGeom>
          <a:noFill/>
          <a:ln w="9525">
            <a:noFill/>
            <a:miter lim="800000"/>
            <a:headEnd/>
            <a:tailEnd/>
          </a:ln>
        </p:spPr>
      </p:pic>
      <p:sp>
        <p:nvSpPr>
          <p:cNvPr id="94" name="矩形 93"/>
          <p:cNvSpPr/>
          <p:nvPr/>
        </p:nvSpPr>
        <p:spPr>
          <a:xfrm>
            <a:off x="642910" y="1785926"/>
            <a:ext cx="195924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zh-CN" altLang="en-US"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综合统计图</a:t>
            </a:r>
          </a:p>
        </p:txBody>
      </p:sp>
      <p:sp>
        <p:nvSpPr>
          <p:cNvPr id="95" name="矩形 94"/>
          <p:cNvSpPr/>
          <p:nvPr/>
        </p:nvSpPr>
        <p:spPr>
          <a:xfrm>
            <a:off x="2323825" y="4612940"/>
            <a:ext cx="1424906" cy="60382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CN" altLang="en-US" sz="1600" spc="50" dirty="0">
                <a:ln w="11430"/>
                <a:solidFill>
                  <a:srgbClr val="FF0000"/>
                </a:solidFill>
                <a:effectLst>
                  <a:outerShdw blurRad="76200" dist="50800" dir="5400000" algn="tl" rotWithShape="0">
                    <a:srgbClr val="000000">
                      <a:alpha val="65000"/>
                    </a:srgbClr>
                  </a:outerShdw>
                </a:effectLst>
                <a:ea typeface="宋体" pitchFamily="2" charset="-122"/>
              </a:rPr>
              <a:t>曹操人物关系图</a:t>
            </a:r>
          </a:p>
        </p:txBody>
      </p:sp>
      <p:pic>
        <p:nvPicPr>
          <p:cNvPr id="96" name="Picture 15"/>
          <p:cNvPicPr>
            <a:picLocks noChangeAspect="1" noChangeArrowheads="1"/>
          </p:cNvPicPr>
          <p:nvPr/>
        </p:nvPicPr>
        <p:blipFill>
          <a:blip r:embed="rId6" cstate="print"/>
          <a:srcRect/>
          <a:stretch>
            <a:fillRect/>
          </a:stretch>
        </p:blipFill>
        <p:spPr bwMode="auto">
          <a:xfrm>
            <a:off x="2505951" y="3419612"/>
            <a:ext cx="6087185" cy="3176451"/>
          </a:xfrm>
          <a:prstGeom prst="rect">
            <a:avLst/>
          </a:prstGeom>
          <a:noFill/>
          <a:ln w="9525">
            <a:noFill/>
            <a:miter lim="800000"/>
            <a:headEnd/>
            <a:tailEnd/>
          </a:ln>
        </p:spPr>
      </p:pic>
      <p:sp>
        <p:nvSpPr>
          <p:cNvPr id="97" name="矩形 96"/>
          <p:cNvSpPr/>
          <p:nvPr/>
        </p:nvSpPr>
        <p:spPr>
          <a:xfrm>
            <a:off x="1928794" y="5572140"/>
            <a:ext cx="19494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zh-CN" altLang="en-US" sz="24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地理示意图</a:t>
            </a:r>
          </a:p>
        </p:txBody>
      </p:sp>
      <p:sp>
        <p:nvSpPr>
          <p:cNvPr id="98" name="矩形 97"/>
          <p:cNvSpPr/>
          <p:nvPr/>
        </p:nvSpPr>
        <p:spPr>
          <a:xfrm>
            <a:off x="6280700" y="4406644"/>
            <a:ext cx="2792993" cy="34958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CN" altLang="en-US" sz="1600" spc="50" dirty="0">
                <a:ln w="11430"/>
                <a:solidFill>
                  <a:srgbClr val="FF0000"/>
                </a:solidFill>
                <a:effectLst>
                  <a:outerShdw blurRad="76200" dist="50800" dir="5400000" algn="tl" rotWithShape="0">
                    <a:srgbClr val="000000">
                      <a:alpha val="65000"/>
                    </a:srgbClr>
                  </a:outerShdw>
                </a:effectLst>
                <a:ea typeface="宋体" pitchFamily="2" charset="-122"/>
              </a:rPr>
              <a:t>赤壁之战曹军行军图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7"/>
                                        </p:tgtEl>
                                        <p:attrNameLst>
                                          <p:attrName>ppt_x</p:attrName>
                                        </p:attrNameLst>
                                      </p:cBhvr>
                                      <p:tavLst>
                                        <p:tav tm="0">
                                          <p:val>
                                            <p:strVal val="ppt_x"/>
                                          </p:val>
                                        </p:tav>
                                        <p:tav tm="100000">
                                          <p:val>
                                            <p:strVal val="ppt_x"/>
                                          </p:val>
                                        </p:tav>
                                      </p:tavLst>
                                    </p:anim>
                                    <p:anim calcmode="lin" valueType="num">
                                      <p:cBhvr additive="base">
                                        <p:cTn id="13" dur="500"/>
                                        <p:tgtEl>
                                          <p:spTgt spid="87"/>
                                        </p:tgtEl>
                                        <p:attrNameLst>
                                          <p:attrName>ppt_y</p:attrName>
                                        </p:attrNameLst>
                                      </p:cBhvr>
                                      <p:tavLst>
                                        <p:tav tm="0">
                                          <p:val>
                                            <p:strVal val="ppt_y"/>
                                          </p:val>
                                        </p:tav>
                                        <p:tav tm="100000">
                                          <p:val>
                                            <p:strVal val="1+ppt_h/2"/>
                                          </p:val>
                                        </p:tav>
                                      </p:tavLst>
                                    </p:anim>
                                    <p:set>
                                      <p:cBhvr>
                                        <p:cTn id="14" dur="1" fill="hold">
                                          <p:stCondLst>
                                            <p:cond delay="499"/>
                                          </p:stCondLst>
                                        </p:cTn>
                                        <p:tgtEl>
                                          <p:spTgt spid="87"/>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88"/>
                                        </p:tgtEl>
                                        <p:attrNameLst>
                                          <p:attrName>ppt_x</p:attrName>
                                        </p:attrNameLst>
                                      </p:cBhvr>
                                      <p:tavLst>
                                        <p:tav tm="0">
                                          <p:val>
                                            <p:strVal val="ppt_x"/>
                                          </p:val>
                                        </p:tav>
                                        <p:tav tm="100000">
                                          <p:val>
                                            <p:strVal val="ppt_x"/>
                                          </p:val>
                                        </p:tav>
                                      </p:tavLst>
                                    </p:anim>
                                    <p:anim calcmode="lin" valueType="num">
                                      <p:cBhvr additive="base">
                                        <p:cTn id="17" dur="500"/>
                                        <p:tgtEl>
                                          <p:spTgt spid="88"/>
                                        </p:tgtEl>
                                        <p:attrNameLst>
                                          <p:attrName>ppt_y</p:attrName>
                                        </p:attrNameLst>
                                      </p:cBhvr>
                                      <p:tavLst>
                                        <p:tav tm="0">
                                          <p:val>
                                            <p:strVal val="ppt_y"/>
                                          </p:val>
                                        </p:tav>
                                        <p:tav tm="100000">
                                          <p:val>
                                            <p:strVal val="1+ppt_h/2"/>
                                          </p:val>
                                        </p:tav>
                                      </p:tavLst>
                                    </p:anim>
                                    <p:set>
                                      <p:cBhvr>
                                        <p:cTn id="18" dur="1" fill="hold">
                                          <p:stCondLst>
                                            <p:cond delay="499"/>
                                          </p:stCondLst>
                                        </p:cTn>
                                        <p:tgtEl>
                                          <p:spTgt spid="8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90"/>
                                        </p:tgtEl>
                                        <p:attrNameLst>
                                          <p:attrName>ppt_x</p:attrName>
                                        </p:attrNameLst>
                                      </p:cBhvr>
                                      <p:tavLst>
                                        <p:tav tm="0">
                                          <p:val>
                                            <p:strVal val="ppt_x"/>
                                          </p:val>
                                        </p:tav>
                                        <p:tav tm="100000">
                                          <p:val>
                                            <p:strVal val="ppt_x"/>
                                          </p:val>
                                        </p:tav>
                                      </p:tavLst>
                                    </p:anim>
                                    <p:anim calcmode="lin" valueType="num">
                                      <p:cBhvr additive="base">
                                        <p:cTn id="21" dur="500"/>
                                        <p:tgtEl>
                                          <p:spTgt spid="90"/>
                                        </p:tgtEl>
                                        <p:attrNameLst>
                                          <p:attrName>ppt_y</p:attrName>
                                        </p:attrNameLst>
                                      </p:cBhvr>
                                      <p:tavLst>
                                        <p:tav tm="0">
                                          <p:val>
                                            <p:strVal val="ppt_y"/>
                                          </p:val>
                                        </p:tav>
                                        <p:tav tm="100000">
                                          <p:val>
                                            <p:strVal val="1+ppt_h/2"/>
                                          </p:val>
                                        </p:tav>
                                      </p:tavLst>
                                    </p:anim>
                                    <p:set>
                                      <p:cBhvr>
                                        <p:cTn id="22" dur="1" fill="hold">
                                          <p:stCondLst>
                                            <p:cond delay="499"/>
                                          </p:stCondLst>
                                        </p:cTn>
                                        <p:tgtEl>
                                          <p:spTgt spid="90"/>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89"/>
                                        </p:tgtEl>
                                        <p:attrNameLst>
                                          <p:attrName>ppt_x</p:attrName>
                                        </p:attrNameLst>
                                      </p:cBhvr>
                                      <p:tavLst>
                                        <p:tav tm="0">
                                          <p:val>
                                            <p:strVal val="ppt_x"/>
                                          </p:val>
                                        </p:tav>
                                        <p:tav tm="100000">
                                          <p:val>
                                            <p:strVal val="ppt_x"/>
                                          </p:val>
                                        </p:tav>
                                      </p:tavLst>
                                    </p:anim>
                                    <p:anim calcmode="lin" valueType="num">
                                      <p:cBhvr additive="base">
                                        <p:cTn id="25" dur="500"/>
                                        <p:tgtEl>
                                          <p:spTgt spid="89"/>
                                        </p:tgtEl>
                                        <p:attrNameLst>
                                          <p:attrName>ppt_y</p:attrName>
                                        </p:attrNameLst>
                                      </p:cBhvr>
                                      <p:tavLst>
                                        <p:tav tm="0">
                                          <p:val>
                                            <p:strVal val="ppt_y"/>
                                          </p:val>
                                        </p:tav>
                                        <p:tav tm="100000">
                                          <p:val>
                                            <p:strVal val="1+ppt_h/2"/>
                                          </p:val>
                                        </p:tav>
                                      </p:tavLst>
                                    </p:anim>
                                    <p:set>
                                      <p:cBhvr>
                                        <p:cTn id="26" dur="1" fill="hold">
                                          <p:stCondLst>
                                            <p:cond delay="499"/>
                                          </p:stCondLst>
                                        </p:cTn>
                                        <p:tgtEl>
                                          <p:spTgt spid="89"/>
                                        </p:tgtEl>
                                        <p:attrNameLst>
                                          <p:attrName>style.visibility</p:attrName>
                                        </p:attrNameLst>
                                      </p:cBhvr>
                                      <p:to>
                                        <p:strVal val="hidden"/>
                                      </p:to>
                                    </p:se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blinds(horizontal)">
                                      <p:cBhvr>
                                        <p:cTn id="30" dur="500"/>
                                        <p:tgtEl>
                                          <p:spTgt spid="91"/>
                                        </p:tgtEl>
                                      </p:cBhvr>
                                    </p:animEffect>
                                  </p:childTnLst>
                                </p:cTn>
                              </p:par>
                            </p:childTnLst>
                          </p:cTn>
                        </p:par>
                        <p:par>
                          <p:cTn id="31" fill="hold">
                            <p:stCondLst>
                              <p:cond delay="1000"/>
                            </p:stCondLst>
                            <p:childTnLst>
                              <p:par>
                                <p:cTn id="32" presetID="3" presetClass="entr" presetSubtype="1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blinds(horizontal)">
                                      <p:cBhvr>
                                        <p:cTn id="34" dur="500"/>
                                        <p:tgtEl>
                                          <p:spTgt spid="9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3"/>
                                        </p:tgtEl>
                                        <p:attrNameLst>
                                          <p:attrName>style.visibility</p:attrName>
                                        </p:attrNameLst>
                                      </p:cBhvr>
                                      <p:to>
                                        <p:strVal val="visible"/>
                                      </p:to>
                                    </p:set>
                                    <p:anim calcmode="lin" valueType="num">
                                      <p:cBhvr additive="base">
                                        <p:cTn id="39" dur="500" fill="hold"/>
                                        <p:tgtEl>
                                          <p:spTgt spid="93"/>
                                        </p:tgtEl>
                                        <p:attrNameLst>
                                          <p:attrName>ppt_x</p:attrName>
                                        </p:attrNameLst>
                                      </p:cBhvr>
                                      <p:tavLst>
                                        <p:tav tm="0">
                                          <p:val>
                                            <p:strVal val="#ppt_x"/>
                                          </p:val>
                                        </p:tav>
                                        <p:tav tm="100000">
                                          <p:val>
                                            <p:strVal val="#ppt_x"/>
                                          </p:val>
                                        </p:tav>
                                      </p:tavLst>
                                    </p:anim>
                                    <p:anim calcmode="lin" valueType="num">
                                      <p:cBhvr additive="base">
                                        <p:cTn id="40" dur="500" fill="hold"/>
                                        <p:tgtEl>
                                          <p:spTgt spid="9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 calcmode="lin" valueType="num">
                                      <p:cBhvr additive="base">
                                        <p:cTn id="43" dur="500" fill="hold"/>
                                        <p:tgtEl>
                                          <p:spTgt spid="94"/>
                                        </p:tgtEl>
                                        <p:attrNameLst>
                                          <p:attrName>ppt_x</p:attrName>
                                        </p:attrNameLst>
                                      </p:cBhvr>
                                      <p:tavLst>
                                        <p:tav tm="0">
                                          <p:val>
                                            <p:strVal val="#ppt_x"/>
                                          </p:val>
                                        </p:tav>
                                        <p:tav tm="100000">
                                          <p:val>
                                            <p:strVal val="#ppt_x"/>
                                          </p:val>
                                        </p:tav>
                                      </p:tavLst>
                                    </p:anim>
                                    <p:anim calcmode="lin" valueType="num">
                                      <p:cBhvr additive="base">
                                        <p:cTn id="44" dur="500" fill="hold"/>
                                        <p:tgtEl>
                                          <p:spTgt spid="9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anim calcmode="lin" valueType="num">
                                      <p:cBhvr additive="base">
                                        <p:cTn id="47" dur="500" fill="hold"/>
                                        <p:tgtEl>
                                          <p:spTgt spid="95"/>
                                        </p:tgtEl>
                                        <p:attrNameLst>
                                          <p:attrName>ppt_x</p:attrName>
                                        </p:attrNameLst>
                                      </p:cBhvr>
                                      <p:tavLst>
                                        <p:tav tm="0">
                                          <p:val>
                                            <p:strVal val="#ppt_x"/>
                                          </p:val>
                                        </p:tav>
                                        <p:tav tm="100000">
                                          <p:val>
                                            <p:strVal val="#ppt_x"/>
                                          </p:val>
                                        </p:tav>
                                      </p:tavLst>
                                    </p:anim>
                                    <p:anim calcmode="lin" valueType="num">
                                      <p:cBhvr additive="base">
                                        <p:cTn id="4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6"/>
                                        </p:tgtEl>
                                        <p:attrNameLst>
                                          <p:attrName>style.visibility</p:attrName>
                                        </p:attrNameLst>
                                      </p:cBhvr>
                                      <p:to>
                                        <p:strVal val="visible"/>
                                      </p:to>
                                    </p:set>
                                    <p:anim calcmode="lin" valueType="num">
                                      <p:cBhvr additive="base">
                                        <p:cTn id="53" dur="500" fill="hold"/>
                                        <p:tgtEl>
                                          <p:spTgt spid="96"/>
                                        </p:tgtEl>
                                        <p:attrNameLst>
                                          <p:attrName>ppt_x</p:attrName>
                                        </p:attrNameLst>
                                      </p:cBhvr>
                                      <p:tavLst>
                                        <p:tav tm="0">
                                          <p:val>
                                            <p:strVal val="#ppt_x"/>
                                          </p:val>
                                        </p:tav>
                                        <p:tav tm="100000">
                                          <p:val>
                                            <p:strVal val="#ppt_x"/>
                                          </p:val>
                                        </p:tav>
                                      </p:tavLst>
                                    </p:anim>
                                    <p:anim calcmode="lin" valueType="num">
                                      <p:cBhvr additive="base">
                                        <p:cTn id="54" dur="500" fill="hold"/>
                                        <p:tgtEl>
                                          <p:spTgt spid="9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7"/>
                                        </p:tgtEl>
                                        <p:attrNameLst>
                                          <p:attrName>style.visibility</p:attrName>
                                        </p:attrNameLst>
                                      </p:cBhvr>
                                      <p:to>
                                        <p:strVal val="visible"/>
                                      </p:to>
                                    </p:set>
                                    <p:anim calcmode="lin" valueType="num">
                                      <p:cBhvr additive="base">
                                        <p:cTn id="57" dur="500" fill="hold"/>
                                        <p:tgtEl>
                                          <p:spTgt spid="97"/>
                                        </p:tgtEl>
                                        <p:attrNameLst>
                                          <p:attrName>ppt_x</p:attrName>
                                        </p:attrNameLst>
                                      </p:cBhvr>
                                      <p:tavLst>
                                        <p:tav tm="0">
                                          <p:val>
                                            <p:strVal val="#ppt_x"/>
                                          </p:val>
                                        </p:tav>
                                        <p:tav tm="100000">
                                          <p:val>
                                            <p:strVal val="#ppt_x"/>
                                          </p:val>
                                        </p:tav>
                                      </p:tavLst>
                                    </p:anim>
                                    <p:anim calcmode="lin" valueType="num">
                                      <p:cBhvr additive="base">
                                        <p:cTn id="58" dur="500" fill="hold"/>
                                        <p:tgtEl>
                                          <p:spTgt spid="9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8"/>
                                        </p:tgtEl>
                                        <p:attrNameLst>
                                          <p:attrName>style.visibility</p:attrName>
                                        </p:attrNameLst>
                                      </p:cBhvr>
                                      <p:to>
                                        <p:strVal val="visible"/>
                                      </p:to>
                                    </p:set>
                                    <p:anim calcmode="lin" valueType="num">
                                      <p:cBhvr additive="base">
                                        <p:cTn id="61" dur="500" fill="hold"/>
                                        <p:tgtEl>
                                          <p:spTgt spid="98"/>
                                        </p:tgtEl>
                                        <p:attrNameLst>
                                          <p:attrName>ppt_x</p:attrName>
                                        </p:attrNameLst>
                                      </p:cBhvr>
                                      <p:tavLst>
                                        <p:tav tm="0">
                                          <p:val>
                                            <p:strVal val="#ppt_x"/>
                                          </p:val>
                                        </p:tav>
                                        <p:tav tm="100000">
                                          <p:val>
                                            <p:strVal val="#ppt_x"/>
                                          </p:val>
                                        </p:tav>
                                      </p:tavLst>
                                    </p:anim>
                                    <p:anim calcmode="lin" valueType="num">
                                      <p:cBhvr additive="base">
                                        <p:cTn id="62"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bwMode="auto">
          <a:xfrm>
            <a:off x="642910" y="5143512"/>
            <a:ext cx="4000528" cy="785818"/>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0" name="圆角矩形 29"/>
          <p:cNvSpPr/>
          <p:nvPr/>
        </p:nvSpPr>
        <p:spPr bwMode="auto">
          <a:xfrm>
            <a:off x="642910" y="3429000"/>
            <a:ext cx="4000528" cy="1500198"/>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9" name="圆角矩形 28"/>
          <p:cNvSpPr/>
          <p:nvPr/>
        </p:nvSpPr>
        <p:spPr bwMode="auto">
          <a:xfrm>
            <a:off x="642910" y="2428868"/>
            <a:ext cx="4000528" cy="785818"/>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smtClean="0"/>
              <a:t>国内外数字图书馆现状</a:t>
            </a:r>
            <a:endParaRPr lang="zh-CN" altLang="en-US" dirty="0"/>
          </a:p>
        </p:txBody>
      </p:sp>
      <p:sp>
        <p:nvSpPr>
          <p:cNvPr id="26" name="内容占位符 2"/>
          <p:cNvSpPr>
            <a:spLocks noGrp="1"/>
          </p:cNvSpPr>
          <p:nvPr>
            <p:ph idx="4294967295"/>
          </p:nvPr>
        </p:nvSpPr>
        <p:spPr>
          <a:xfrm>
            <a:off x="446088" y="1341438"/>
            <a:ext cx="8269316" cy="873116"/>
          </a:xfrm>
        </p:spPr>
        <p:txBody>
          <a:bodyPr/>
          <a:lstStyle/>
          <a:p>
            <a:pPr>
              <a:buClr>
                <a:srgbClr val="FF0000"/>
              </a:buClr>
              <a:buFont typeface="Wingdings" pitchFamily="2" charset="2"/>
              <a:buChar char="p"/>
            </a:pPr>
            <a:r>
              <a:rPr lang="en-US" altLang="zh-CN" sz="2400" dirty="0" smtClean="0">
                <a:latin typeface="微软雅黑" pitchFamily="34" charset="-122"/>
                <a:ea typeface="微软雅黑" pitchFamily="34" charset="-122"/>
              </a:rPr>
              <a:t>2000</a:t>
            </a:r>
            <a:r>
              <a:rPr lang="zh-CN" altLang="en-US" sz="2400" dirty="0" smtClean="0">
                <a:latin typeface="微软雅黑" pitchFamily="34" charset="-122"/>
                <a:ea typeface="微软雅黑" pitchFamily="34" charset="-122"/>
              </a:rPr>
              <a:t>年，中美计算机科学家联合发起“中美百万册数字图书馆合作计划”。</a:t>
            </a:r>
          </a:p>
        </p:txBody>
      </p:sp>
      <p:pic>
        <p:nvPicPr>
          <p:cNvPr id="27" name="Picture 10" descr="1Reddy"/>
          <p:cNvPicPr>
            <a:picLocks noChangeAspect="1" noChangeArrowheads="1"/>
          </p:cNvPicPr>
          <p:nvPr/>
        </p:nvPicPr>
        <p:blipFill>
          <a:blip r:embed="rId2" cstate="print"/>
          <a:srcRect/>
          <a:stretch>
            <a:fillRect/>
          </a:stretch>
        </p:blipFill>
        <p:spPr bwMode="auto">
          <a:xfrm>
            <a:off x="4881592" y="2714620"/>
            <a:ext cx="3833812" cy="28749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8" name="Text Box 5"/>
          <p:cNvSpPr txBox="1">
            <a:spLocks noChangeArrowheads="1"/>
          </p:cNvSpPr>
          <p:nvPr/>
        </p:nvSpPr>
        <p:spPr bwMode="auto">
          <a:xfrm>
            <a:off x="714349" y="2500306"/>
            <a:ext cx="3929090" cy="3416320"/>
          </a:xfrm>
          <a:prstGeom prst="rect">
            <a:avLst/>
          </a:prstGeom>
          <a:noFill/>
          <a:ln w="9525">
            <a:noFill/>
            <a:miter lim="800000"/>
            <a:headEnd/>
            <a:tailEnd/>
          </a:ln>
        </p:spPr>
        <p:txBody>
          <a:bodyPr wrap="square">
            <a:spAutoFit/>
          </a:bodyPr>
          <a:lstStyle/>
          <a:p>
            <a:pPr eaLnBrk="0" hangingPunct="0">
              <a:spcBef>
                <a:spcPct val="20000"/>
              </a:spcBef>
              <a:buClr>
                <a:srgbClr val="FF0000"/>
              </a:buClr>
              <a:buFont typeface="Wingdings" pitchFamily="2" charset="2"/>
              <a:buChar char="n"/>
            </a:pPr>
            <a:r>
              <a:rPr lang="zh-CN" altLang="en-US" sz="2000" b="0" dirty="0">
                <a:solidFill>
                  <a:srgbClr val="000000"/>
                </a:solidFill>
                <a:latin typeface="微软雅黑" pitchFamily="34" charset="-122"/>
                <a:ea typeface="微软雅黑" pitchFamily="34" charset="-122"/>
              </a:rPr>
              <a:t>中方牵头人是</a:t>
            </a:r>
            <a:r>
              <a:rPr lang="zh-CN" altLang="en-US" sz="2000" dirty="0">
                <a:solidFill>
                  <a:srgbClr val="FF0000"/>
                </a:solidFill>
                <a:latin typeface="微软雅黑" pitchFamily="34" charset="-122"/>
                <a:ea typeface="微软雅黑" pitchFamily="34" charset="-122"/>
              </a:rPr>
              <a:t>浙江大学</a:t>
            </a:r>
            <a:r>
              <a:rPr lang="zh-CN" altLang="en-US" sz="2000" b="0" dirty="0">
                <a:solidFill>
                  <a:srgbClr val="000000"/>
                </a:solidFill>
                <a:latin typeface="微软雅黑" pitchFamily="34" charset="-122"/>
                <a:ea typeface="微软雅黑" pitchFamily="34" charset="-122"/>
              </a:rPr>
              <a:t>和</a:t>
            </a:r>
            <a:r>
              <a:rPr lang="zh-CN" altLang="en-US" sz="2000" dirty="0">
                <a:solidFill>
                  <a:srgbClr val="FF0000"/>
                </a:solidFill>
                <a:latin typeface="微软雅黑" pitchFamily="34" charset="-122"/>
                <a:ea typeface="微软雅黑" pitchFamily="34" charset="-122"/>
              </a:rPr>
              <a:t>中国科学院研究生院</a:t>
            </a:r>
            <a:r>
              <a:rPr lang="en-US" altLang="zh-CN" sz="2000" b="0" dirty="0" smtClean="0">
                <a:latin typeface="微软雅黑" pitchFamily="34" charset="-122"/>
                <a:ea typeface="微软雅黑" pitchFamily="34" charset="-122"/>
              </a:rPr>
              <a:t>;</a:t>
            </a:r>
            <a:endParaRPr lang="en-US" altLang="zh-CN" sz="2000" b="0" dirty="0" smtClean="0">
              <a:solidFill>
                <a:srgbClr val="000000"/>
              </a:solidFill>
              <a:latin typeface="微软雅黑" pitchFamily="34" charset="-122"/>
              <a:ea typeface="微软雅黑" pitchFamily="34" charset="-122"/>
            </a:endParaRPr>
          </a:p>
          <a:p>
            <a:pPr eaLnBrk="0" hangingPunct="0">
              <a:spcBef>
                <a:spcPct val="20000"/>
              </a:spcBef>
              <a:buClr>
                <a:srgbClr val="FF0000"/>
              </a:buClr>
              <a:buFont typeface="Wingdings" pitchFamily="2" charset="2"/>
              <a:buChar char="n"/>
            </a:pPr>
            <a:endParaRPr lang="en-US" altLang="zh-CN" sz="2000" b="0" dirty="0">
              <a:solidFill>
                <a:srgbClr val="000000"/>
              </a:solidFill>
              <a:latin typeface="微软雅黑" pitchFamily="34" charset="-122"/>
              <a:ea typeface="微软雅黑" pitchFamily="34" charset="-122"/>
            </a:endParaRPr>
          </a:p>
          <a:p>
            <a:pPr eaLnBrk="0" hangingPunct="0">
              <a:spcBef>
                <a:spcPct val="20000"/>
              </a:spcBef>
              <a:buClr>
                <a:srgbClr val="FF0000"/>
              </a:buClr>
              <a:buFont typeface="Wingdings" pitchFamily="2" charset="2"/>
              <a:buChar char="n"/>
            </a:pPr>
            <a:r>
              <a:rPr lang="zh-CN" altLang="en-US" sz="2000" b="0" dirty="0">
                <a:solidFill>
                  <a:srgbClr val="000000"/>
                </a:solidFill>
                <a:latin typeface="微软雅黑" pitchFamily="34" charset="-122"/>
                <a:ea typeface="微软雅黑" pitchFamily="34" charset="-122"/>
              </a:rPr>
              <a:t>美方牵头</a:t>
            </a:r>
            <a:r>
              <a:rPr lang="zh-CN" altLang="en-US" sz="2000" b="0" dirty="0" smtClean="0">
                <a:solidFill>
                  <a:srgbClr val="000000"/>
                </a:solidFill>
                <a:latin typeface="微软雅黑" pitchFamily="34" charset="-122"/>
                <a:ea typeface="微软雅黑" pitchFamily="34" charset="-122"/>
              </a:rPr>
              <a:t>人</a:t>
            </a:r>
            <a:r>
              <a:rPr lang="en-US" altLang="zh-CN" sz="2000" dirty="0" smtClean="0">
                <a:solidFill>
                  <a:srgbClr val="FF0000"/>
                </a:solidFill>
                <a:latin typeface="Times New Roman" pitchFamily="18" charset="0"/>
                <a:ea typeface="微软雅黑" pitchFamily="34" charset="-122"/>
                <a:cs typeface="Times New Roman" pitchFamily="18" charset="0"/>
              </a:rPr>
              <a:t>Raj </a:t>
            </a:r>
            <a:r>
              <a:rPr lang="en-US" altLang="zh-CN" sz="2000" dirty="0">
                <a:solidFill>
                  <a:srgbClr val="FF0000"/>
                </a:solidFill>
                <a:latin typeface="Times New Roman" pitchFamily="18" charset="0"/>
                <a:ea typeface="微软雅黑" pitchFamily="34" charset="-122"/>
                <a:cs typeface="Times New Roman" pitchFamily="18" charset="0"/>
              </a:rPr>
              <a:t>Reddy</a:t>
            </a:r>
            <a:r>
              <a:rPr lang="zh-CN" altLang="en-US" sz="2000" dirty="0">
                <a:solidFill>
                  <a:srgbClr val="FF0000"/>
                </a:solidFill>
                <a:latin typeface="微软雅黑" pitchFamily="34" charset="-122"/>
                <a:ea typeface="微软雅黑" pitchFamily="34" charset="-122"/>
              </a:rPr>
              <a:t>博士</a:t>
            </a:r>
            <a:r>
              <a:rPr lang="en-US" altLang="zh-CN" sz="2000" b="0" dirty="0">
                <a:solidFill>
                  <a:srgbClr val="000000"/>
                </a:solidFill>
                <a:latin typeface="微软雅黑" pitchFamily="34" charset="-122"/>
                <a:ea typeface="微软雅黑" pitchFamily="34" charset="-122"/>
              </a:rPr>
              <a:t>,</a:t>
            </a:r>
            <a:r>
              <a:rPr lang="zh-CN" altLang="en-US" sz="2000" b="0" dirty="0">
                <a:solidFill>
                  <a:srgbClr val="000000"/>
                </a:solidFill>
                <a:latin typeface="微软雅黑" pitchFamily="34" charset="-122"/>
                <a:ea typeface="微软雅黑" pitchFamily="34" charset="-122"/>
              </a:rPr>
              <a:t>时任美国总统信息顾问委员会</a:t>
            </a:r>
            <a:r>
              <a:rPr lang="en-US" altLang="zh-CN" sz="2000" b="0" dirty="0">
                <a:solidFill>
                  <a:srgbClr val="000000"/>
                </a:solidFill>
                <a:latin typeface="微软雅黑" pitchFamily="34" charset="-122"/>
                <a:ea typeface="微软雅黑" pitchFamily="34" charset="-122"/>
              </a:rPr>
              <a:t>(</a:t>
            </a:r>
            <a:r>
              <a:rPr lang="en-US" altLang="zh-CN" sz="2000" dirty="0">
                <a:solidFill>
                  <a:srgbClr val="000000"/>
                </a:solidFill>
                <a:latin typeface="Times New Roman" pitchFamily="18" charset="0"/>
                <a:ea typeface="微软雅黑" pitchFamily="34" charset="-122"/>
                <a:cs typeface="Times New Roman" pitchFamily="18" charset="0"/>
              </a:rPr>
              <a:t>PITAC</a:t>
            </a:r>
            <a:r>
              <a:rPr lang="en-US" altLang="zh-CN" sz="2000" b="0" dirty="0">
                <a:solidFill>
                  <a:srgbClr val="000000"/>
                </a:solidFill>
                <a:latin typeface="微软雅黑" pitchFamily="34" charset="-122"/>
                <a:ea typeface="微软雅黑" pitchFamily="34" charset="-122"/>
              </a:rPr>
              <a:t>)</a:t>
            </a:r>
            <a:r>
              <a:rPr lang="zh-CN" altLang="en-US" sz="2000" b="0" dirty="0">
                <a:solidFill>
                  <a:srgbClr val="000000"/>
                </a:solidFill>
                <a:latin typeface="微软雅黑" pitchFamily="34" charset="-122"/>
                <a:ea typeface="微软雅黑" pitchFamily="34" charset="-122"/>
              </a:rPr>
              <a:t>主席</a:t>
            </a:r>
            <a:r>
              <a:rPr lang="en-US" altLang="zh-CN" sz="2000" b="0" dirty="0">
                <a:solidFill>
                  <a:srgbClr val="000000"/>
                </a:solidFill>
                <a:latin typeface="微软雅黑" pitchFamily="34" charset="-122"/>
                <a:ea typeface="微软雅黑" pitchFamily="34" charset="-122"/>
              </a:rPr>
              <a:t>,</a:t>
            </a:r>
            <a:r>
              <a:rPr lang="zh-CN" altLang="en-US" sz="2000" b="0" dirty="0">
                <a:solidFill>
                  <a:srgbClr val="000000"/>
                </a:solidFill>
                <a:latin typeface="微软雅黑" pitchFamily="34" charset="-122"/>
                <a:ea typeface="微软雅黑" pitchFamily="34" charset="-122"/>
              </a:rPr>
              <a:t>计算机领域最高奖项</a:t>
            </a:r>
            <a:r>
              <a:rPr lang="en-US" altLang="zh-CN" sz="2000" b="0" dirty="0">
                <a:solidFill>
                  <a:srgbClr val="000000"/>
                </a:solidFill>
                <a:latin typeface="微软雅黑" pitchFamily="34" charset="-122"/>
                <a:ea typeface="微软雅黑" pitchFamily="34" charset="-122"/>
              </a:rPr>
              <a:t>”</a:t>
            </a:r>
            <a:r>
              <a:rPr lang="zh-CN" altLang="en-US" sz="2000" b="0" dirty="0">
                <a:solidFill>
                  <a:srgbClr val="000000"/>
                </a:solidFill>
                <a:latin typeface="微软雅黑" pitchFamily="34" charset="-122"/>
                <a:ea typeface="微软雅黑" pitchFamily="34" charset="-122"/>
              </a:rPr>
              <a:t>图灵奖</a:t>
            </a:r>
            <a:r>
              <a:rPr lang="en-US" altLang="zh-CN" sz="2000" b="0" dirty="0">
                <a:solidFill>
                  <a:srgbClr val="000000"/>
                </a:solidFill>
                <a:latin typeface="微软雅黑" pitchFamily="34" charset="-122"/>
                <a:ea typeface="微软雅黑" pitchFamily="34" charset="-122"/>
              </a:rPr>
              <a:t>”</a:t>
            </a:r>
            <a:r>
              <a:rPr lang="zh-CN" altLang="en-US" sz="2000" b="0" dirty="0">
                <a:solidFill>
                  <a:srgbClr val="000000"/>
                </a:solidFill>
                <a:latin typeface="微软雅黑" pitchFamily="34" charset="-122"/>
                <a:ea typeface="微软雅黑" pitchFamily="34" charset="-122"/>
              </a:rPr>
              <a:t>获得者</a:t>
            </a:r>
            <a:r>
              <a:rPr lang="en-US" altLang="zh-CN" sz="2000" b="0" dirty="0" smtClean="0">
                <a:solidFill>
                  <a:srgbClr val="000000"/>
                </a:solidFill>
                <a:latin typeface="微软雅黑" pitchFamily="34" charset="-122"/>
                <a:ea typeface="微软雅黑" pitchFamily="34" charset="-122"/>
              </a:rPr>
              <a:t>;</a:t>
            </a:r>
          </a:p>
          <a:p>
            <a:pPr eaLnBrk="0" hangingPunct="0">
              <a:spcBef>
                <a:spcPct val="20000"/>
              </a:spcBef>
              <a:buClr>
                <a:srgbClr val="FF0000"/>
              </a:buClr>
              <a:buFont typeface="Wingdings" pitchFamily="2" charset="2"/>
              <a:buChar char="n"/>
            </a:pPr>
            <a:endParaRPr lang="en-US" altLang="zh-CN" sz="2000" b="0" dirty="0">
              <a:solidFill>
                <a:srgbClr val="000000"/>
              </a:solidFill>
              <a:latin typeface="微软雅黑" pitchFamily="34" charset="-122"/>
              <a:ea typeface="微软雅黑" pitchFamily="34" charset="-122"/>
            </a:endParaRPr>
          </a:p>
          <a:p>
            <a:pPr eaLnBrk="0" hangingPunct="0">
              <a:spcBef>
                <a:spcPct val="20000"/>
              </a:spcBef>
              <a:buClr>
                <a:srgbClr val="FF0000"/>
              </a:buClr>
              <a:buFont typeface="Wingdings" pitchFamily="2" charset="2"/>
              <a:buChar char="n"/>
            </a:pPr>
            <a:r>
              <a:rPr lang="zh-CN" altLang="en-US" sz="2000" b="0" dirty="0">
                <a:solidFill>
                  <a:srgbClr val="000000"/>
                </a:solidFill>
                <a:latin typeface="微软雅黑" pitchFamily="34" charset="-122"/>
                <a:ea typeface="微软雅黑" pitchFamily="34" charset="-122"/>
              </a:rPr>
              <a:t>为带动数字图书馆领域新的国际合作计划奠定了基础。</a:t>
            </a:r>
            <a:endParaRPr lang="zh-CN" altLang="en-US" sz="2000"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fade">
                                      <p:cBhvr>
                                        <p:cTn id="21" dur="500"/>
                                        <p:tgtEl>
                                          <p:spTgt spid="2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8">
                                            <p:txEl>
                                              <p:pRg st="2" end="2"/>
                                            </p:txEl>
                                          </p:spTgt>
                                        </p:tgtEl>
                                        <p:attrNameLst>
                                          <p:attrName>style.visibility</p:attrName>
                                        </p:attrNameLst>
                                      </p:cBhvr>
                                      <p:to>
                                        <p:strVal val="visible"/>
                                      </p:to>
                                    </p:set>
                                    <p:animEffect transition="in" filter="fade">
                                      <p:cBhvr>
                                        <p:cTn id="30" dur="500"/>
                                        <p:tgtEl>
                                          <p:spTgt spid="2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8">
                                            <p:txEl>
                                              <p:pRg st="4" end="4"/>
                                            </p:txEl>
                                          </p:spTgt>
                                        </p:tgtEl>
                                        <p:attrNameLst>
                                          <p:attrName>style.visibility</p:attrName>
                                        </p:attrNameLst>
                                      </p:cBhvr>
                                      <p:to>
                                        <p:strVal val="visible"/>
                                      </p:to>
                                    </p:set>
                                    <p:animEffect transition="in" filter="fade">
                                      <p:cBhvr>
                                        <p:cTn id="39"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29" grpId="0" animBg="1"/>
      <p:bldP spid="2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29"/>
          <p:cNvGrpSpPr>
            <a:grpSpLocks/>
          </p:cNvGrpSpPr>
          <p:nvPr/>
        </p:nvGrpSpPr>
        <p:grpSpPr bwMode="auto">
          <a:xfrm>
            <a:off x="1214414" y="1601166"/>
            <a:ext cx="6858048" cy="1237694"/>
            <a:chOff x="285720" y="1000108"/>
            <a:chExt cx="8643998" cy="1826362"/>
          </a:xfrm>
        </p:grpSpPr>
        <p:pic>
          <p:nvPicPr>
            <p:cNvPr id="78" name="Picture 5"/>
            <p:cNvPicPr>
              <a:picLocks noChangeAspect="1" noChangeArrowheads="1"/>
            </p:cNvPicPr>
            <p:nvPr/>
          </p:nvPicPr>
          <p:blipFill>
            <a:blip r:embed="rId2" cstate="print"/>
            <a:srcRect/>
            <a:stretch>
              <a:fillRect/>
            </a:stretch>
          </p:blipFill>
          <p:spPr bwMode="auto">
            <a:xfrm>
              <a:off x="428625" y="1123384"/>
              <a:ext cx="2000250" cy="1144588"/>
            </a:xfrm>
            <a:prstGeom prst="rect">
              <a:avLst/>
            </a:prstGeom>
            <a:noFill/>
            <a:ln w="9525">
              <a:noFill/>
              <a:miter lim="800000"/>
              <a:headEnd/>
              <a:tailEnd/>
            </a:ln>
          </p:spPr>
        </p:pic>
        <p:pic>
          <p:nvPicPr>
            <p:cNvPr id="81" name="Picture 5"/>
            <p:cNvPicPr>
              <a:picLocks noChangeAspect="1" noChangeArrowheads="1"/>
            </p:cNvPicPr>
            <p:nvPr/>
          </p:nvPicPr>
          <p:blipFill>
            <a:blip r:embed="rId3" cstate="print"/>
            <a:srcRect/>
            <a:stretch>
              <a:fillRect/>
            </a:stretch>
          </p:blipFill>
          <p:spPr bwMode="auto">
            <a:xfrm>
              <a:off x="5143500" y="1267847"/>
              <a:ext cx="1571625" cy="1000125"/>
            </a:xfrm>
            <a:prstGeom prst="rect">
              <a:avLst/>
            </a:prstGeom>
            <a:noFill/>
            <a:ln w="9525">
              <a:noFill/>
              <a:miter lim="800000"/>
              <a:headEnd/>
              <a:tailEnd/>
            </a:ln>
          </p:spPr>
        </p:pic>
        <p:pic>
          <p:nvPicPr>
            <p:cNvPr id="82" name="Picture 6"/>
            <p:cNvPicPr>
              <a:picLocks noChangeAspect="1" noChangeArrowheads="1"/>
            </p:cNvPicPr>
            <p:nvPr/>
          </p:nvPicPr>
          <p:blipFill>
            <a:blip r:embed="rId4" cstate="print"/>
            <a:srcRect/>
            <a:stretch>
              <a:fillRect/>
            </a:stretch>
          </p:blipFill>
          <p:spPr bwMode="auto">
            <a:xfrm>
              <a:off x="2714625" y="1056709"/>
              <a:ext cx="2057400" cy="1211263"/>
            </a:xfrm>
            <a:prstGeom prst="rect">
              <a:avLst/>
            </a:prstGeom>
            <a:noFill/>
            <a:ln w="9525">
              <a:noFill/>
              <a:miter lim="800000"/>
              <a:headEnd/>
              <a:tailEnd/>
            </a:ln>
          </p:spPr>
        </p:pic>
        <p:pic>
          <p:nvPicPr>
            <p:cNvPr id="84" name="Picture 48" descr="比对结果"/>
            <p:cNvPicPr>
              <a:picLocks noChangeAspect="1" noChangeArrowheads="1"/>
            </p:cNvPicPr>
            <p:nvPr/>
          </p:nvPicPr>
          <p:blipFill>
            <a:blip r:embed="rId5" cstate="print"/>
            <a:srcRect/>
            <a:stretch>
              <a:fillRect/>
            </a:stretch>
          </p:blipFill>
          <p:spPr bwMode="auto">
            <a:xfrm>
              <a:off x="6858017" y="1141296"/>
              <a:ext cx="1714512" cy="1126676"/>
            </a:xfrm>
            <a:prstGeom prst="rect">
              <a:avLst/>
            </a:prstGeom>
            <a:noFill/>
            <a:ln w="9525">
              <a:noFill/>
              <a:miter lim="800000"/>
              <a:headEnd/>
              <a:tailEnd/>
            </a:ln>
          </p:spPr>
        </p:pic>
        <p:sp>
          <p:nvSpPr>
            <p:cNvPr id="86" name="圆角矩形 85"/>
            <p:cNvSpPr/>
            <p:nvPr/>
          </p:nvSpPr>
          <p:spPr bwMode="auto">
            <a:xfrm>
              <a:off x="285720" y="1000108"/>
              <a:ext cx="8643998" cy="1643074"/>
            </a:xfrm>
            <a:prstGeom prst="roundRect">
              <a:avLst>
                <a:gd name="adj" fmla="val 10910"/>
              </a:avLst>
            </a:prstGeom>
            <a:no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zh-CN" altLang="en-US">
                <a:ea typeface="宋体" pitchFamily="2" charset="-122"/>
              </a:endParaRPr>
            </a:p>
          </p:txBody>
        </p:sp>
        <p:sp>
          <p:nvSpPr>
            <p:cNvPr id="80" name="矩形 58"/>
            <p:cNvSpPr>
              <a:spLocks noChangeArrowheads="1"/>
            </p:cNvSpPr>
            <p:nvPr/>
          </p:nvSpPr>
          <p:spPr bwMode="auto">
            <a:xfrm>
              <a:off x="3167053" y="2326894"/>
              <a:ext cx="1321594" cy="49957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zh-CN" altLang="en-US" sz="1600" b="0" dirty="0">
                  <a:solidFill>
                    <a:schemeClr val="tx1"/>
                  </a:solidFill>
                  <a:latin typeface="微软雅黑" pitchFamily="34" charset="-122"/>
                  <a:ea typeface="微软雅黑" pitchFamily="34" charset="-122"/>
                </a:rPr>
                <a:t>产地分析</a:t>
              </a:r>
            </a:p>
          </p:txBody>
        </p:sp>
        <p:sp>
          <p:nvSpPr>
            <p:cNvPr id="79" name="矩形 56"/>
            <p:cNvSpPr>
              <a:spLocks noChangeArrowheads="1"/>
            </p:cNvSpPr>
            <p:nvPr/>
          </p:nvSpPr>
          <p:spPr bwMode="auto">
            <a:xfrm>
              <a:off x="714375" y="2326894"/>
              <a:ext cx="1282136" cy="49957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zh-CN" altLang="en-US" sz="1600" b="0" dirty="0">
                  <a:solidFill>
                    <a:schemeClr val="tx1"/>
                  </a:solidFill>
                  <a:latin typeface="微软雅黑" pitchFamily="34" charset="-122"/>
                  <a:ea typeface="微软雅黑" pitchFamily="34" charset="-122"/>
                </a:rPr>
                <a:t>相关查询</a:t>
              </a:r>
            </a:p>
          </p:txBody>
        </p:sp>
        <p:sp>
          <p:nvSpPr>
            <p:cNvPr id="83" name="矩形 61"/>
            <p:cNvSpPr>
              <a:spLocks noChangeArrowheads="1"/>
            </p:cNvSpPr>
            <p:nvPr/>
          </p:nvSpPr>
          <p:spPr bwMode="auto">
            <a:xfrm>
              <a:off x="5249166" y="2326894"/>
              <a:ext cx="1339469" cy="49957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zh-CN" altLang="en-US" sz="1600" b="0" dirty="0">
                  <a:solidFill>
                    <a:schemeClr val="tx1"/>
                  </a:solidFill>
                  <a:latin typeface="微软雅黑" pitchFamily="34" charset="-122"/>
                  <a:ea typeface="微软雅黑" pitchFamily="34" charset="-122"/>
                </a:rPr>
                <a:t>相关推荐</a:t>
              </a:r>
            </a:p>
          </p:txBody>
        </p:sp>
        <p:sp>
          <p:nvSpPr>
            <p:cNvPr id="85" name="矩形 61"/>
            <p:cNvSpPr>
              <a:spLocks noChangeArrowheads="1"/>
            </p:cNvSpPr>
            <p:nvPr/>
          </p:nvSpPr>
          <p:spPr bwMode="auto">
            <a:xfrm>
              <a:off x="7125164" y="2326894"/>
              <a:ext cx="1264304" cy="49957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zh-CN" altLang="en-US" sz="1600" b="0" dirty="0">
                  <a:solidFill>
                    <a:schemeClr val="tx1"/>
                  </a:solidFill>
                  <a:latin typeface="微软雅黑" pitchFamily="34" charset="-122"/>
                  <a:ea typeface="微软雅黑" pitchFamily="34" charset="-122"/>
                </a:rPr>
                <a:t>方剂对比</a:t>
              </a:r>
            </a:p>
          </p:txBody>
        </p:sp>
      </p:gr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中医药知识服务</a:t>
            </a:r>
            <a:endParaRPr lang="zh-CN" altLang="en-US" b="0" dirty="0">
              <a:solidFill>
                <a:srgbClr val="000000"/>
              </a:solidFill>
              <a:latin typeface="微软雅黑" pitchFamily="34" charset="-122"/>
              <a:ea typeface="微软雅黑" pitchFamily="34" charset="-122"/>
            </a:endParaRPr>
          </a:p>
        </p:txBody>
      </p:sp>
      <p:grpSp>
        <p:nvGrpSpPr>
          <p:cNvPr id="4" name="组合 52"/>
          <p:cNvGrpSpPr>
            <a:grpSpLocks/>
          </p:cNvGrpSpPr>
          <p:nvPr/>
        </p:nvGrpSpPr>
        <p:grpSpPr bwMode="auto">
          <a:xfrm>
            <a:off x="1063661" y="5214949"/>
            <a:ext cx="7254120" cy="1285885"/>
            <a:chOff x="243107" y="5141933"/>
            <a:chExt cx="8543735" cy="1514478"/>
          </a:xfrm>
        </p:grpSpPr>
        <p:sp>
          <p:nvSpPr>
            <p:cNvPr id="12" name="矩形 11"/>
            <p:cNvSpPr/>
            <p:nvPr/>
          </p:nvSpPr>
          <p:spPr bwMode="auto">
            <a:xfrm>
              <a:off x="357161" y="5143520"/>
              <a:ext cx="8429681" cy="1357315"/>
            </a:xfrm>
            <a:prstGeom prst="rect">
              <a:avLst/>
            </a:prstGeom>
            <a:solidFill>
              <a:schemeClr val="bg2">
                <a:lumMod val="90000"/>
              </a:schemeClr>
            </a:solidFill>
            <a:ln w="9525" cap="flat" cmpd="sng" algn="ctr">
              <a:noFill/>
              <a:prstDash val="solid"/>
              <a:round/>
              <a:headEnd type="none" w="med" len="med"/>
              <a:tailEnd type="none" w="med" len="med"/>
            </a:ln>
            <a:effectLst/>
          </p:spPr>
          <p:txBody>
            <a:bodyPr/>
            <a:lstStyle/>
            <a:p>
              <a:pPr>
                <a:defRPr/>
              </a:pPr>
              <a:endParaRPr lang="zh-CN" altLang="en-US">
                <a:ea typeface="宋体" pitchFamily="2" charset="-122"/>
              </a:endParaRPr>
            </a:p>
          </p:txBody>
        </p:sp>
        <p:pic>
          <p:nvPicPr>
            <p:cNvPr id="14" name="Picture 4" descr="本草纲目"/>
            <p:cNvPicPr>
              <a:picLocks noChangeAspect="1" noChangeArrowheads="1"/>
            </p:cNvPicPr>
            <p:nvPr/>
          </p:nvPicPr>
          <p:blipFill>
            <a:blip r:embed="rId6" cstate="print"/>
            <a:srcRect/>
            <a:stretch>
              <a:fillRect/>
            </a:stretch>
          </p:blipFill>
          <p:spPr bwMode="auto">
            <a:xfrm>
              <a:off x="2638403" y="5214956"/>
              <a:ext cx="642938" cy="863601"/>
            </a:xfrm>
            <a:prstGeom prst="rect">
              <a:avLst/>
            </a:prstGeom>
            <a:noFill/>
            <a:ln w="9525">
              <a:noFill/>
              <a:miter lim="800000"/>
              <a:headEnd/>
              <a:tailEnd/>
            </a:ln>
          </p:spPr>
        </p:pic>
        <p:pic>
          <p:nvPicPr>
            <p:cNvPr id="17" name="Picture 5" descr="伤寒论本义"/>
            <p:cNvPicPr>
              <a:picLocks noChangeAspect="1" noChangeArrowheads="1"/>
            </p:cNvPicPr>
            <p:nvPr/>
          </p:nvPicPr>
          <p:blipFill>
            <a:blip r:embed="rId7" cstate="print"/>
            <a:srcRect/>
            <a:stretch>
              <a:fillRect/>
            </a:stretch>
          </p:blipFill>
          <p:spPr bwMode="auto">
            <a:xfrm>
              <a:off x="3286104" y="5214956"/>
              <a:ext cx="709613" cy="863601"/>
            </a:xfrm>
            <a:prstGeom prst="rect">
              <a:avLst/>
            </a:prstGeom>
            <a:noFill/>
            <a:ln w="9525">
              <a:noFill/>
              <a:miter lim="800000"/>
              <a:headEnd/>
              <a:tailEnd/>
            </a:ln>
          </p:spPr>
        </p:pic>
        <p:pic>
          <p:nvPicPr>
            <p:cNvPr id="18" name="Picture 7" descr="千金宝要"/>
            <p:cNvPicPr>
              <a:picLocks noChangeAspect="1" noChangeArrowheads="1"/>
            </p:cNvPicPr>
            <p:nvPr/>
          </p:nvPicPr>
          <p:blipFill>
            <a:blip r:embed="rId8" cstate="print"/>
            <a:srcRect/>
            <a:stretch>
              <a:fillRect/>
            </a:stretch>
          </p:blipFill>
          <p:spPr bwMode="auto">
            <a:xfrm>
              <a:off x="4148116" y="5227656"/>
              <a:ext cx="665163" cy="900113"/>
            </a:xfrm>
            <a:prstGeom prst="rect">
              <a:avLst/>
            </a:prstGeom>
            <a:noFill/>
            <a:ln w="9525">
              <a:noFill/>
              <a:miter lim="800000"/>
              <a:headEnd/>
              <a:tailEnd/>
            </a:ln>
          </p:spPr>
        </p:pic>
        <p:pic>
          <p:nvPicPr>
            <p:cNvPr id="19" name="Picture 8" descr="神农本草经"/>
            <p:cNvPicPr>
              <a:picLocks noChangeAspect="1" noChangeArrowheads="1"/>
            </p:cNvPicPr>
            <p:nvPr/>
          </p:nvPicPr>
          <p:blipFill>
            <a:blip r:embed="rId9" cstate="print"/>
            <a:srcRect/>
            <a:stretch>
              <a:fillRect/>
            </a:stretch>
          </p:blipFill>
          <p:spPr bwMode="auto">
            <a:xfrm>
              <a:off x="4838679" y="5227656"/>
              <a:ext cx="647700" cy="885826"/>
            </a:xfrm>
            <a:prstGeom prst="rect">
              <a:avLst/>
            </a:prstGeom>
            <a:noFill/>
            <a:ln w="9525">
              <a:noFill/>
              <a:miter lim="800000"/>
              <a:headEnd/>
              <a:tailEnd/>
            </a:ln>
          </p:spPr>
        </p:pic>
        <p:pic>
          <p:nvPicPr>
            <p:cNvPr id="20" name="Picture 9" descr="济世全书"/>
            <p:cNvPicPr>
              <a:picLocks noChangeAspect="1" noChangeArrowheads="1"/>
            </p:cNvPicPr>
            <p:nvPr/>
          </p:nvPicPr>
          <p:blipFill>
            <a:blip r:embed="rId10" cstate="print"/>
            <a:srcRect/>
            <a:stretch>
              <a:fillRect/>
            </a:stretch>
          </p:blipFill>
          <p:spPr bwMode="auto">
            <a:xfrm>
              <a:off x="5511779" y="5227656"/>
              <a:ext cx="647700" cy="887413"/>
            </a:xfrm>
            <a:prstGeom prst="rect">
              <a:avLst/>
            </a:prstGeom>
            <a:noFill/>
            <a:ln w="9525">
              <a:noFill/>
              <a:miter lim="800000"/>
              <a:headEnd/>
              <a:tailEnd/>
            </a:ln>
          </p:spPr>
        </p:pic>
        <p:pic>
          <p:nvPicPr>
            <p:cNvPr id="21" name="Picture 10" descr="中药维新集"/>
            <p:cNvPicPr>
              <a:picLocks noChangeAspect="1" noChangeArrowheads="1"/>
            </p:cNvPicPr>
            <p:nvPr/>
          </p:nvPicPr>
          <p:blipFill>
            <a:blip r:embed="rId11" cstate="print"/>
            <a:srcRect/>
            <a:stretch>
              <a:fillRect/>
            </a:stretch>
          </p:blipFill>
          <p:spPr bwMode="auto">
            <a:xfrm>
              <a:off x="6161067" y="5227656"/>
              <a:ext cx="625475" cy="900113"/>
            </a:xfrm>
            <a:prstGeom prst="rect">
              <a:avLst/>
            </a:prstGeom>
            <a:noFill/>
            <a:ln w="9525">
              <a:noFill/>
              <a:miter lim="800000"/>
              <a:headEnd/>
              <a:tailEnd/>
            </a:ln>
          </p:spPr>
        </p:pic>
        <p:pic>
          <p:nvPicPr>
            <p:cNvPr id="22" name="Picture 11" descr="中药学"/>
            <p:cNvPicPr>
              <a:picLocks noChangeAspect="1" noChangeArrowheads="1"/>
            </p:cNvPicPr>
            <p:nvPr/>
          </p:nvPicPr>
          <p:blipFill>
            <a:blip r:embed="rId12" cstate="print"/>
            <a:srcRect/>
            <a:stretch>
              <a:fillRect/>
            </a:stretch>
          </p:blipFill>
          <p:spPr bwMode="auto">
            <a:xfrm>
              <a:off x="7480280" y="5227656"/>
              <a:ext cx="611188" cy="915988"/>
            </a:xfrm>
            <a:prstGeom prst="rect">
              <a:avLst/>
            </a:prstGeom>
            <a:noFill/>
            <a:ln w="9525">
              <a:noFill/>
              <a:miter lim="800000"/>
              <a:headEnd/>
              <a:tailEnd/>
            </a:ln>
          </p:spPr>
        </p:pic>
        <p:pic>
          <p:nvPicPr>
            <p:cNvPr id="23" name="Picture 12" descr="中医食疗"/>
            <p:cNvPicPr>
              <a:picLocks noChangeAspect="1" noChangeArrowheads="1"/>
            </p:cNvPicPr>
            <p:nvPr/>
          </p:nvPicPr>
          <p:blipFill>
            <a:blip r:embed="rId13" cstate="print"/>
            <a:srcRect/>
            <a:stretch>
              <a:fillRect/>
            </a:stretch>
          </p:blipFill>
          <p:spPr bwMode="auto">
            <a:xfrm>
              <a:off x="8127980" y="5227656"/>
              <a:ext cx="649288" cy="863601"/>
            </a:xfrm>
            <a:prstGeom prst="rect">
              <a:avLst/>
            </a:prstGeom>
            <a:noFill/>
            <a:ln w="9525">
              <a:noFill/>
              <a:miter lim="800000"/>
              <a:headEnd/>
              <a:tailEnd/>
            </a:ln>
          </p:spPr>
        </p:pic>
        <p:pic>
          <p:nvPicPr>
            <p:cNvPr id="24" name="Picture 13" descr="丹溪心法"/>
            <p:cNvPicPr>
              <a:picLocks noChangeAspect="1" noChangeArrowheads="1"/>
            </p:cNvPicPr>
            <p:nvPr/>
          </p:nvPicPr>
          <p:blipFill>
            <a:blip r:embed="rId14" cstate="print"/>
            <a:srcRect/>
            <a:stretch>
              <a:fillRect/>
            </a:stretch>
          </p:blipFill>
          <p:spPr bwMode="auto">
            <a:xfrm>
              <a:off x="6857980" y="5227656"/>
              <a:ext cx="611188" cy="915988"/>
            </a:xfrm>
            <a:prstGeom prst="rect">
              <a:avLst/>
            </a:prstGeom>
            <a:noFill/>
            <a:ln w="9525">
              <a:noFill/>
              <a:miter lim="800000"/>
              <a:headEnd/>
              <a:tailEnd/>
            </a:ln>
          </p:spPr>
        </p:pic>
        <p:sp>
          <p:nvSpPr>
            <p:cNvPr id="25" name="Text Box 83"/>
            <p:cNvSpPr txBox="1">
              <a:spLocks noChangeArrowheads="1"/>
            </p:cNvSpPr>
            <p:nvPr/>
          </p:nvSpPr>
          <p:spPr bwMode="auto">
            <a:xfrm>
              <a:off x="243107" y="5141933"/>
              <a:ext cx="471240" cy="1332530"/>
            </a:xfrm>
            <a:prstGeom prst="rect">
              <a:avLst/>
            </a:prstGeom>
            <a:solidFill>
              <a:schemeClr val="bg1">
                <a:alpha val="39999"/>
              </a:schemeClr>
            </a:solidFill>
            <a:ln w="9525">
              <a:noFill/>
              <a:miter lim="800000"/>
              <a:headEnd/>
              <a:tailEnd/>
            </a:ln>
          </p:spPr>
          <p:txBody>
            <a:bodyPr vert="eaVert" wrap="none">
              <a:spAutoFit/>
            </a:bodyPr>
            <a:lstStyle/>
            <a:p>
              <a:r>
                <a:rPr lang="en-US" altLang="zh-CN" sz="1400" dirty="0">
                  <a:solidFill>
                    <a:srgbClr val="6600FF"/>
                  </a:solidFill>
                  <a:latin typeface="微软雅黑" pitchFamily="34" charset="-122"/>
                  <a:ea typeface="微软雅黑" pitchFamily="34" charset="-122"/>
                </a:rPr>
                <a:t>CADAL </a:t>
              </a:r>
              <a:r>
                <a:rPr lang="zh-CN" altLang="en-US" sz="1400" dirty="0">
                  <a:solidFill>
                    <a:srgbClr val="6600FF"/>
                  </a:solidFill>
                  <a:latin typeface="微软雅黑" pitchFamily="34" charset="-122"/>
                  <a:ea typeface="微软雅黑" pitchFamily="34" charset="-122"/>
                </a:rPr>
                <a:t>资源</a:t>
              </a:r>
              <a:endParaRPr lang="zh-CN" altLang="zh-CN" sz="1400" dirty="0">
                <a:solidFill>
                  <a:srgbClr val="6600FF"/>
                </a:solidFill>
                <a:latin typeface="微软雅黑" pitchFamily="34" charset="-122"/>
                <a:ea typeface="微软雅黑" pitchFamily="34" charset="-122"/>
              </a:endParaRPr>
            </a:p>
          </p:txBody>
        </p:sp>
        <p:sp>
          <p:nvSpPr>
            <p:cNvPr id="26" name="Text Box 91"/>
            <p:cNvSpPr txBox="1">
              <a:spLocks noChangeArrowheads="1"/>
            </p:cNvSpPr>
            <p:nvPr/>
          </p:nvSpPr>
          <p:spPr bwMode="auto">
            <a:xfrm>
              <a:off x="2944801" y="6257672"/>
              <a:ext cx="822327" cy="39873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1600" dirty="0">
                  <a:solidFill>
                    <a:srgbClr val="6600FF"/>
                  </a:solidFill>
                  <a:latin typeface="微软雅黑" pitchFamily="34" charset="-122"/>
                  <a:ea typeface="微软雅黑" pitchFamily="34" charset="-122"/>
                </a:rPr>
                <a:t>古籍</a:t>
              </a:r>
              <a:endParaRPr lang="zh-CN" altLang="zh-CN" sz="1600" dirty="0">
                <a:solidFill>
                  <a:srgbClr val="6600FF"/>
                </a:solidFill>
                <a:latin typeface="微软雅黑" pitchFamily="34" charset="-122"/>
                <a:ea typeface="微软雅黑" pitchFamily="34" charset="-122"/>
              </a:endParaRPr>
            </a:p>
          </p:txBody>
        </p:sp>
        <p:sp>
          <p:nvSpPr>
            <p:cNvPr id="27" name="Text Box 92"/>
            <p:cNvSpPr txBox="1">
              <a:spLocks noChangeArrowheads="1"/>
            </p:cNvSpPr>
            <p:nvPr/>
          </p:nvSpPr>
          <p:spPr bwMode="auto">
            <a:xfrm>
              <a:off x="4879976" y="6257672"/>
              <a:ext cx="1230313" cy="39873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1600" dirty="0">
                  <a:solidFill>
                    <a:srgbClr val="6600FF"/>
                  </a:solidFill>
                  <a:latin typeface="微软雅黑" pitchFamily="34" charset="-122"/>
                  <a:ea typeface="微软雅黑" pitchFamily="34" charset="-122"/>
                </a:rPr>
                <a:t>民国图书</a:t>
              </a:r>
              <a:endParaRPr lang="zh-CN" altLang="zh-CN" sz="1600" dirty="0">
                <a:solidFill>
                  <a:srgbClr val="6600FF"/>
                </a:solidFill>
                <a:latin typeface="微软雅黑" pitchFamily="34" charset="-122"/>
                <a:ea typeface="微软雅黑" pitchFamily="34" charset="-122"/>
              </a:endParaRPr>
            </a:p>
          </p:txBody>
        </p:sp>
        <p:sp>
          <p:nvSpPr>
            <p:cNvPr id="28" name="Text Box 93"/>
            <p:cNvSpPr txBox="1">
              <a:spLocks noChangeArrowheads="1"/>
            </p:cNvSpPr>
            <p:nvPr/>
          </p:nvSpPr>
          <p:spPr bwMode="auto">
            <a:xfrm>
              <a:off x="7151703" y="6257672"/>
              <a:ext cx="1295405" cy="39873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1600" dirty="0">
                  <a:solidFill>
                    <a:srgbClr val="6600FF"/>
                  </a:solidFill>
                  <a:latin typeface="微软雅黑" pitchFamily="34" charset="-122"/>
                  <a:ea typeface="微软雅黑" pitchFamily="34" charset="-122"/>
                </a:rPr>
                <a:t>现代图书</a:t>
              </a:r>
              <a:endParaRPr lang="zh-CN" altLang="zh-CN" sz="1600" dirty="0">
                <a:solidFill>
                  <a:srgbClr val="6600FF"/>
                </a:solidFill>
                <a:latin typeface="微软雅黑" pitchFamily="34" charset="-122"/>
                <a:ea typeface="微软雅黑" pitchFamily="34" charset="-122"/>
              </a:endParaRPr>
            </a:p>
          </p:txBody>
        </p:sp>
        <p:pic>
          <p:nvPicPr>
            <p:cNvPr id="29" name="Picture 17"/>
            <p:cNvPicPr>
              <a:picLocks noChangeAspect="1" noChangeArrowheads="1"/>
            </p:cNvPicPr>
            <p:nvPr/>
          </p:nvPicPr>
          <p:blipFill>
            <a:blip r:embed="rId15" cstate="print"/>
            <a:srcRect/>
            <a:stretch>
              <a:fillRect/>
            </a:stretch>
          </p:blipFill>
          <p:spPr bwMode="auto">
            <a:xfrm>
              <a:off x="1785918" y="5715016"/>
              <a:ext cx="433387" cy="360363"/>
            </a:xfrm>
            <a:prstGeom prst="rect">
              <a:avLst/>
            </a:prstGeom>
            <a:noFill/>
            <a:ln w="9525">
              <a:noFill/>
              <a:miter lim="800000"/>
              <a:headEnd/>
              <a:tailEnd/>
            </a:ln>
          </p:spPr>
        </p:pic>
        <p:pic>
          <p:nvPicPr>
            <p:cNvPr id="30" name="Picture 18"/>
            <p:cNvPicPr>
              <a:picLocks noChangeAspect="1" noChangeArrowheads="1"/>
            </p:cNvPicPr>
            <p:nvPr/>
          </p:nvPicPr>
          <p:blipFill>
            <a:blip r:embed="rId16" cstate="print"/>
            <a:srcRect/>
            <a:stretch>
              <a:fillRect/>
            </a:stretch>
          </p:blipFill>
          <p:spPr bwMode="auto">
            <a:xfrm>
              <a:off x="1785918" y="5143512"/>
              <a:ext cx="503237" cy="503238"/>
            </a:xfrm>
            <a:prstGeom prst="rect">
              <a:avLst/>
            </a:prstGeom>
            <a:noFill/>
            <a:ln w="9525">
              <a:noFill/>
              <a:miter lim="800000"/>
              <a:headEnd/>
              <a:tailEnd/>
            </a:ln>
          </p:spPr>
        </p:pic>
        <p:sp>
          <p:nvSpPr>
            <p:cNvPr id="31" name="Text Box 65"/>
            <p:cNvSpPr txBox="1">
              <a:spLocks noChangeArrowheads="1"/>
            </p:cNvSpPr>
            <p:nvPr/>
          </p:nvSpPr>
          <p:spPr bwMode="auto">
            <a:xfrm>
              <a:off x="1682731" y="6257672"/>
              <a:ext cx="738194" cy="39873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1600" dirty="0">
                  <a:solidFill>
                    <a:srgbClr val="6600FF"/>
                  </a:solidFill>
                  <a:latin typeface="微软雅黑" pitchFamily="34" charset="-122"/>
                  <a:ea typeface="微软雅黑" pitchFamily="34" charset="-122"/>
                </a:rPr>
                <a:t>视频</a:t>
              </a:r>
              <a:endParaRPr lang="zh-CN" altLang="zh-CN" sz="1600" dirty="0">
                <a:solidFill>
                  <a:srgbClr val="6600FF"/>
                </a:solidFill>
                <a:latin typeface="微软雅黑" pitchFamily="34" charset="-122"/>
                <a:ea typeface="微软雅黑" pitchFamily="34" charset="-122"/>
              </a:endParaRPr>
            </a:p>
          </p:txBody>
        </p:sp>
        <p:pic>
          <p:nvPicPr>
            <p:cNvPr id="32" name="Picture 67" descr="白芍1"/>
            <p:cNvPicPr>
              <a:picLocks noChangeAspect="1" noChangeArrowheads="1"/>
            </p:cNvPicPr>
            <p:nvPr/>
          </p:nvPicPr>
          <p:blipFill>
            <a:blip r:embed="rId17" cstate="print"/>
            <a:srcRect/>
            <a:stretch>
              <a:fillRect/>
            </a:stretch>
          </p:blipFill>
          <p:spPr bwMode="auto">
            <a:xfrm>
              <a:off x="785785" y="5716602"/>
              <a:ext cx="720725" cy="431800"/>
            </a:xfrm>
            <a:prstGeom prst="rect">
              <a:avLst/>
            </a:prstGeom>
            <a:noFill/>
            <a:ln w="9525">
              <a:noFill/>
              <a:miter lim="800000"/>
              <a:headEnd/>
              <a:tailEnd/>
            </a:ln>
          </p:spPr>
        </p:pic>
        <p:pic>
          <p:nvPicPr>
            <p:cNvPr id="33" name="Picture 68" descr="赤芍3"/>
            <p:cNvPicPr>
              <a:picLocks noChangeAspect="1" noChangeArrowheads="1"/>
            </p:cNvPicPr>
            <p:nvPr/>
          </p:nvPicPr>
          <p:blipFill>
            <a:blip r:embed="rId18" cstate="print"/>
            <a:srcRect/>
            <a:stretch>
              <a:fillRect/>
            </a:stretch>
          </p:blipFill>
          <p:spPr bwMode="auto">
            <a:xfrm>
              <a:off x="857224" y="5214950"/>
              <a:ext cx="592137" cy="431800"/>
            </a:xfrm>
            <a:prstGeom prst="rect">
              <a:avLst/>
            </a:prstGeom>
            <a:solidFill>
              <a:schemeClr val="bg1">
                <a:alpha val="39999"/>
              </a:schemeClr>
            </a:solidFill>
            <a:ln w="9525">
              <a:noFill/>
              <a:miter lim="800000"/>
              <a:headEnd/>
              <a:tailEnd/>
            </a:ln>
          </p:spPr>
        </p:pic>
        <p:sp>
          <p:nvSpPr>
            <p:cNvPr id="34" name="Text Box 70"/>
            <p:cNvSpPr txBox="1">
              <a:spLocks noChangeArrowheads="1"/>
            </p:cNvSpPr>
            <p:nvPr/>
          </p:nvSpPr>
          <p:spPr bwMode="auto">
            <a:xfrm>
              <a:off x="773085" y="6257672"/>
              <a:ext cx="741369" cy="39873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r>
                <a:rPr lang="zh-CN" altLang="en-US" sz="1600" dirty="0">
                  <a:solidFill>
                    <a:srgbClr val="6600FF"/>
                  </a:solidFill>
                  <a:latin typeface="微软雅黑" pitchFamily="34" charset="-122"/>
                  <a:ea typeface="微软雅黑" pitchFamily="34" charset="-122"/>
                </a:rPr>
                <a:t>图像</a:t>
              </a:r>
              <a:endParaRPr lang="zh-CN" altLang="zh-CN" sz="1600" dirty="0">
                <a:solidFill>
                  <a:srgbClr val="6600FF"/>
                </a:solidFill>
                <a:latin typeface="微软雅黑" pitchFamily="34" charset="-122"/>
                <a:ea typeface="微软雅黑" pitchFamily="34" charset="-122"/>
              </a:endParaRPr>
            </a:p>
          </p:txBody>
        </p:sp>
      </p:grpSp>
      <p:sp>
        <p:nvSpPr>
          <p:cNvPr id="35" name="Text Box 79"/>
          <p:cNvSpPr txBox="1">
            <a:spLocks noChangeArrowheads="1"/>
          </p:cNvSpPr>
          <p:nvPr/>
        </p:nvSpPr>
        <p:spPr bwMode="auto">
          <a:xfrm>
            <a:off x="5857884" y="4786322"/>
            <a:ext cx="1143008" cy="338554"/>
          </a:xfrm>
          <a:prstGeom prst="rect">
            <a:avLst/>
          </a:prstGeom>
          <a:noFill/>
          <a:ln w="9525">
            <a:noFill/>
            <a:miter lim="800000"/>
            <a:headEnd/>
            <a:tailEnd/>
          </a:ln>
        </p:spPr>
        <p:txBody>
          <a:bodyPr wrap="square">
            <a:spAutoFit/>
          </a:bodyPr>
          <a:lstStyle/>
          <a:p>
            <a:pPr algn="ctr"/>
            <a:r>
              <a:rPr lang="zh-CN" altLang="en-US" sz="1600" dirty="0">
                <a:solidFill>
                  <a:srgbClr val="FF0000"/>
                </a:solidFill>
                <a:latin typeface="微软雅黑" pitchFamily="34" charset="-122"/>
                <a:ea typeface="微软雅黑" pitchFamily="34" charset="-122"/>
              </a:rPr>
              <a:t>信息抽取</a:t>
            </a:r>
            <a:endParaRPr lang="zh-CN" altLang="zh-CN" sz="1600" dirty="0">
              <a:solidFill>
                <a:srgbClr val="FF0000"/>
              </a:solidFill>
              <a:latin typeface="微软雅黑" pitchFamily="34" charset="-122"/>
              <a:ea typeface="微软雅黑" pitchFamily="34" charset="-122"/>
            </a:endParaRPr>
          </a:p>
        </p:txBody>
      </p:sp>
      <p:sp>
        <p:nvSpPr>
          <p:cNvPr id="36" name="上箭头 35"/>
          <p:cNvSpPr/>
          <p:nvPr/>
        </p:nvSpPr>
        <p:spPr bwMode="auto">
          <a:xfrm>
            <a:off x="4214810" y="4786322"/>
            <a:ext cx="897130" cy="285752"/>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37" name="Text Box 81"/>
          <p:cNvSpPr txBox="1">
            <a:spLocks noChangeArrowheads="1"/>
          </p:cNvSpPr>
          <p:nvPr/>
        </p:nvSpPr>
        <p:spPr bwMode="auto">
          <a:xfrm>
            <a:off x="2428860" y="3000372"/>
            <a:ext cx="1310353" cy="338554"/>
          </a:xfrm>
          <a:prstGeom prst="rect">
            <a:avLst/>
          </a:prstGeom>
          <a:noFill/>
          <a:ln w="9525">
            <a:noFill/>
            <a:miter lim="800000"/>
            <a:headEnd/>
            <a:tailEnd/>
          </a:ln>
        </p:spPr>
        <p:txBody>
          <a:bodyPr wrap="square">
            <a:spAutoFit/>
          </a:bodyPr>
          <a:lstStyle/>
          <a:p>
            <a:pPr algn="ctr"/>
            <a:r>
              <a:rPr lang="zh-CN" altLang="en-US" sz="1600" dirty="0">
                <a:solidFill>
                  <a:srgbClr val="FF0000"/>
                </a:solidFill>
                <a:latin typeface="微软雅黑" pitchFamily="34" charset="-122"/>
                <a:ea typeface="微软雅黑" pitchFamily="34" charset="-122"/>
              </a:rPr>
              <a:t>语义理解</a:t>
            </a:r>
            <a:endParaRPr lang="zh-CN" altLang="zh-CN" sz="1600" dirty="0">
              <a:solidFill>
                <a:srgbClr val="FF0000"/>
              </a:solidFill>
              <a:latin typeface="微软雅黑" pitchFamily="34" charset="-122"/>
              <a:ea typeface="微软雅黑" pitchFamily="34" charset="-122"/>
            </a:endParaRPr>
          </a:p>
        </p:txBody>
      </p:sp>
      <p:sp>
        <p:nvSpPr>
          <p:cNvPr id="38" name="矩形 48"/>
          <p:cNvSpPr>
            <a:spLocks noChangeArrowheads="1"/>
          </p:cNvSpPr>
          <p:nvPr/>
        </p:nvSpPr>
        <p:spPr bwMode="auto">
          <a:xfrm>
            <a:off x="5676900" y="3000372"/>
            <a:ext cx="1609744" cy="338554"/>
          </a:xfrm>
          <a:prstGeom prst="rect">
            <a:avLst/>
          </a:prstGeom>
          <a:noFill/>
          <a:ln w="9525">
            <a:noFill/>
            <a:miter lim="800000"/>
            <a:headEnd/>
            <a:tailEnd/>
          </a:ln>
        </p:spPr>
        <p:txBody>
          <a:bodyPr wrap="square">
            <a:spAutoFit/>
          </a:bodyPr>
          <a:lstStyle/>
          <a:p>
            <a:r>
              <a:rPr lang="zh-CN" altLang="en-US" sz="1600" dirty="0">
                <a:solidFill>
                  <a:srgbClr val="FF0000"/>
                </a:solidFill>
                <a:latin typeface="微软雅黑" pitchFamily="34" charset="-122"/>
                <a:ea typeface="微软雅黑" pitchFamily="34" charset="-122"/>
              </a:rPr>
              <a:t>自然语言理解</a:t>
            </a:r>
            <a:endParaRPr lang="zh-CN" altLang="zh-CN" sz="1600" dirty="0">
              <a:solidFill>
                <a:srgbClr val="FF0000"/>
              </a:solidFill>
              <a:latin typeface="微软雅黑" pitchFamily="34" charset="-122"/>
              <a:ea typeface="微软雅黑" pitchFamily="34" charset="-122"/>
            </a:endParaRPr>
          </a:p>
        </p:txBody>
      </p:sp>
      <p:sp>
        <p:nvSpPr>
          <p:cNvPr id="39" name="上箭头 38"/>
          <p:cNvSpPr/>
          <p:nvPr/>
        </p:nvSpPr>
        <p:spPr bwMode="auto">
          <a:xfrm>
            <a:off x="4214810" y="2928934"/>
            <a:ext cx="928694" cy="369758"/>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40" name="矩形 53"/>
          <p:cNvSpPr>
            <a:spLocks noChangeArrowheads="1"/>
          </p:cNvSpPr>
          <p:nvPr/>
        </p:nvSpPr>
        <p:spPr bwMode="auto">
          <a:xfrm>
            <a:off x="2428860" y="4786322"/>
            <a:ext cx="1500145" cy="338554"/>
          </a:xfrm>
          <a:prstGeom prst="rect">
            <a:avLst/>
          </a:prstGeom>
          <a:noFill/>
          <a:ln w="9525">
            <a:noFill/>
            <a:miter lim="800000"/>
            <a:headEnd/>
            <a:tailEnd/>
          </a:ln>
        </p:spPr>
        <p:txBody>
          <a:bodyPr wrap="square">
            <a:spAutoFit/>
          </a:bodyPr>
          <a:lstStyle/>
          <a:p>
            <a:pPr algn="ctr"/>
            <a:r>
              <a:rPr lang="zh-CN" altLang="en-US" sz="1600" dirty="0">
                <a:solidFill>
                  <a:srgbClr val="FF0000"/>
                </a:solidFill>
                <a:latin typeface="微软雅黑" pitchFamily="34" charset="-122"/>
                <a:ea typeface="微软雅黑" pitchFamily="34" charset="-122"/>
              </a:rPr>
              <a:t>特征提取</a:t>
            </a:r>
            <a:endParaRPr lang="en-US" altLang="zh-CN" sz="1600" dirty="0">
              <a:solidFill>
                <a:srgbClr val="FF0000"/>
              </a:solidFill>
              <a:latin typeface="微软雅黑" pitchFamily="34" charset="-122"/>
              <a:ea typeface="微软雅黑" pitchFamily="34" charset="-122"/>
            </a:endParaRPr>
          </a:p>
        </p:txBody>
      </p:sp>
      <p:grpSp>
        <p:nvGrpSpPr>
          <p:cNvPr id="5" name="组合 91"/>
          <p:cNvGrpSpPr>
            <a:grpSpLocks/>
          </p:cNvGrpSpPr>
          <p:nvPr/>
        </p:nvGrpSpPr>
        <p:grpSpPr bwMode="auto">
          <a:xfrm>
            <a:off x="1214414" y="3500438"/>
            <a:ext cx="6929485" cy="1161895"/>
            <a:chOff x="357158" y="3143250"/>
            <a:chExt cx="7786691" cy="1714510"/>
          </a:xfrm>
        </p:grpSpPr>
        <p:sp>
          <p:nvSpPr>
            <p:cNvPr id="42" name="圆角矩形 41"/>
            <p:cNvSpPr/>
            <p:nvPr/>
          </p:nvSpPr>
          <p:spPr bwMode="auto">
            <a:xfrm>
              <a:off x="357158" y="3143250"/>
              <a:ext cx="7786691" cy="1714510"/>
            </a:xfrm>
            <a:prstGeom prst="roundRect">
              <a:avLst>
                <a:gd name="adj" fmla="val 11360"/>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zh-CN" altLang="en-US">
                <a:ea typeface="宋体" pitchFamily="2" charset="-122"/>
              </a:endParaRPr>
            </a:p>
          </p:txBody>
        </p:sp>
        <p:grpSp>
          <p:nvGrpSpPr>
            <p:cNvPr id="6" name="组合 64"/>
            <p:cNvGrpSpPr>
              <a:grpSpLocks/>
            </p:cNvGrpSpPr>
            <p:nvPr/>
          </p:nvGrpSpPr>
          <p:grpSpPr bwMode="auto">
            <a:xfrm>
              <a:off x="1571577" y="4065597"/>
              <a:ext cx="1143000" cy="720725"/>
              <a:chOff x="1571583" y="3714753"/>
              <a:chExt cx="1143001" cy="720728"/>
            </a:xfrm>
          </p:grpSpPr>
          <p:pic>
            <p:nvPicPr>
              <p:cNvPr id="75" name="Picture 13"/>
              <p:cNvPicPr>
                <a:picLocks noChangeAspect="1" noChangeArrowheads="1"/>
              </p:cNvPicPr>
              <p:nvPr/>
            </p:nvPicPr>
            <p:blipFill>
              <a:blip r:embed="rId19" cstate="print"/>
              <a:srcRect/>
              <a:stretch>
                <a:fillRect/>
              </a:stretch>
            </p:blipFill>
            <p:spPr bwMode="auto">
              <a:xfrm>
                <a:off x="1571583" y="3714753"/>
                <a:ext cx="1143001" cy="720728"/>
              </a:xfrm>
              <a:prstGeom prst="rect">
                <a:avLst/>
              </a:prstGeom>
              <a:solidFill>
                <a:schemeClr val="bg1">
                  <a:alpha val="0"/>
                </a:schemeClr>
              </a:solidFill>
              <a:ln w="9525">
                <a:noFill/>
                <a:miter lim="800000"/>
                <a:headEnd/>
                <a:tailEnd/>
              </a:ln>
            </p:spPr>
          </p:pic>
          <p:sp>
            <p:nvSpPr>
              <p:cNvPr id="76" name="Text Box 14"/>
              <p:cNvSpPr txBox="1">
                <a:spLocks noChangeArrowheads="1"/>
              </p:cNvSpPr>
              <p:nvPr/>
            </p:nvSpPr>
            <p:spPr bwMode="auto">
              <a:xfrm>
                <a:off x="1643021" y="3854493"/>
                <a:ext cx="857251" cy="369888"/>
              </a:xfrm>
              <a:prstGeom prst="rect">
                <a:avLst/>
              </a:prstGeom>
              <a:noFill/>
              <a:ln w="9525">
                <a:noFill/>
                <a:miter lim="800000"/>
                <a:headEnd/>
                <a:tailEnd/>
              </a:ln>
            </p:spPr>
            <p:txBody>
              <a:bodyPr>
                <a:spAutoFit/>
              </a:bodyPr>
              <a:lstStyle/>
              <a:p>
                <a:pPr algn="ctr"/>
                <a:r>
                  <a:rPr lang="zh-CN" altLang="en-US">
                    <a:latin typeface="微软雅黑" pitchFamily="34" charset="-122"/>
                    <a:ea typeface="微软雅黑" pitchFamily="34" charset="-122"/>
                  </a:rPr>
                  <a:t>中药</a:t>
                </a:r>
                <a:endParaRPr lang="zh-CN" altLang="zh-CN">
                  <a:latin typeface="微软雅黑" pitchFamily="34" charset="-122"/>
                  <a:ea typeface="微软雅黑" pitchFamily="34" charset="-122"/>
                </a:endParaRPr>
              </a:p>
            </p:txBody>
          </p:sp>
        </p:grpSp>
        <p:grpSp>
          <p:nvGrpSpPr>
            <p:cNvPr id="7" name="组合 63"/>
            <p:cNvGrpSpPr>
              <a:grpSpLocks/>
            </p:cNvGrpSpPr>
            <p:nvPr/>
          </p:nvGrpSpPr>
          <p:grpSpPr bwMode="auto">
            <a:xfrm>
              <a:off x="4071907" y="4065597"/>
              <a:ext cx="1106488" cy="720725"/>
              <a:chOff x="3800456" y="3436938"/>
              <a:chExt cx="1106488" cy="720728"/>
            </a:xfrm>
          </p:grpSpPr>
          <p:pic>
            <p:nvPicPr>
              <p:cNvPr id="73" name="Picture 13"/>
              <p:cNvPicPr>
                <a:picLocks noChangeAspect="1" noChangeArrowheads="1"/>
              </p:cNvPicPr>
              <p:nvPr/>
            </p:nvPicPr>
            <p:blipFill>
              <a:blip r:embed="rId19" cstate="print"/>
              <a:srcRect/>
              <a:stretch>
                <a:fillRect/>
              </a:stretch>
            </p:blipFill>
            <p:spPr bwMode="auto">
              <a:xfrm>
                <a:off x="3800456" y="3436938"/>
                <a:ext cx="1106488" cy="720728"/>
              </a:xfrm>
              <a:prstGeom prst="rect">
                <a:avLst/>
              </a:prstGeom>
              <a:solidFill>
                <a:schemeClr val="bg1">
                  <a:alpha val="0"/>
                </a:schemeClr>
              </a:solidFill>
              <a:ln w="9525">
                <a:noFill/>
                <a:miter lim="800000"/>
                <a:headEnd/>
                <a:tailEnd/>
              </a:ln>
            </p:spPr>
          </p:pic>
          <p:sp>
            <p:nvSpPr>
              <p:cNvPr id="74" name="Text Box 15"/>
              <p:cNvSpPr txBox="1">
                <a:spLocks noChangeArrowheads="1"/>
              </p:cNvSpPr>
              <p:nvPr/>
            </p:nvSpPr>
            <p:spPr bwMode="auto">
              <a:xfrm>
                <a:off x="3857606" y="3568742"/>
                <a:ext cx="928688" cy="369888"/>
              </a:xfrm>
              <a:prstGeom prst="rect">
                <a:avLst/>
              </a:prstGeom>
              <a:noFill/>
              <a:ln w="9525">
                <a:noFill/>
                <a:miter lim="800000"/>
                <a:headEnd/>
                <a:tailEnd/>
              </a:ln>
            </p:spPr>
            <p:txBody>
              <a:bodyPr>
                <a:spAutoFit/>
              </a:bodyPr>
              <a:lstStyle/>
              <a:p>
                <a:pPr algn="ctr"/>
                <a:r>
                  <a:rPr lang="zh-CN" altLang="en-US">
                    <a:latin typeface="微软雅黑" pitchFamily="34" charset="-122"/>
                    <a:ea typeface="微软雅黑" pitchFamily="34" charset="-122"/>
                  </a:rPr>
                  <a:t>方剂</a:t>
                </a:r>
                <a:endParaRPr lang="zh-CN" altLang="zh-CN">
                  <a:latin typeface="微软雅黑" pitchFamily="34" charset="-122"/>
                  <a:ea typeface="微软雅黑" pitchFamily="34" charset="-122"/>
                </a:endParaRPr>
              </a:p>
            </p:txBody>
          </p:sp>
        </p:grpSp>
        <p:grpSp>
          <p:nvGrpSpPr>
            <p:cNvPr id="8" name="组合 62"/>
            <p:cNvGrpSpPr>
              <a:grpSpLocks/>
            </p:cNvGrpSpPr>
            <p:nvPr/>
          </p:nvGrpSpPr>
          <p:grpSpPr bwMode="auto">
            <a:xfrm>
              <a:off x="6500799" y="4065597"/>
              <a:ext cx="1074737" cy="720725"/>
              <a:chOff x="5926154" y="3428999"/>
              <a:chExt cx="1074738" cy="720728"/>
            </a:xfrm>
          </p:grpSpPr>
          <p:pic>
            <p:nvPicPr>
              <p:cNvPr id="71" name="Picture 13"/>
              <p:cNvPicPr preferRelativeResize="0">
                <a:picLocks noChangeArrowheads="1"/>
              </p:cNvPicPr>
              <p:nvPr/>
            </p:nvPicPr>
            <p:blipFill>
              <a:blip r:embed="rId19" cstate="print"/>
              <a:srcRect/>
              <a:stretch>
                <a:fillRect/>
              </a:stretch>
            </p:blipFill>
            <p:spPr bwMode="auto">
              <a:xfrm>
                <a:off x="5926154" y="3428999"/>
                <a:ext cx="1074738" cy="720728"/>
              </a:xfrm>
              <a:prstGeom prst="rect">
                <a:avLst/>
              </a:prstGeom>
              <a:solidFill>
                <a:schemeClr val="bg1">
                  <a:alpha val="0"/>
                </a:schemeClr>
              </a:solidFill>
              <a:ln w="9525">
                <a:noFill/>
                <a:miter lim="800000"/>
                <a:headEnd/>
                <a:tailEnd/>
              </a:ln>
            </p:spPr>
          </p:pic>
          <p:sp>
            <p:nvSpPr>
              <p:cNvPr id="72" name="Text Box 16"/>
              <p:cNvSpPr txBox="1">
                <a:spLocks noChangeArrowheads="1"/>
              </p:cNvSpPr>
              <p:nvPr/>
            </p:nvSpPr>
            <p:spPr bwMode="auto">
              <a:xfrm>
                <a:off x="6140465" y="3568742"/>
                <a:ext cx="646113" cy="369888"/>
              </a:xfrm>
              <a:prstGeom prst="rect">
                <a:avLst/>
              </a:prstGeom>
              <a:noFill/>
              <a:ln w="9525">
                <a:noFill/>
                <a:miter lim="800000"/>
                <a:headEnd/>
                <a:tailEnd/>
              </a:ln>
            </p:spPr>
            <p:txBody>
              <a:bodyPr wrap="none">
                <a:spAutoFit/>
              </a:bodyPr>
              <a:lstStyle/>
              <a:p>
                <a:pPr algn="ctr"/>
                <a:r>
                  <a:rPr lang="zh-CN" altLang="en-US" dirty="0">
                    <a:latin typeface="微软雅黑" pitchFamily="34" charset="-122"/>
                    <a:ea typeface="微软雅黑" pitchFamily="34" charset="-122"/>
                  </a:rPr>
                  <a:t>病症</a:t>
                </a:r>
                <a:endParaRPr lang="zh-CN" altLang="zh-CN" dirty="0">
                  <a:latin typeface="微软雅黑" pitchFamily="34" charset="-122"/>
                  <a:ea typeface="微软雅黑" pitchFamily="34" charset="-122"/>
                </a:endParaRPr>
              </a:p>
            </p:txBody>
          </p:sp>
        </p:grpSp>
        <p:sp>
          <p:nvSpPr>
            <p:cNvPr id="46" name="AutoShape 62"/>
            <p:cNvSpPr>
              <a:spLocks noChangeArrowheads="1"/>
            </p:cNvSpPr>
            <p:nvPr/>
          </p:nvSpPr>
          <p:spPr bwMode="auto">
            <a:xfrm>
              <a:off x="2928926" y="4357694"/>
              <a:ext cx="949325" cy="190500"/>
            </a:xfrm>
            <a:prstGeom prst="leftRightArrow">
              <a:avLst>
                <a:gd name="adj1" fmla="val 50000"/>
                <a:gd name="adj2" fmla="val 159467"/>
              </a:avLst>
            </a:prstGeom>
            <a:solidFill>
              <a:srgbClr val="CCFFFF"/>
            </a:solidFill>
            <a:ln w="9525">
              <a:solidFill>
                <a:schemeClr val="tx1"/>
              </a:solidFill>
              <a:miter lim="800000"/>
              <a:headEnd/>
              <a:tailEnd/>
            </a:ln>
          </p:spPr>
          <p:txBody>
            <a:bodyPr wrap="none" anchor="ctr"/>
            <a:lstStyle/>
            <a:p>
              <a:pPr algn="ctr"/>
              <a:endParaRPr lang="zh-CN" altLang="zh-CN">
                <a:latin typeface="微软雅黑" pitchFamily="34" charset="-122"/>
                <a:ea typeface="微软雅黑" pitchFamily="34" charset="-122"/>
              </a:endParaRPr>
            </a:p>
          </p:txBody>
        </p:sp>
        <p:sp>
          <p:nvSpPr>
            <p:cNvPr id="47" name="AutoShape 63"/>
            <p:cNvSpPr>
              <a:spLocks noChangeArrowheads="1"/>
            </p:cNvSpPr>
            <p:nvPr/>
          </p:nvSpPr>
          <p:spPr bwMode="auto">
            <a:xfrm>
              <a:off x="5500694" y="4357694"/>
              <a:ext cx="971550" cy="179387"/>
            </a:xfrm>
            <a:prstGeom prst="leftRightArrow">
              <a:avLst>
                <a:gd name="adj1" fmla="val 50000"/>
                <a:gd name="adj2" fmla="val 149666"/>
              </a:avLst>
            </a:prstGeom>
            <a:solidFill>
              <a:srgbClr val="CCFFFF"/>
            </a:solidFill>
            <a:ln w="9525">
              <a:solidFill>
                <a:schemeClr val="tx1"/>
              </a:solidFill>
              <a:miter lim="800000"/>
              <a:headEnd/>
              <a:tailEnd/>
            </a:ln>
          </p:spPr>
          <p:txBody>
            <a:bodyPr wrap="none" anchor="ctr"/>
            <a:lstStyle/>
            <a:p>
              <a:pPr algn="ctr"/>
              <a:endParaRPr lang="zh-CN" altLang="zh-CN">
                <a:latin typeface="微软雅黑" pitchFamily="34" charset="-122"/>
                <a:ea typeface="微软雅黑" pitchFamily="34" charset="-122"/>
              </a:endParaRPr>
            </a:p>
          </p:txBody>
        </p:sp>
        <p:sp>
          <p:nvSpPr>
            <p:cNvPr id="48" name="椭圆 47"/>
            <p:cNvSpPr/>
            <p:nvPr/>
          </p:nvSpPr>
          <p:spPr bwMode="auto">
            <a:xfrm>
              <a:off x="1215075" y="3429002"/>
              <a:ext cx="610721" cy="360365"/>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zh-CN" altLang="en-US" sz="1400" b="0" dirty="0">
                  <a:latin typeface="微软雅黑" pitchFamily="34" charset="-122"/>
                  <a:ea typeface="微软雅黑" pitchFamily="34" charset="-122"/>
                </a:rPr>
                <a:t>加工</a:t>
              </a:r>
            </a:p>
          </p:txBody>
        </p:sp>
        <p:sp>
          <p:nvSpPr>
            <p:cNvPr id="49" name="椭圆 48"/>
            <p:cNvSpPr/>
            <p:nvPr/>
          </p:nvSpPr>
          <p:spPr bwMode="auto">
            <a:xfrm>
              <a:off x="999869" y="3857629"/>
              <a:ext cx="612175" cy="360365"/>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zh-CN" altLang="en-US" sz="1400" b="0" dirty="0">
                  <a:latin typeface="微软雅黑" pitchFamily="34" charset="-122"/>
                  <a:ea typeface="微软雅黑" pitchFamily="34" charset="-122"/>
                </a:rPr>
                <a:t>采集</a:t>
              </a:r>
            </a:p>
          </p:txBody>
        </p:sp>
        <p:sp>
          <p:nvSpPr>
            <p:cNvPr id="50" name="椭圆 49"/>
            <p:cNvSpPr/>
            <p:nvPr/>
          </p:nvSpPr>
          <p:spPr bwMode="auto">
            <a:xfrm>
              <a:off x="2071538" y="3357564"/>
              <a:ext cx="612175" cy="360364"/>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zh-CN" altLang="en-US" sz="1400" b="0" dirty="0">
                  <a:latin typeface="微软雅黑" pitchFamily="34" charset="-122"/>
                  <a:ea typeface="微软雅黑" pitchFamily="34" charset="-122"/>
                </a:rPr>
                <a:t>成分</a:t>
              </a:r>
            </a:p>
          </p:txBody>
        </p:sp>
        <p:sp>
          <p:nvSpPr>
            <p:cNvPr id="51" name="椭圆 50"/>
            <p:cNvSpPr/>
            <p:nvPr/>
          </p:nvSpPr>
          <p:spPr bwMode="auto">
            <a:xfrm>
              <a:off x="3714668" y="3357564"/>
              <a:ext cx="612175" cy="360364"/>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zh-CN" altLang="en-US" sz="1400" b="0" dirty="0">
                  <a:latin typeface="微软雅黑" pitchFamily="34" charset="-122"/>
                  <a:ea typeface="微软雅黑" pitchFamily="34" charset="-122"/>
                </a:rPr>
                <a:t>配方</a:t>
              </a:r>
            </a:p>
          </p:txBody>
        </p:sp>
        <p:sp>
          <p:nvSpPr>
            <p:cNvPr id="52" name="椭圆 51"/>
            <p:cNvSpPr/>
            <p:nvPr/>
          </p:nvSpPr>
          <p:spPr bwMode="auto">
            <a:xfrm>
              <a:off x="3429665" y="3857629"/>
              <a:ext cx="610721" cy="360365"/>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zh-CN" altLang="en-US" sz="1400" b="0" dirty="0">
                  <a:latin typeface="微软雅黑" pitchFamily="34" charset="-122"/>
                  <a:ea typeface="微软雅黑" pitchFamily="34" charset="-122"/>
                </a:rPr>
                <a:t>配置</a:t>
              </a:r>
            </a:p>
          </p:txBody>
        </p:sp>
        <p:sp>
          <p:nvSpPr>
            <p:cNvPr id="53" name="椭圆 52"/>
            <p:cNvSpPr/>
            <p:nvPr/>
          </p:nvSpPr>
          <p:spPr bwMode="auto">
            <a:xfrm>
              <a:off x="4572586" y="3286126"/>
              <a:ext cx="785213" cy="571503"/>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zh-CN" altLang="en-US" sz="1400" b="0" dirty="0">
                  <a:latin typeface="微软雅黑" pitchFamily="34" charset="-122"/>
                  <a:ea typeface="微软雅黑" pitchFamily="34" charset="-122"/>
                </a:rPr>
                <a:t>适用病症</a:t>
              </a:r>
            </a:p>
          </p:txBody>
        </p:sp>
        <p:sp>
          <p:nvSpPr>
            <p:cNvPr id="54" name="椭圆 53"/>
            <p:cNvSpPr/>
            <p:nvPr/>
          </p:nvSpPr>
          <p:spPr bwMode="auto">
            <a:xfrm>
              <a:off x="6929678" y="3357564"/>
              <a:ext cx="612175" cy="360364"/>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zh-CN" altLang="en-US" sz="1400" b="0" dirty="0">
                  <a:latin typeface="微软雅黑" pitchFamily="34" charset="-122"/>
                  <a:ea typeface="微软雅黑" pitchFamily="34" charset="-122"/>
                </a:rPr>
                <a:t>辩证</a:t>
              </a:r>
            </a:p>
          </p:txBody>
        </p:sp>
        <p:sp>
          <p:nvSpPr>
            <p:cNvPr id="55" name="椭圆 54"/>
            <p:cNvSpPr/>
            <p:nvPr/>
          </p:nvSpPr>
          <p:spPr bwMode="auto">
            <a:xfrm>
              <a:off x="6000509" y="3357564"/>
              <a:ext cx="754677" cy="571503"/>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zh-CN" altLang="en-US" sz="1400" b="0" dirty="0">
                  <a:latin typeface="微软雅黑" pitchFamily="34" charset="-122"/>
                  <a:ea typeface="微软雅黑" pitchFamily="34" charset="-122"/>
                </a:rPr>
                <a:t>治疗方案</a:t>
              </a:r>
            </a:p>
          </p:txBody>
        </p:sp>
        <p:sp>
          <p:nvSpPr>
            <p:cNvPr id="56" name="椭圆 55"/>
            <p:cNvSpPr/>
            <p:nvPr/>
          </p:nvSpPr>
          <p:spPr bwMode="auto">
            <a:xfrm>
              <a:off x="7501138" y="3643316"/>
              <a:ext cx="612175" cy="360364"/>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en-US" altLang="zh-CN" sz="1600" b="0" dirty="0">
                  <a:latin typeface="微软雅黑" pitchFamily="34" charset="-122"/>
                  <a:ea typeface="微软雅黑" pitchFamily="34" charset="-122"/>
                </a:rPr>
                <a:t>……</a:t>
              </a:r>
              <a:endParaRPr lang="zh-CN" altLang="en-US" sz="1600" b="0" dirty="0">
                <a:latin typeface="微软雅黑" pitchFamily="34" charset="-122"/>
                <a:ea typeface="微软雅黑" pitchFamily="34" charset="-122"/>
              </a:endParaRPr>
            </a:p>
          </p:txBody>
        </p:sp>
        <p:sp>
          <p:nvSpPr>
            <p:cNvPr id="57" name="椭圆 56"/>
            <p:cNvSpPr/>
            <p:nvPr/>
          </p:nvSpPr>
          <p:spPr bwMode="auto">
            <a:xfrm>
              <a:off x="5286548" y="3857629"/>
              <a:ext cx="612175" cy="360365"/>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en-US" altLang="zh-CN" sz="1600" b="0" dirty="0">
                  <a:latin typeface="微软雅黑" pitchFamily="34" charset="-122"/>
                  <a:ea typeface="微软雅黑" pitchFamily="34" charset="-122"/>
                </a:rPr>
                <a:t>……</a:t>
              </a:r>
              <a:endParaRPr lang="zh-CN" altLang="en-US" sz="1600" b="0" dirty="0">
                <a:latin typeface="微软雅黑" pitchFamily="34" charset="-122"/>
                <a:ea typeface="微软雅黑" pitchFamily="34" charset="-122"/>
              </a:endParaRPr>
            </a:p>
          </p:txBody>
        </p:sp>
        <p:sp>
          <p:nvSpPr>
            <p:cNvPr id="58" name="椭圆 57"/>
            <p:cNvSpPr/>
            <p:nvPr/>
          </p:nvSpPr>
          <p:spPr bwMode="auto">
            <a:xfrm>
              <a:off x="2642999" y="3714753"/>
              <a:ext cx="612175" cy="360365"/>
            </a:xfrm>
            <a:prstGeom prst="ellipse">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lIns="0" tIns="0" rIns="0" bIns="0" anchor="ctr"/>
            <a:lstStyle/>
            <a:p>
              <a:pPr algn="ctr">
                <a:defRPr/>
              </a:pPr>
              <a:r>
                <a:rPr lang="en-US" altLang="zh-CN" sz="1600" b="0" dirty="0">
                  <a:latin typeface="微软雅黑" pitchFamily="34" charset="-122"/>
                  <a:ea typeface="微软雅黑" pitchFamily="34" charset="-122"/>
                </a:rPr>
                <a:t>……</a:t>
              </a:r>
              <a:endParaRPr lang="zh-CN" altLang="en-US" sz="1600" b="0" dirty="0">
                <a:latin typeface="微软雅黑" pitchFamily="34" charset="-122"/>
                <a:ea typeface="微软雅黑" pitchFamily="34" charset="-122"/>
              </a:endParaRPr>
            </a:p>
          </p:txBody>
        </p:sp>
        <p:cxnSp>
          <p:nvCxnSpPr>
            <p:cNvPr id="59" name="直接连接符 62"/>
            <p:cNvCxnSpPr>
              <a:cxnSpLocks noChangeShapeType="1"/>
              <a:stCxn id="49" idx="5"/>
            </p:cNvCxnSpPr>
            <p:nvPr/>
          </p:nvCxnSpPr>
          <p:spPr bwMode="auto">
            <a:xfrm rot="16200000" flipH="1">
              <a:off x="1557776" y="4129578"/>
              <a:ext cx="49911" cy="120567"/>
            </a:xfrm>
            <a:prstGeom prst="line">
              <a:avLst/>
            </a:prstGeom>
            <a:noFill/>
            <a:ln w="9525" algn="ctr">
              <a:solidFill>
                <a:schemeClr val="tx1"/>
              </a:solidFill>
              <a:round/>
              <a:headEnd/>
              <a:tailEnd/>
            </a:ln>
          </p:spPr>
        </p:cxnSp>
        <p:cxnSp>
          <p:nvCxnSpPr>
            <p:cNvPr id="60" name="直接连接符 64"/>
            <p:cNvCxnSpPr>
              <a:cxnSpLocks noChangeShapeType="1"/>
              <a:stCxn id="48" idx="5"/>
            </p:cNvCxnSpPr>
            <p:nvPr/>
          </p:nvCxnSpPr>
          <p:spPr bwMode="auto">
            <a:xfrm rot="16200000" flipH="1">
              <a:off x="1664933" y="3808107"/>
              <a:ext cx="335663" cy="192005"/>
            </a:xfrm>
            <a:prstGeom prst="line">
              <a:avLst/>
            </a:prstGeom>
            <a:noFill/>
            <a:ln w="9525" algn="ctr">
              <a:solidFill>
                <a:schemeClr val="tx1"/>
              </a:solidFill>
              <a:round/>
              <a:headEnd/>
              <a:tailEnd/>
            </a:ln>
          </p:spPr>
        </p:cxnSp>
        <p:cxnSp>
          <p:nvCxnSpPr>
            <p:cNvPr id="61" name="直接连接符 66"/>
            <p:cNvCxnSpPr>
              <a:cxnSpLocks noChangeShapeType="1"/>
              <a:stCxn id="50" idx="4"/>
            </p:cNvCxnSpPr>
            <p:nvPr/>
          </p:nvCxnSpPr>
          <p:spPr bwMode="auto">
            <a:xfrm rot="5400000">
              <a:off x="2154610" y="3848909"/>
              <a:ext cx="354380" cy="91686"/>
            </a:xfrm>
            <a:prstGeom prst="line">
              <a:avLst/>
            </a:prstGeom>
            <a:noFill/>
            <a:ln w="9525" algn="ctr">
              <a:solidFill>
                <a:schemeClr val="tx1"/>
              </a:solidFill>
              <a:round/>
              <a:headEnd/>
              <a:tailEnd/>
            </a:ln>
          </p:spPr>
        </p:cxnSp>
        <p:cxnSp>
          <p:nvCxnSpPr>
            <p:cNvPr id="62" name="直接连接符 68"/>
            <p:cNvCxnSpPr>
              <a:cxnSpLocks noChangeShapeType="1"/>
              <a:stCxn id="58" idx="3"/>
            </p:cNvCxnSpPr>
            <p:nvPr/>
          </p:nvCxnSpPr>
          <p:spPr bwMode="auto">
            <a:xfrm rot="5400000">
              <a:off x="2627286" y="4037893"/>
              <a:ext cx="121349" cy="89625"/>
            </a:xfrm>
            <a:prstGeom prst="line">
              <a:avLst/>
            </a:prstGeom>
            <a:noFill/>
            <a:ln w="9525" algn="ctr">
              <a:solidFill>
                <a:schemeClr val="tx1"/>
              </a:solidFill>
              <a:round/>
              <a:headEnd/>
              <a:tailEnd/>
            </a:ln>
          </p:spPr>
        </p:cxnSp>
        <p:cxnSp>
          <p:nvCxnSpPr>
            <p:cNvPr id="63" name="直接连接符 71"/>
            <p:cNvCxnSpPr>
              <a:cxnSpLocks noChangeShapeType="1"/>
              <a:stCxn id="52" idx="6"/>
            </p:cNvCxnSpPr>
            <p:nvPr/>
          </p:nvCxnSpPr>
          <p:spPr bwMode="auto">
            <a:xfrm>
              <a:off x="4040965" y="4037628"/>
              <a:ext cx="173818" cy="105752"/>
            </a:xfrm>
            <a:prstGeom prst="line">
              <a:avLst/>
            </a:prstGeom>
            <a:noFill/>
            <a:ln w="9525" algn="ctr">
              <a:solidFill>
                <a:schemeClr val="tx1"/>
              </a:solidFill>
              <a:round/>
              <a:headEnd/>
              <a:tailEnd/>
            </a:ln>
          </p:spPr>
        </p:cxnSp>
        <p:cxnSp>
          <p:nvCxnSpPr>
            <p:cNvPr id="64" name="直接连接符 75"/>
            <p:cNvCxnSpPr>
              <a:cxnSpLocks noChangeShapeType="1"/>
              <a:stCxn id="51" idx="4"/>
            </p:cNvCxnSpPr>
            <p:nvPr/>
          </p:nvCxnSpPr>
          <p:spPr bwMode="auto">
            <a:xfrm rot="16200000" flipH="1">
              <a:off x="4007496" y="3730783"/>
              <a:ext cx="354380" cy="327938"/>
            </a:xfrm>
            <a:prstGeom prst="line">
              <a:avLst/>
            </a:prstGeom>
            <a:noFill/>
            <a:ln w="9525" algn="ctr">
              <a:solidFill>
                <a:schemeClr val="tx1"/>
              </a:solidFill>
              <a:round/>
              <a:headEnd/>
              <a:tailEnd/>
            </a:ln>
          </p:spPr>
        </p:cxnSp>
        <p:cxnSp>
          <p:nvCxnSpPr>
            <p:cNvPr id="65" name="直接连接符 78"/>
            <p:cNvCxnSpPr>
              <a:cxnSpLocks noChangeShapeType="1"/>
              <a:endCxn id="53" idx="4"/>
            </p:cNvCxnSpPr>
            <p:nvPr/>
          </p:nvCxnSpPr>
          <p:spPr bwMode="auto">
            <a:xfrm rot="5400000" flipH="1" flipV="1">
              <a:off x="4804146" y="3911207"/>
              <a:ext cx="214314" cy="107157"/>
            </a:xfrm>
            <a:prstGeom prst="line">
              <a:avLst/>
            </a:prstGeom>
            <a:noFill/>
            <a:ln w="9525" algn="ctr">
              <a:solidFill>
                <a:schemeClr val="tx1"/>
              </a:solidFill>
              <a:round/>
              <a:headEnd/>
              <a:tailEnd/>
            </a:ln>
          </p:spPr>
        </p:cxnSp>
        <p:cxnSp>
          <p:nvCxnSpPr>
            <p:cNvPr id="66" name="直接连接符 80"/>
            <p:cNvCxnSpPr>
              <a:cxnSpLocks noChangeShapeType="1"/>
              <a:stCxn id="57" idx="3"/>
            </p:cNvCxnSpPr>
            <p:nvPr/>
          </p:nvCxnSpPr>
          <p:spPr bwMode="auto">
            <a:xfrm rot="5400000">
              <a:off x="5199054" y="4109331"/>
              <a:ext cx="121349" cy="232501"/>
            </a:xfrm>
            <a:prstGeom prst="line">
              <a:avLst/>
            </a:prstGeom>
            <a:noFill/>
            <a:ln w="9525" algn="ctr">
              <a:solidFill>
                <a:schemeClr val="tx1"/>
              </a:solidFill>
              <a:round/>
              <a:headEnd/>
              <a:tailEnd/>
            </a:ln>
          </p:spPr>
        </p:cxnSp>
        <p:cxnSp>
          <p:nvCxnSpPr>
            <p:cNvPr id="67" name="直接连接符 82"/>
            <p:cNvCxnSpPr>
              <a:cxnSpLocks noChangeShapeType="1"/>
            </p:cNvCxnSpPr>
            <p:nvPr/>
          </p:nvCxnSpPr>
          <p:spPr bwMode="auto">
            <a:xfrm rot="16200000" flipH="1">
              <a:off x="6500799" y="3857628"/>
              <a:ext cx="214314" cy="214314"/>
            </a:xfrm>
            <a:prstGeom prst="line">
              <a:avLst/>
            </a:prstGeom>
            <a:noFill/>
            <a:ln w="9525" algn="ctr">
              <a:solidFill>
                <a:schemeClr val="tx1"/>
              </a:solidFill>
              <a:round/>
              <a:headEnd/>
              <a:tailEnd/>
            </a:ln>
          </p:spPr>
        </p:cxnSp>
        <p:cxnSp>
          <p:nvCxnSpPr>
            <p:cNvPr id="68" name="直接连接符 86"/>
            <p:cNvCxnSpPr>
              <a:cxnSpLocks noChangeShapeType="1"/>
              <a:stCxn id="54" idx="4"/>
            </p:cNvCxnSpPr>
            <p:nvPr/>
          </p:nvCxnSpPr>
          <p:spPr bwMode="auto">
            <a:xfrm rot="5400000">
              <a:off x="7012394" y="3848909"/>
              <a:ext cx="354380" cy="91686"/>
            </a:xfrm>
            <a:prstGeom prst="line">
              <a:avLst/>
            </a:prstGeom>
            <a:noFill/>
            <a:ln w="9525" algn="ctr">
              <a:solidFill>
                <a:schemeClr val="tx1"/>
              </a:solidFill>
              <a:round/>
              <a:headEnd/>
              <a:tailEnd/>
            </a:ln>
          </p:spPr>
        </p:cxnSp>
        <p:cxnSp>
          <p:nvCxnSpPr>
            <p:cNvPr id="69" name="直接连接符 88"/>
            <p:cNvCxnSpPr>
              <a:cxnSpLocks noChangeShapeType="1"/>
              <a:stCxn id="56" idx="3"/>
            </p:cNvCxnSpPr>
            <p:nvPr/>
          </p:nvCxnSpPr>
          <p:spPr bwMode="auto">
            <a:xfrm rot="5400000">
              <a:off x="7485070" y="3966455"/>
              <a:ext cx="121349" cy="89625"/>
            </a:xfrm>
            <a:prstGeom prst="line">
              <a:avLst/>
            </a:prstGeom>
            <a:noFill/>
            <a:ln w="9525" algn="ctr">
              <a:solidFill>
                <a:schemeClr val="tx1"/>
              </a:solidFill>
              <a:round/>
              <a:headEnd/>
              <a:tailEnd/>
            </a:ln>
          </p:spPr>
        </p:cxnSp>
        <p:sp>
          <p:nvSpPr>
            <p:cNvPr id="70" name="矩形 42"/>
            <p:cNvSpPr>
              <a:spLocks noChangeArrowheads="1"/>
            </p:cNvSpPr>
            <p:nvPr/>
          </p:nvSpPr>
          <p:spPr bwMode="auto">
            <a:xfrm>
              <a:off x="532463" y="3248665"/>
              <a:ext cx="466897" cy="136248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lvl="1" algn="ctr"/>
              <a:r>
                <a:rPr lang="zh-CN" altLang="en-US" dirty="0" smtClean="0">
                  <a:latin typeface="微软雅黑" pitchFamily="34" charset="-122"/>
                  <a:ea typeface="微软雅黑" pitchFamily="34" charset="-122"/>
                </a:rPr>
                <a:t>知</a:t>
              </a:r>
              <a:endParaRPr lang="en-US" altLang="zh-CN" dirty="0" smtClean="0">
                <a:latin typeface="微软雅黑" pitchFamily="34" charset="-122"/>
                <a:ea typeface="微软雅黑" pitchFamily="34" charset="-122"/>
              </a:endParaRPr>
            </a:p>
            <a:p>
              <a:pPr marL="0" lvl="1" algn="ctr"/>
              <a:r>
                <a:rPr lang="zh-CN" altLang="en-US" dirty="0" smtClean="0">
                  <a:latin typeface="微软雅黑" pitchFamily="34" charset="-122"/>
                  <a:ea typeface="微软雅黑" pitchFamily="34" charset="-122"/>
                </a:rPr>
                <a:t>识</a:t>
              </a:r>
              <a:endParaRPr lang="en-US" altLang="zh-CN" dirty="0" smtClean="0">
                <a:latin typeface="微软雅黑" pitchFamily="34" charset="-122"/>
                <a:ea typeface="微软雅黑" pitchFamily="34" charset="-122"/>
              </a:endParaRPr>
            </a:p>
            <a:p>
              <a:pPr marL="0" lvl="1" algn="ctr"/>
              <a:r>
                <a:rPr lang="zh-CN" altLang="en-US" dirty="0" smtClean="0">
                  <a:latin typeface="微软雅黑" pitchFamily="34" charset="-122"/>
                  <a:ea typeface="微软雅黑" pitchFamily="34" charset="-122"/>
                </a:rPr>
                <a:t>库</a:t>
              </a:r>
              <a:endParaRPr lang="en-US" altLang="zh-CN" dirty="0">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anim calcmode="lin" valueType="num">
                                      <p:cBhvr>
                                        <p:cTn id="23" dur="500" fill="hold"/>
                                        <p:tgtEl>
                                          <p:spTgt spid="40"/>
                                        </p:tgtEl>
                                        <p:attrNameLst>
                                          <p:attrName>ppt_x</p:attrName>
                                        </p:attrNameLst>
                                      </p:cBhvr>
                                      <p:tavLst>
                                        <p:tav tm="0">
                                          <p:val>
                                            <p:strVal val="#ppt_x"/>
                                          </p:val>
                                        </p:tav>
                                        <p:tav tm="100000">
                                          <p:val>
                                            <p:strVal val="#ppt_x"/>
                                          </p:val>
                                        </p:tav>
                                      </p:tavLst>
                                    </p:anim>
                                    <p:anim calcmode="lin" valueType="num">
                                      <p:cBhvr>
                                        <p:cTn id="24" dur="5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anim calcmode="lin" valueType="num">
                                      <p:cBhvr>
                                        <p:cTn id="28" dur="500" fill="hold"/>
                                        <p:tgtEl>
                                          <p:spTgt spid="35"/>
                                        </p:tgtEl>
                                        <p:attrNameLst>
                                          <p:attrName>ppt_x</p:attrName>
                                        </p:attrNameLst>
                                      </p:cBhvr>
                                      <p:tavLst>
                                        <p:tav tm="0">
                                          <p:val>
                                            <p:strVal val="#ppt_x"/>
                                          </p:val>
                                        </p:tav>
                                        <p:tav tm="100000">
                                          <p:val>
                                            <p:strVal val="#ppt_x"/>
                                          </p:val>
                                        </p:tav>
                                      </p:tavLst>
                                    </p:anim>
                                    <p:anim calcmode="lin" valueType="num">
                                      <p:cBhvr>
                                        <p:cTn id="29" dur="5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anim calcmode="lin" valueType="num">
                                      <p:cBhvr>
                                        <p:cTn id="40" dur="500" fill="hold"/>
                                        <p:tgtEl>
                                          <p:spTgt spid="38"/>
                                        </p:tgtEl>
                                        <p:attrNameLst>
                                          <p:attrName>ppt_x</p:attrName>
                                        </p:attrNameLst>
                                      </p:cBhvr>
                                      <p:tavLst>
                                        <p:tav tm="0">
                                          <p:val>
                                            <p:strVal val="#ppt_x"/>
                                          </p:val>
                                        </p:tav>
                                        <p:tav tm="100000">
                                          <p:val>
                                            <p:strVal val="#ppt_x"/>
                                          </p:val>
                                        </p:tav>
                                      </p:tavLst>
                                    </p:anim>
                                    <p:anim calcmode="lin" valueType="num">
                                      <p:cBhvr>
                                        <p:cTn id="41" dur="500" fill="hold"/>
                                        <p:tgtEl>
                                          <p:spTgt spid="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anim calcmode="lin" valueType="num">
                                      <p:cBhvr>
                                        <p:cTn id="45" dur="500" fill="hold"/>
                                        <p:tgtEl>
                                          <p:spTgt spid="39"/>
                                        </p:tgtEl>
                                        <p:attrNameLst>
                                          <p:attrName>ppt_x</p:attrName>
                                        </p:attrNameLst>
                                      </p:cBhvr>
                                      <p:tavLst>
                                        <p:tav tm="0">
                                          <p:val>
                                            <p:strVal val="#ppt_x"/>
                                          </p:val>
                                        </p:tav>
                                        <p:tav tm="100000">
                                          <p:val>
                                            <p:strVal val="#ppt_x"/>
                                          </p:val>
                                        </p:tav>
                                      </p:tavLst>
                                    </p:anim>
                                    <p:anim calcmode="lin" valueType="num">
                                      <p:cBhvr>
                                        <p:cTn id="46" dur="500" fill="hold"/>
                                        <p:tgtEl>
                                          <p:spTgt spid="3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anim calcmode="lin" valueType="num">
                                      <p:cBhvr>
                                        <p:cTn id="50" dur="500" fill="hold"/>
                                        <p:tgtEl>
                                          <p:spTgt spid="37"/>
                                        </p:tgtEl>
                                        <p:attrNameLst>
                                          <p:attrName>ppt_x</p:attrName>
                                        </p:attrNameLst>
                                      </p:cBhvr>
                                      <p:tavLst>
                                        <p:tav tm="0">
                                          <p:val>
                                            <p:strVal val="#ppt_x"/>
                                          </p:val>
                                        </p:tav>
                                        <p:tav tm="100000">
                                          <p:val>
                                            <p:strVal val="#ppt_x"/>
                                          </p:val>
                                        </p:tav>
                                      </p:tavLst>
                                    </p:anim>
                                    <p:anim calcmode="lin" valueType="num">
                                      <p:cBhvr>
                                        <p:cTn id="51" dur="500" fill="hold"/>
                                        <p:tgtEl>
                                          <p:spTgt spid="3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anim calcmode="lin" valueType="num">
                                      <p:cBhvr>
                                        <p:cTn id="55" dur="500" fill="hold"/>
                                        <p:tgtEl>
                                          <p:spTgt spid="3"/>
                                        </p:tgtEl>
                                        <p:attrNameLst>
                                          <p:attrName>ppt_x</p:attrName>
                                        </p:attrNameLst>
                                      </p:cBhvr>
                                      <p:tavLst>
                                        <p:tav tm="0">
                                          <p:val>
                                            <p:strVal val="#ppt_x"/>
                                          </p:val>
                                        </p:tav>
                                        <p:tav tm="100000">
                                          <p:val>
                                            <p:strVal val="#ppt_x"/>
                                          </p:val>
                                        </p:tav>
                                      </p:tavLst>
                                    </p:anim>
                                    <p:anim calcmode="lin" valueType="num">
                                      <p:cBhvr>
                                        <p:cTn id="5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5" grpId="0"/>
      <p:bldP spid="36" grpId="0" animBg="1"/>
      <p:bldP spid="37" grpId="0"/>
      <p:bldP spid="38" grpId="0"/>
      <p:bldP spid="39" grpId="0" animBg="1"/>
      <p:bldP spid="4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bwMode="auto">
          <a:xfrm>
            <a:off x="571472" y="1785926"/>
            <a:ext cx="8072494" cy="4071966"/>
          </a:xfrm>
          <a:prstGeom prst="roundRect">
            <a:avLst>
              <a:gd name="adj" fmla="val 674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中医药知识服务</a:t>
            </a:r>
            <a:endParaRPr lang="zh-CN" altLang="en-US" b="0" dirty="0">
              <a:solidFill>
                <a:srgbClr val="000000"/>
              </a:solidFill>
              <a:latin typeface="微软雅黑" pitchFamily="34" charset="-122"/>
              <a:ea typeface="微软雅黑" pitchFamily="34" charset="-122"/>
            </a:endParaRPr>
          </a:p>
        </p:txBody>
      </p:sp>
      <p:sp>
        <p:nvSpPr>
          <p:cNvPr id="8" name="内容占位符 2"/>
          <p:cNvSpPr>
            <a:spLocks noGrp="1"/>
          </p:cNvSpPr>
          <p:nvPr>
            <p:ph idx="1"/>
          </p:nvPr>
        </p:nvSpPr>
        <p:spPr>
          <a:xfrm>
            <a:off x="785815" y="2051070"/>
            <a:ext cx="7715275" cy="4164012"/>
          </a:xfrm>
        </p:spPr>
        <p:txBody>
          <a:bodyPr/>
          <a:lstStyle/>
          <a:p>
            <a:pPr eaLnBrk="1" hangingPunct="1"/>
            <a:r>
              <a:rPr lang="zh-CN" altLang="en-US" sz="2000" b="1" dirty="0" smtClean="0"/>
              <a:t> 系统功能</a:t>
            </a:r>
          </a:p>
          <a:p>
            <a:pPr lvl="1" eaLnBrk="1" hangingPunct="1"/>
            <a:r>
              <a:rPr lang="zh-CN" altLang="en-US" sz="1800" dirty="0" smtClean="0"/>
              <a:t>建立综合“中草药”、“方剂”、“病症”为主的中医药信息系统，为研究和学习中草药知识提供技术平台。</a:t>
            </a:r>
            <a:endParaRPr lang="en-US" altLang="zh-CN" sz="1800" dirty="0" smtClean="0"/>
          </a:p>
          <a:p>
            <a:pPr lvl="1" eaLnBrk="1" hangingPunct="1"/>
            <a:endParaRPr lang="zh-CN" altLang="en-US" sz="1800" dirty="0" smtClean="0"/>
          </a:p>
          <a:p>
            <a:pPr lvl="1" eaLnBrk="1" hangingPunct="1"/>
            <a:r>
              <a:rPr lang="zh-CN" altLang="en-US" sz="1800" dirty="0" smtClean="0"/>
              <a:t>基本功能：医药、方剂、病症的基本信息查询阅览和综合信息查询。</a:t>
            </a:r>
            <a:endParaRPr lang="en-US" altLang="zh-CN" sz="1800" dirty="0" smtClean="0"/>
          </a:p>
          <a:p>
            <a:pPr lvl="1" eaLnBrk="1" hangingPunct="1"/>
            <a:endParaRPr lang="zh-CN" altLang="en-US" sz="1800" dirty="0" smtClean="0"/>
          </a:p>
          <a:p>
            <a:pPr lvl="1" eaLnBrk="1" hangingPunct="1"/>
            <a:r>
              <a:rPr lang="zh-CN" altLang="en-US" sz="1800" dirty="0" smtClean="0"/>
              <a:t>高级功能：数据挖掘（如方剂组成成份、医药关系，方剂对比分析等）。</a:t>
            </a:r>
            <a:endParaRPr lang="en-US" altLang="zh-CN" sz="1800" dirty="0" smtClean="0"/>
          </a:p>
          <a:p>
            <a:pPr lvl="1" eaLnBrk="1" hangingPunct="1"/>
            <a:endParaRPr lang="zh-CN" altLang="en-US" sz="1800" dirty="0" smtClean="0"/>
          </a:p>
          <a:p>
            <a:pPr lvl="1" eaLnBrk="1" hangingPunct="1"/>
            <a:r>
              <a:rPr lang="zh-CN" altLang="en-US" sz="1800" dirty="0" smtClean="0"/>
              <a:t>多媒体信息展示：中医药图谱、视频。</a:t>
            </a:r>
          </a:p>
          <a:p>
            <a:endParaRPr lang="zh-CN" alt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7"/>
          <p:cNvGrpSpPr>
            <a:grpSpLocks/>
          </p:cNvGrpSpPr>
          <p:nvPr/>
        </p:nvGrpSpPr>
        <p:grpSpPr bwMode="auto">
          <a:xfrm>
            <a:off x="0" y="1571612"/>
            <a:ext cx="7769225" cy="4443413"/>
            <a:chOff x="0" y="1057276"/>
            <a:chExt cx="7769924" cy="4443426"/>
          </a:xfrm>
          <a:effectLst>
            <a:outerShdw blurRad="50800" dist="38100" dir="2700000" algn="tl" rotWithShape="0">
              <a:prstClr val="black">
                <a:alpha val="40000"/>
              </a:prstClr>
            </a:outerShdw>
          </a:effectLst>
        </p:grpSpPr>
        <p:pic>
          <p:nvPicPr>
            <p:cNvPr id="8" name="Picture 5"/>
            <p:cNvPicPr>
              <a:picLocks noChangeAspect="1" noChangeArrowheads="1"/>
            </p:cNvPicPr>
            <p:nvPr/>
          </p:nvPicPr>
          <p:blipFill>
            <a:blip r:embed="rId2" cstate="print"/>
            <a:srcRect/>
            <a:stretch>
              <a:fillRect/>
            </a:stretch>
          </p:blipFill>
          <p:spPr bwMode="auto">
            <a:xfrm>
              <a:off x="0" y="1057276"/>
              <a:ext cx="7769924" cy="4443426"/>
            </a:xfrm>
            <a:prstGeom prst="rect">
              <a:avLst/>
            </a:prstGeom>
            <a:noFill/>
            <a:ln w="9525">
              <a:noFill/>
              <a:miter lim="800000"/>
              <a:headEnd/>
              <a:tailEnd/>
            </a:ln>
          </p:spPr>
        </p:pic>
        <p:sp>
          <p:nvSpPr>
            <p:cNvPr id="13" name="矩形 12"/>
            <p:cNvSpPr/>
            <p:nvPr/>
          </p:nvSpPr>
          <p:spPr>
            <a:xfrm>
              <a:off x="285720" y="1142984"/>
              <a:ext cx="1447833"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a:defRPr/>
              </a:pPr>
              <a:r>
                <a:rPr lang="zh-CN" altLang="en-US" sz="240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38100" dist="38100" dir="2700000" algn="tl">
                      <a:srgbClr val="000000">
                        <a:alpha val="43137"/>
                      </a:srgbClr>
                    </a:outerShdw>
                  </a:effectLst>
                  <a:latin typeface="微软雅黑" pitchFamily="34" charset="-122"/>
                  <a:ea typeface="微软雅黑" pitchFamily="34" charset="-122"/>
                </a:rPr>
                <a:t>相关查询</a:t>
              </a:r>
            </a:p>
          </p:txBody>
        </p:sp>
      </p:grpSp>
      <p:grpSp>
        <p:nvGrpSpPr>
          <p:cNvPr id="14" name="组合 8"/>
          <p:cNvGrpSpPr>
            <a:grpSpLocks/>
          </p:cNvGrpSpPr>
          <p:nvPr/>
        </p:nvGrpSpPr>
        <p:grpSpPr bwMode="auto">
          <a:xfrm>
            <a:off x="4067206" y="2265386"/>
            <a:ext cx="4933950" cy="4449762"/>
            <a:chOff x="5924618" y="4824708"/>
            <a:chExt cx="4934377" cy="4450286"/>
          </a:xfrm>
          <a:effectLst>
            <a:outerShdw blurRad="50800" dist="38100" dir="2700000" algn="tl" rotWithShape="0">
              <a:prstClr val="black">
                <a:alpha val="40000"/>
              </a:prstClr>
            </a:outerShdw>
          </a:effectLst>
        </p:grpSpPr>
        <p:pic>
          <p:nvPicPr>
            <p:cNvPr id="15" name="Picture 8"/>
            <p:cNvPicPr>
              <a:picLocks noChangeAspect="1" noChangeArrowheads="1"/>
            </p:cNvPicPr>
            <p:nvPr/>
          </p:nvPicPr>
          <p:blipFill>
            <a:blip r:embed="rId3" cstate="print"/>
            <a:srcRect/>
            <a:stretch>
              <a:fillRect/>
            </a:stretch>
          </p:blipFill>
          <p:spPr bwMode="auto">
            <a:xfrm>
              <a:off x="5924618" y="5286373"/>
              <a:ext cx="4934377" cy="3988621"/>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16" name="矩形 15"/>
            <p:cNvSpPr/>
            <p:nvPr/>
          </p:nvSpPr>
          <p:spPr>
            <a:xfrm>
              <a:off x="5924618" y="4824708"/>
              <a:ext cx="1447833" cy="46166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a:defRPr/>
              </a:pPr>
              <a:r>
                <a:rPr lang="zh-CN" altLang="en-US" sz="2400" dirty="0">
                  <a:ln w="127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方剂对比</a:t>
              </a:r>
            </a:p>
          </p:txBody>
        </p:sp>
      </p:gr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000108"/>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3.  </a:t>
            </a:r>
            <a:r>
              <a:rPr lang="zh-CN" altLang="en-US" sz="2800" dirty="0" smtClean="0">
                <a:solidFill>
                  <a:srgbClr val="000000"/>
                </a:solidFill>
                <a:latin typeface="微软雅黑" pitchFamily="34" charset="-122"/>
                <a:ea typeface="微软雅黑" pitchFamily="34" charset="-122"/>
              </a:rPr>
              <a:t>强化支撑环境</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中医药知识服务</a:t>
            </a:r>
            <a:endParaRPr lang="zh-CN" altLang="en-US" b="0" dirty="0">
              <a:solidFill>
                <a:srgbClr val="00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bwMode="auto">
          <a:xfrm>
            <a:off x="571472" y="2143116"/>
            <a:ext cx="8072494" cy="3571900"/>
          </a:xfrm>
          <a:prstGeom prst="roundRect">
            <a:avLst>
              <a:gd name="adj" fmla="val 520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270000"/>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4.  </a:t>
            </a:r>
            <a:r>
              <a:rPr lang="zh-CN" altLang="en-US" sz="2800" dirty="0" smtClean="0">
                <a:solidFill>
                  <a:srgbClr val="000000"/>
                </a:solidFill>
                <a:latin typeface="微软雅黑" pitchFamily="34" charset="-122"/>
                <a:ea typeface="微软雅黑" pitchFamily="34" charset="-122"/>
              </a:rPr>
              <a:t>扩大对外合作</a:t>
            </a:r>
            <a:endParaRPr lang="zh-CN" altLang="en-US" b="0" dirty="0">
              <a:solidFill>
                <a:srgbClr val="000000"/>
              </a:solidFill>
              <a:latin typeface="微软雅黑" pitchFamily="34" charset="-122"/>
              <a:ea typeface="微软雅黑" pitchFamily="34" charset="-122"/>
            </a:endParaRPr>
          </a:p>
        </p:txBody>
      </p:sp>
      <p:sp>
        <p:nvSpPr>
          <p:cNvPr id="8" name="内容占位符 2"/>
          <p:cNvSpPr>
            <a:spLocks noGrp="1"/>
          </p:cNvSpPr>
          <p:nvPr>
            <p:ph idx="1"/>
          </p:nvPr>
        </p:nvSpPr>
        <p:spPr>
          <a:xfrm>
            <a:off x="446088" y="2357431"/>
            <a:ext cx="8055002" cy="3357585"/>
          </a:xfrm>
        </p:spPr>
        <p:txBody>
          <a:bodyPr/>
          <a:lstStyle/>
          <a:p>
            <a:pPr marL="725488" lvl="2" indent="-284163"/>
            <a:r>
              <a:rPr lang="zh-CN" altLang="en-US" sz="1800" dirty="0" smtClean="0"/>
              <a:t>组织流失海外的汉籍资源，交换引进</a:t>
            </a:r>
            <a:r>
              <a:rPr lang="en-US" altLang="zh-CN" sz="1800" dirty="0" smtClean="0">
                <a:solidFill>
                  <a:srgbClr val="FF0000"/>
                </a:solidFill>
              </a:rPr>
              <a:t>20</a:t>
            </a:r>
            <a:r>
              <a:rPr lang="zh-CN" altLang="en-US" sz="1800" dirty="0" smtClean="0">
                <a:solidFill>
                  <a:srgbClr val="FF0000"/>
                </a:solidFill>
              </a:rPr>
              <a:t>万册海外数字资源</a:t>
            </a:r>
            <a:r>
              <a:rPr lang="zh-CN" altLang="en-US" sz="1800" dirty="0" smtClean="0"/>
              <a:t>；引导制定相关</a:t>
            </a:r>
            <a:r>
              <a:rPr lang="zh-CN" altLang="en-US" sz="1800" dirty="0" smtClean="0">
                <a:solidFill>
                  <a:srgbClr val="FF0000"/>
                </a:solidFill>
              </a:rPr>
              <a:t>国际技术标准</a:t>
            </a:r>
            <a:r>
              <a:rPr lang="zh-CN" altLang="en-US" sz="1800" dirty="0" smtClean="0"/>
              <a:t>和规范；</a:t>
            </a:r>
            <a:endParaRPr lang="en-US" altLang="zh-CN" sz="1800" dirty="0" smtClean="0"/>
          </a:p>
          <a:p>
            <a:pPr marL="725488" lvl="2" indent="-284163"/>
            <a:endParaRPr lang="en-US" altLang="zh-CN" sz="1800" dirty="0" smtClean="0"/>
          </a:p>
          <a:p>
            <a:pPr marL="725488" lvl="2" indent="-284163"/>
            <a:r>
              <a:rPr lang="zh-CN" altLang="en-US" sz="1800" dirty="0" smtClean="0"/>
              <a:t>结合特色资源建设，向海外提供</a:t>
            </a:r>
            <a:r>
              <a:rPr lang="zh-CN" altLang="en-US" sz="1800" dirty="0" smtClean="0">
                <a:solidFill>
                  <a:srgbClr val="FF0000"/>
                </a:solidFill>
              </a:rPr>
              <a:t>有偿资源服务</a:t>
            </a:r>
            <a:r>
              <a:rPr lang="zh-CN" altLang="en-US" sz="1800" dirty="0" smtClean="0"/>
              <a:t>；</a:t>
            </a:r>
          </a:p>
          <a:p>
            <a:pPr marL="725488" lvl="2" indent="-284163"/>
            <a:endParaRPr lang="en-US" altLang="zh-CN" sz="1800" dirty="0" smtClean="0"/>
          </a:p>
          <a:p>
            <a:pPr marL="725488" lvl="2" indent="-284163"/>
            <a:r>
              <a:rPr lang="zh-CN" altLang="en-US" sz="1800" dirty="0" smtClean="0"/>
              <a:t>推动地方政府、文博机构、学术团体数字图书馆建设，以资源服务和技术服务为基础，</a:t>
            </a:r>
            <a:r>
              <a:rPr lang="zh-CN" altLang="en-US" sz="1800" dirty="0" smtClean="0">
                <a:solidFill>
                  <a:srgbClr val="FF0000"/>
                </a:solidFill>
              </a:rPr>
              <a:t>调动特色资源建设</a:t>
            </a:r>
            <a:r>
              <a:rPr lang="zh-CN" altLang="en-US" sz="1800" dirty="0" smtClean="0"/>
              <a:t>，丰富</a:t>
            </a:r>
            <a:r>
              <a:rPr lang="en-US" altLang="zh-CN" sz="1800" dirty="0" smtClean="0"/>
              <a:t>CADAL</a:t>
            </a:r>
            <a:r>
              <a:rPr lang="zh-CN" altLang="en-US" sz="1800" dirty="0" smtClean="0"/>
              <a:t>资源；</a:t>
            </a:r>
          </a:p>
          <a:p>
            <a:pPr marL="725488" lvl="2" indent="-284163"/>
            <a:endParaRPr lang="en-US" altLang="zh-CN" sz="1800" dirty="0" smtClean="0"/>
          </a:p>
          <a:p>
            <a:pPr marL="725488" lvl="2" indent="-284163"/>
            <a:r>
              <a:rPr lang="zh-CN" altLang="en-US" sz="1800" dirty="0" smtClean="0"/>
              <a:t>积极参与、推动国际数字图书馆合作与交流，通过各种形式宣传</a:t>
            </a:r>
            <a:r>
              <a:rPr lang="en-US" altLang="zh-CN" sz="1800" dirty="0" smtClean="0"/>
              <a:t>CADAL</a:t>
            </a:r>
            <a:r>
              <a:rPr lang="zh-CN" altLang="en-US" sz="1800" dirty="0" smtClean="0"/>
              <a:t>资源与服务，</a:t>
            </a:r>
            <a:r>
              <a:rPr lang="zh-CN" altLang="en-US" sz="1800" dirty="0" smtClean="0">
                <a:solidFill>
                  <a:srgbClr val="FF0000"/>
                </a:solidFill>
              </a:rPr>
              <a:t>提升项目的国内外形象与影响力</a:t>
            </a:r>
            <a:r>
              <a:rPr lang="zh-CN" altLang="en-US" sz="18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bwMode="auto">
          <a:xfrm>
            <a:off x="571472" y="1792774"/>
            <a:ext cx="7858180" cy="4857784"/>
          </a:xfrm>
          <a:prstGeom prst="roundRect">
            <a:avLst>
              <a:gd name="adj" fmla="val 353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142984"/>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4.  </a:t>
            </a:r>
            <a:r>
              <a:rPr lang="zh-CN" altLang="en-US" sz="2800" dirty="0" smtClean="0">
                <a:solidFill>
                  <a:srgbClr val="000000"/>
                </a:solidFill>
                <a:latin typeface="微软雅黑" pitchFamily="34" charset="-122"/>
                <a:ea typeface="微软雅黑" pitchFamily="34" charset="-122"/>
              </a:rPr>
              <a:t>扩大对外合作</a:t>
            </a:r>
            <a:r>
              <a:rPr lang="en-US" altLang="zh-CN" sz="2800" dirty="0" smtClean="0">
                <a:solidFill>
                  <a:srgbClr val="000000"/>
                </a:solidFill>
                <a:latin typeface="微软雅黑" pitchFamily="34" charset="-122"/>
                <a:ea typeface="微软雅黑" pitchFamily="34" charset="-122"/>
              </a:rPr>
              <a:t>——</a:t>
            </a:r>
            <a:r>
              <a:rPr lang="zh-CN" altLang="en-US" sz="2800" dirty="0" smtClean="0">
                <a:solidFill>
                  <a:srgbClr val="000000"/>
                </a:solidFill>
                <a:latin typeface="微软雅黑" pitchFamily="34" charset="-122"/>
                <a:ea typeface="微软雅黑" pitchFamily="34" charset="-122"/>
              </a:rPr>
              <a:t>二期对外合作单位</a:t>
            </a:r>
            <a:endParaRPr lang="zh-CN" altLang="en-US" b="0" dirty="0">
              <a:solidFill>
                <a:srgbClr val="000000"/>
              </a:solidFill>
              <a:latin typeface="微软雅黑" pitchFamily="34" charset="-122"/>
              <a:ea typeface="微软雅黑" pitchFamily="34" charset="-122"/>
            </a:endParaRPr>
          </a:p>
        </p:txBody>
      </p:sp>
      <p:sp>
        <p:nvSpPr>
          <p:cNvPr id="7" name="内容占位符 6"/>
          <p:cNvSpPr>
            <a:spLocks noGrp="1"/>
          </p:cNvSpPr>
          <p:nvPr>
            <p:ph idx="4294967295"/>
          </p:nvPr>
        </p:nvSpPr>
        <p:spPr>
          <a:xfrm>
            <a:off x="142873" y="1792774"/>
            <a:ext cx="5214945" cy="4752975"/>
          </a:xfrm>
        </p:spPr>
        <p:txBody>
          <a:bodyPr/>
          <a:lstStyle/>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国家图书馆</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上海图书馆</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文化部文化共享工程</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中央党校数字图书馆</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国防数字图书馆</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香港大学、香港中文大学等港澳学术机构</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印度科学院</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泰国朱拉隆宫大学</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埃及亚历山大图书馆</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美国卡内基</a:t>
            </a:r>
            <a:r>
              <a:rPr lang="en-US" altLang="zh-CN" sz="1700" dirty="0" smtClean="0">
                <a:latin typeface="宋体" charset="-122"/>
                <a:ea typeface="微软雅黑" pitchFamily="34" charset="-122"/>
              </a:rPr>
              <a:t>·</a:t>
            </a:r>
            <a:r>
              <a:rPr lang="zh-CN" altLang="en-US" sz="1700" dirty="0" smtClean="0">
                <a:latin typeface="宋体" charset="-122"/>
                <a:ea typeface="微软雅黑" pitchFamily="34" charset="-122"/>
              </a:rPr>
              <a:t>梅隆（</a:t>
            </a:r>
            <a:r>
              <a:rPr lang="en-US" altLang="zh-CN" sz="1700" dirty="0" smtClean="0">
                <a:latin typeface="Times New Roman" pitchFamily="18" charset="0"/>
                <a:cs typeface="Times New Roman" pitchFamily="18" charset="0"/>
              </a:rPr>
              <a:t>CMU</a:t>
            </a:r>
            <a:r>
              <a:rPr lang="zh-CN" altLang="en-US" sz="1700" dirty="0" smtClean="0">
                <a:latin typeface="宋体" charset="-122"/>
                <a:ea typeface="微软雅黑" pitchFamily="34" charset="-122"/>
              </a:rPr>
              <a:t>）大学</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伊利诺斯大学香槟分校（</a:t>
            </a:r>
            <a:r>
              <a:rPr lang="en-US" altLang="zh-CN" sz="1700" dirty="0" smtClean="0">
                <a:latin typeface="Times New Roman" pitchFamily="18" charset="0"/>
                <a:cs typeface="Times New Roman" pitchFamily="18" charset="0"/>
              </a:rPr>
              <a:t>UIUC</a:t>
            </a:r>
            <a:r>
              <a:rPr lang="zh-CN" altLang="en-US" sz="1700" dirty="0" smtClean="0">
                <a:latin typeface="宋体" charset="-122"/>
                <a:ea typeface="微软雅黑" pitchFamily="34" charset="-122"/>
              </a:rPr>
              <a:t>）</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哈佛大学燕京图书馆</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新西兰奥克兰大学图书馆</a:t>
            </a:r>
          </a:p>
          <a:p>
            <a:pPr lvl="1">
              <a:spcBef>
                <a:spcPts val="300"/>
              </a:spcBef>
              <a:buClr>
                <a:srgbClr val="FF0000"/>
              </a:buClr>
              <a:buFont typeface="Wingdings" pitchFamily="2" charset="2"/>
              <a:buChar char="n"/>
            </a:pPr>
            <a:r>
              <a:rPr lang="zh-CN" altLang="en-US" sz="1700" dirty="0" smtClean="0">
                <a:latin typeface="宋体" charset="-122"/>
                <a:ea typeface="微软雅黑" pitchFamily="34" charset="-122"/>
              </a:rPr>
              <a:t>全球数字图书馆计 划（</a:t>
            </a:r>
            <a:r>
              <a:rPr lang="en-US" altLang="zh-CN" sz="1700" dirty="0" smtClean="0">
                <a:latin typeface="Times New Roman" pitchFamily="18" charset="0"/>
                <a:cs typeface="Times New Roman" pitchFamily="18" charset="0"/>
              </a:rPr>
              <a:t>UDL</a:t>
            </a:r>
            <a:r>
              <a:rPr lang="zh-CN" altLang="en-US" sz="1700" dirty="0" smtClean="0">
                <a:latin typeface="宋体" charset="-122"/>
                <a:ea typeface="微软雅黑" pitchFamily="34" charset="-122"/>
              </a:rPr>
              <a:t>）</a:t>
            </a:r>
          </a:p>
          <a:p>
            <a:pPr lvl="1">
              <a:spcBef>
                <a:spcPts val="300"/>
              </a:spcBef>
              <a:buClr>
                <a:srgbClr val="FF0000"/>
              </a:buClr>
              <a:buFont typeface="Wingdings" pitchFamily="2" charset="2"/>
              <a:buChar char="n"/>
            </a:pPr>
            <a:r>
              <a:rPr lang="en-US" altLang="zh-CN" sz="1700" dirty="0" smtClean="0">
                <a:latin typeface="Times New Roman" pitchFamily="18" charset="0"/>
                <a:cs typeface="Times New Roman" pitchFamily="18" charset="0"/>
              </a:rPr>
              <a:t>Internet Archive</a:t>
            </a:r>
            <a:r>
              <a:rPr lang="zh-CN" altLang="en-US" sz="1700" dirty="0" smtClean="0">
                <a:latin typeface="Times New Roman" pitchFamily="18" charset="0"/>
                <a:cs typeface="Times New Roman" pitchFamily="18" charset="0"/>
              </a:rPr>
              <a:t>，</a:t>
            </a:r>
            <a:r>
              <a:rPr lang="en-US" altLang="zh-CN" sz="1700" dirty="0" smtClean="0">
                <a:latin typeface="Times New Roman" pitchFamily="18" charset="0"/>
                <a:cs typeface="Times New Roman" pitchFamily="18" charset="0"/>
              </a:rPr>
              <a:t>IA</a:t>
            </a:r>
          </a:p>
          <a:p>
            <a:pPr lvl="1">
              <a:spcBef>
                <a:spcPts val="300"/>
              </a:spcBef>
              <a:buClr>
                <a:srgbClr val="FF0000"/>
              </a:buClr>
              <a:buFont typeface="Wingdings" pitchFamily="2" charset="2"/>
              <a:buChar char="n"/>
            </a:pPr>
            <a:r>
              <a:rPr lang="en-US" altLang="zh-CN" sz="1700" dirty="0" smtClean="0">
                <a:latin typeface="Times New Roman" pitchFamily="18" charset="0"/>
                <a:cs typeface="Times New Roman" pitchFamily="18" charset="0"/>
              </a:rPr>
              <a:t>IBM</a:t>
            </a:r>
            <a:r>
              <a:rPr lang="zh-CN" altLang="en-US" sz="1700" dirty="0" smtClean="0">
                <a:latin typeface="Times New Roman" pitchFamily="18" charset="0"/>
                <a:cs typeface="Times New Roman" pitchFamily="18" charset="0"/>
              </a:rPr>
              <a:t>、</a:t>
            </a:r>
            <a:r>
              <a:rPr lang="en-US" altLang="zh-CN" sz="1700" dirty="0" smtClean="0">
                <a:latin typeface="Times New Roman" pitchFamily="18" charset="0"/>
                <a:cs typeface="Times New Roman" pitchFamily="18" charset="0"/>
              </a:rPr>
              <a:t>HP ……</a:t>
            </a:r>
          </a:p>
        </p:txBody>
      </p:sp>
      <p:sp>
        <p:nvSpPr>
          <p:cNvPr id="12" name="Text Box 5"/>
          <p:cNvSpPr txBox="1">
            <a:spLocks noChangeArrowheads="1"/>
          </p:cNvSpPr>
          <p:nvPr/>
        </p:nvSpPr>
        <p:spPr bwMode="auto">
          <a:xfrm>
            <a:off x="4500562" y="1785926"/>
            <a:ext cx="4140200" cy="1792798"/>
          </a:xfrm>
          <a:prstGeom prst="rect">
            <a:avLst/>
          </a:prstGeom>
          <a:noFill/>
          <a:ln w="9525">
            <a:noFill/>
            <a:miter lim="800000"/>
            <a:headEnd/>
            <a:tailEnd/>
          </a:ln>
        </p:spPr>
        <p:txBody>
          <a:bodyPr wrap="square">
            <a:spAutoFit/>
          </a:bodyPr>
          <a:lstStyle/>
          <a:p>
            <a:pPr lvl="1">
              <a:buClr>
                <a:srgbClr val="FF0000"/>
              </a:buClr>
              <a:buFont typeface="Wingdings" pitchFamily="2" charset="2"/>
              <a:buChar char="n"/>
            </a:pPr>
            <a:r>
              <a:rPr lang="zh-CN" altLang="en-US" sz="1700" b="0" dirty="0">
                <a:solidFill>
                  <a:srgbClr val="000000"/>
                </a:solidFill>
                <a:latin typeface="微软雅黑" pitchFamily="34" charset="-122"/>
                <a:ea typeface="微软雅黑" pitchFamily="34" charset="-122"/>
              </a:rPr>
              <a:t>与印度、埃及达成合作意向</a:t>
            </a:r>
            <a:endParaRPr lang="en-US" altLang="zh-CN" sz="1700" b="0" dirty="0">
              <a:solidFill>
                <a:srgbClr val="000000"/>
              </a:solidFill>
              <a:latin typeface="微软雅黑" pitchFamily="34" charset="-122"/>
              <a:ea typeface="微软雅黑" pitchFamily="34" charset="-122"/>
            </a:endParaRPr>
          </a:p>
          <a:p>
            <a:pPr lvl="1">
              <a:buClr>
                <a:srgbClr val="FF0000"/>
              </a:buClr>
              <a:buFont typeface="Wingdings" pitchFamily="2" charset="2"/>
              <a:buChar char="n"/>
            </a:pPr>
            <a:r>
              <a:rPr lang="zh-CN" altLang="en-US" sz="1700" b="0" dirty="0">
                <a:solidFill>
                  <a:srgbClr val="000000"/>
                </a:solidFill>
                <a:latin typeface="微软雅黑" pitchFamily="34" charset="-122"/>
                <a:ea typeface="微软雅黑" pitchFamily="34" charset="-122"/>
              </a:rPr>
              <a:t>与</a:t>
            </a:r>
            <a:r>
              <a:rPr lang="en-US" altLang="zh-CN" sz="1700" b="0" dirty="0">
                <a:solidFill>
                  <a:srgbClr val="000000"/>
                </a:solidFill>
                <a:latin typeface="Times New Roman" pitchFamily="18" charset="0"/>
                <a:ea typeface="微软雅黑" pitchFamily="34" charset="-122"/>
              </a:rPr>
              <a:t>UIUC</a:t>
            </a:r>
            <a:r>
              <a:rPr lang="zh-CN" altLang="en-US" sz="1700" b="0" dirty="0">
                <a:solidFill>
                  <a:srgbClr val="000000"/>
                </a:solidFill>
                <a:latin typeface="微软雅黑" pitchFamily="34" charset="-122"/>
                <a:ea typeface="微软雅黑" pitchFamily="34" charset="-122"/>
              </a:rPr>
              <a:t>签订合作备忘录</a:t>
            </a:r>
            <a:endParaRPr lang="en-US" altLang="zh-CN" sz="1700" b="0" dirty="0">
              <a:solidFill>
                <a:srgbClr val="000000"/>
              </a:solidFill>
              <a:latin typeface="微软雅黑" pitchFamily="34" charset="-122"/>
              <a:ea typeface="微软雅黑" pitchFamily="34" charset="-122"/>
            </a:endParaRPr>
          </a:p>
          <a:p>
            <a:pPr lvl="1">
              <a:buClr>
                <a:srgbClr val="FF0000"/>
              </a:buClr>
              <a:buFont typeface="Wingdings" pitchFamily="2" charset="2"/>
              <a:buChar char="n"/>
            </a:pPr>
            <a:r>
              <a:rPr lang="zh-CN" altLang="en-US" sz="1700" b="0" dirty="0">
                <a:solidFill>
                  <a:srgbClr val="000000"/>
                </a:solidFill>
                <a:latin typeface="微软雅黑" pitchFamily="34" charset="-122"/>
                <a:ea typeface="微软雅黑" pitchFamily="34" charset="-122"/>
              </a:rPr>
              <a:t>与</a:t>
            </a:r>
            <a:r>
              <a:rPr lang="en-US" altLang="zh-CN" sz="1700" b="0" dirty="0">
                <a:solidFill>
                  <a:srgbClr val="000000"/>
                </a:solidFill>
                <a:latin typeface="Times New Roman" pitchFamily="18" charset="0"/>
                <a:ea typeface="微软雅黑" pitchFamily="34" charset="-122"/>
                <a:cs typeface="Times New Roman" pitchFamily="18" charset="0"/>
              </a:rPr>
              <a:t>Internet Archive</a:t>
            </a:r>
            <a:r>
              <a:rPr lang="zh-CN" altLang="en-US" sz="1700" b="0" dirty="0">
                <a:solidFill>
                  <a:srgbClr val="000000"/>
                </a:solidFill>
                <a:latin typeface="Times New Roman" pitchFamily="18" charset="0"/>
                <a:ea typeface="微软雅黑" pitchFamily="34" charset="-122"/>
                <a:cs typeface="Times New Roman" pitchFamily="18" charset="0"/>
              </a:rPr>
              <a:t>、</a:t>
            </a:r>
            <a:r>
              <a:rPr lang="en-US" altLang="zh-CN" sz="1700" b="0" dirty="0">
                <a:solidFill>
                  <a:srgbClr val="000000"/>
                </a:solidFill>
                <a:latin typeface="Times New Roman" pitchFamily="18" charset="0"/>
                <a:ea typeface="微软雅黑" pitchFamily="34" charset="-122"/>
                <a:cs typeface="Times New Roman" pitchFamily="18" charset="0"/>
              </a:rPr>
              <a:t>Open Content Alliance (OCA)</a:t>
            </a:r>
            <a:r>
              <a:rPr lang="zh-CN" altLang="en-US" sz="1700" b="0" dirty="0">
                <a:solidFill>
                  <a:srgbClr val="000000"/>
                </a:solidFill>
                <a:latin typeface="Times New Roman" pitchFamily="18" charset="0"/>
                <a:ea typeface="微软雅黑" pitchFamily="34" charset="-122"/>
                <a:cs typeface="Times New Roman" pitchFamily="18" charset="0"/>
              </a:rPr>
              <a:t>、</a:t>
            </a:r>
            <a:r>
              <a:rPr lang="en-US" altLang="zh-CN" sz="1700" b="0" dirty="0">
                <a:solidFill>
                  <a:srgbClr val="000000"/>
                </a:solidFill>
                <a:latin typeface="Times New Roman" pitchFamily="18" charset="0"/>
                <a:ea typeface="微软雅黑" pitchFamily="34" charset="-122"/>
                <a:cs typeface="Times New Roman" pitchFamily="18" charset="0"/>
              </a:rPr>
              <a:t>Oxford University Press(OUP)</a:t>
            </a:r>
            <a:r>
              <a:rPr lang="zh-CN" altLang="en-US" sz="1700" b="0" dirty="0">
                <a:solidFill>
                  <a:srgbClr val="000000"/>
                </a:solidFill>
                <a:latin typeface="微软雅黑" pitchFamily="34" charset="-122"/>
                <a:ea typeface="微软雅黑" pitchFamily="34" charset="-122"/>
              </a:rPr>
              <a:t>等签署合作草案</a:t>
            </a:r>
            <a:endParaRPr lang="en-US" altLang="zh-CN" sz="1700" b="0" dirty="0">
              <a:solidFill>
                <a:srgbClr val="000000"/>
              </a:solidFill>
              <a:latin typeface="微软雅黑" pitchFamily="34" charset="-122"/>
              <a:ea typeface="微软雅黑" pitchFamily="34" charset="-122"/>
            </a:endParaRPr>
          </a:p>
          <a:p>
            <a:pPr>
              <a:spcBef>
                <a:spcPct val="50000"/>
              </a:spcBef>
            </a:pPr>
            <a:endParaRPr lang="zh-CN" altLang="en-US" sz="1700" dirty="0">
              <a:latin typeface="微软雅黑" pitchFamily="34" charset="-122"/>
              <a:ea typeface="微软雅黑" pitchFamily="34" charset="-122"/>
            </a:endParaRPr>
          </a:p>
        </p:txBody>
      </p:sp>
      <p:pic>
        <p:nvPicPr>
          <p:cNvPr id="8" name="Picture 4" descr="IMG_2063"/>
          <p:cNvPicPr>
            <a:picLocks noChangeAspect="1" noChangeArrowheads="1"/>
          </p:cNvPicPr>
          <p:nvPr/>
        </p:nvPicPr>
        <p:blipFill>
          <a:blip r:embed="rId2" cstate="print"/>
          <a:srcRect/>
          <a:stretch>
            <a:fillRect/>
          </a:stretch>
        </p:blipFill>
        <p:spPr bwMode="auto">
          <a:xfrm>
            <a:off x="4643438" y="3707583"/>
            <a:ext cx="4071965" cy="27932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500"/>
                                        <p:tgtEl>
                                          <p:spTgt spid="7">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fade">
                                      <p:cBhvr>
                                        <p:cTn id="40" dur="500"/>
                                        <p:tgtEl>
                                          <p:spTgt spid="7">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fade">
                                      <p:cBhvr>
                                        <p:cTn id="43" dur="500"/>
                                        <p:tgtEl>
                                          <p:spTgt spid="7">
                                            <p:txEl>
                                              <p:pRg st="9" end="9"/>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xEl>
                                              <p:pRg st="10" end="10"/>
                                            </p:txEl>
                                          </p:spTgt>
                                        </p:tgtEl>
                                        <p:attrNameLst>
                                          <p:attrName>style.visibility</p:attrName>
                                        </p:attrNameLst>
                                      </p:cBhvr>
                                      <p:to>
                                        <p:strVal val="visible"/>
                                      </p:to>
                                    </p:set>
                                    <p:animEffect transition="in" filter="fade">
                                      <p:cBhvr>
                                        <p:cTn id="46" dur="500"/>
                                        <p:tgtEl>
                                          <p:spTgt spid="7">
                                            <p:txEl>
                                              <p:pRg st="10" end="1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xEl>
                                              <p:pRg st="11" end="11"/>
                                            </p:txEl>
                                          </p:spTgt>
                                        </p:tgtEl>
                                        <p:attrNameLst>
                                          <p:attrName>style.visibility</p:attrName>
                                        </p:attrNameLst>
                                      </p:cBhvr>
                                      <p:to>
                                        <p:strVal val="visible"/>
                                      </p:to>
                                    </p:set>
                                    <p:animEffect transition="in" filter="fade">
                                      <p:cBhvr>
                                        <p:cTn id="49" dur="500"/>
                                        <p:tgtEl>
                                          <p:spTgt spid="7">
                                            <p:txEl>
                                              <p:pRg st="11" end="1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xEl>
                                              <p:pRg st="12" end="12"/>
                                            </p:txEl>
                                          </p:spTgt>
                                        </p:tgtEl>
                                        <p:attrNameLst>
                                          <p:attrName>style.visibility</p:attrName>
                                        </p:attrNameLst>
                                      </p:cBhvr>
                                      <p:to>
                                        <p:strVal val="visible"/>
                                      </p:to>
                                    </p:set>
                                    <p:animEffect transition="in" filter="fade">
                                      <p:cBhvr>
                                        <p:cTn id="52" dur="500"/>
                                        <p:tgtEl>
                                          <p:spTgt spid="7">
                                            <p:txEl>
                                              <p:pRg st="12" end="12"/>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xEl>
                                              <p:pRg st="13" end="13"/>
                                            </p:txEl>
                                          </p:spTgt>
                                        </p:tgtEl>
                                        <p:attrNameLst>
                                          <p:attrName>style.visibility</p:attrName>
                                        </p:attrNameLst>
                                      </p:cBhvr>
                                      <p:to>
                                        <p:strVal val="visible"/>
                                      </p:to>
                                    </p:set>
                                    <p:animEffect transition="in" filter="fade">
                                      <p:cBhvr>
                                        <p:cTn id="55" dur="500"/>
                                        <p:tgtEl>
                                          <p:spTgt spid="7">
                                            <p:txEl>
                                              <p:pRg st="13" end="13"/>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xEl>
                                              <p:pRg st="14" end="14"/>
                                            </p:txEl>
                                          </p:spTgt>
                                        </p:tgtEl>
                                        <p:attrNameLst>
                                          <p:attrName>style.visibility</p:attrName>
                                        </p:attrNameLst>
                                      </p:cBhvr>
                                      <p:to>
                                        <p:strVal val="visible"/>
                                      </p:to>
                                    </p:set>
                                    <p:animEffect transition="in" filter="fade">
                                      <p:cBhvr>
                                        <p:cTn id="58" dur="500"/>
                                        <p:tgtEl>
                                          <p:spTgt spid="7">
                                            <p:txEl>
                                              <p:pRg st="14" end="14"/>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xEl>
                                              <p:pRg st="15" end="15"/>
                                            </p:txEl>
                                          </p:spTgt>
                                        </p:tgtEl>
                                        <p:attrNameLst>
                                          <p:attrName>style.visibility</p:attrName>
                                        </p:attrNameLst>
                                      </p:cBhvr>
                                      <p:to>
                                        <p:strVal val="visible"/>
                                      </p:to>
                                    </p:set>
                                    <p:animEffect transition="in" filter="fade">
                                      <p:cBhvr>
                                        <p:cTn id="61" dur="500"/>
                                        <p:tgtEl>
                                          <p:spTgt spid="7">
                                            <p:txEl>
                                              <p:pRg st="15" end="15"/>
                                            </p:txEl>
                                          </p:spTgt>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par>
                          <p:cTn id="66" fill="hold">
                            <p:stCondLst>
                              <p:cond delay="1500"/>
                            </p:stCondLst>
                            <p:childTnLst>
                              <p:par>
                                <p:cTn id="67" presetID="10" presetClass="entr" presetSubtype="0"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7" grpId="0" build="p"/>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bwMode="auto">
          <a:xfrm>
            <a:off x="571472" y="2143116"/>
            <a:ext cx="8072494" cy="3357586"/>
          </a:xfrm>
          <a:prstGeom prst="roundRect">
            <a:avLst>
              <a:gd name="adj" fmla="val 520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sp>
        <p:nvSpPr>
          <p:cNvPr id="11" name="Rectangle 6"/>
          <p:cNvSpPr>
            <a:spLocks noChangeArrowheads="1"/>
          </p:cNvSpPr>
          <p:nvPr/>
        </p:nvSpPr>
        <p:spPr bwMode="auto">
          <a:xfrm>
            <a:off x="446088" y="1270000"/>
            <a:ext cx="8229600" cy="587364"/>
          </a:xfrm>
          <a:prstGeom prst="rect">
            <a:avLst/>
          </a:prstGeom>
          <a:noFill/>
          <a:ln w="9525">
            <a:noFill/>
            <a:miter lim="800000"/>
            <a:headEnd/>
            <a:tailEnd/>
          </a:ln>
        </p:spPr>
        <p:txBody>
          <a:bodyPr/>
          <a:lstStyle/>
          <a:p>
            <a:pPr marL="342900" lvl="1" indent="-342900" algn="just" eaLnBrk="0" hangingPunct="0">
              <a:lnSpc>
                <a:spcPct val="130000"/>
              </a:lnSpc>
              <a:spcBef>
                <a:spcPct val="20000"/>
              </a:spcBef>
              <a:buClr>
                <a:srgbClr val="FF0000"/>
              </a:buClr>
              <a:buFont typeface="Wingdings" pitchFamily="2" charset="2"/>
              <a:buNone/>
            </a:pPr>
            <a:r>
              <a:rPr lang="zh-CN" altLang="en-US" sz="2800" dirty="0" smtClean="0">
                <a:solidFill>
                  <a:srgbClr val="000000"/>
                </a:solidFill>
                <a:latin typeface="微软雅黑" pitchFamily="34" charset="-122"/>
                <a:ea typeface="微软雅黑" pitchFamily="34" charset="-122"/>
              </a:rPr>
              <a:t>目标 </a:t>
            </a:r>
            <a:r>
              <a:rPr lang="en-US" altLang="zh-CN" sz="2800" dirty="0" smtClean="0">
                <a:solidFill>
                  <a:srgbClr val="000000"/>
                </a:solidFill>
                <a:latin typeface="微软雅黑" pitchFamily="34" charset="-122"/>
                <a:ea typeface="微软雅黑" pitchFamily="34" charset="-122"/>
              </a:rPr>
              <a:t>5.  </a:t>
            </a:r>
            <a:r>
              <a:rPr lang="zh-CN" altLang="en-US" sz="2800" dirty="0" smtClean="0">
                <a:solidFill>
                  <a:srgbClr val="000000"/>
                </a:solidFill>
                <a:latin typeface="微软雅黑" pitchFamily="34" charset="-122"/>
                <a:ea typeface="微软雅黑" pitchFamily="34" charset="-122"/>
              </a:rPr>
              <a:t>标准规范建设</a:t>
            </a:r>
            <a:endParaRPr lang="zh-CN" altLang="en-US" b="0" dirty="0">
              <a:solidFill>
                <a:srgbClr val="000000"/>
              </a:solidFill>
              <a:latin typeface="微软雅黑" pitchFamily="34" charset="-122"/>
              <a:ea typeface="微软雅黑" pitchFamily="34" charset="-122"/>
            </a:endParaRPr>
          </a:p>
        </p:txBody>
      </p:sp>
      <p:sp>
        <p:nvSpPr>
          <p:cNvPr id="7" name="内容占位符 2"/>
          <p:cNvSpPr>
            <a:spLocks/>
          </p:cNvSpPr>
          <p:nvPr/>
        </p:nvSpPr>
        <p:spPr bwMode="auto">
          <a:xfrm>
            <a:off x="642939" y="2071678"/>
            <a:ext cx="8001027" cy="3429024"/>
          </a:xfrm>
          <a:prstGeom prst="rect">
            <a:avLst/>
          </a:prstGeom>
          <a:noFill/>
          <a:ln w="9525">
            <a:noFill/>
            <a:miter lim="800000"/>
            <a:headEnd/>
            <a:tailEnd/>
          </a:ln>
        </p:spPr>
        <p:txBody>
          <a:bodyPr/>
          <a:lstStyle/>
          <a:p>
            <a:pPr marL="0" lvl="1">
              <a:lnSpc>
                <a:spcPct val="200000"/>
              </a:lnSpc>
              <a:spcBef>
                <a:spcPct val="20000"/>
              </a:spcBef>
              <a:buClr>
                <a:srgbClr val="FF0000"/>
              </a:buClr>
              <a:buFont typeface="Wingdings" pitchFamily="2" charset="2"/>
              <a:buChar char="n"/>
            </a:pPr>
            <a:r>
              <a:rPr lang="zh-CN" altLang="en-US" sz="2000" b="0" dirty="0" smtClean="0">
                <a:solidFill>
                  <a:srgbClr val="000000"/>
                </a:solidFill>
                <a:latin typeface="微软雅黑" pitchFamily="34" charset="-122"/>
                <a:ea typeface="微软雅黑" pitchFamily="34" charset="-122"/>
              </a:rPr>
              <a:t> 制定</a:t>
            </a:r>
            <a:r>
              <a:rPr lang="zh-CN" altLang="en-US" sz="2000" b="0" dirty="0">
                <a:solidFill>
                  <a:srgbClr val="000000"/>
                </a:solidFill>
                <a:latin typeface="微软雅黑" pitchFamily="34" charset="-122"/>
                <a:ea typeface="微软雅黑" pitchFamily="34" charset="-122"/>
              </a:rPr>
              <a:t>数字对象、资源集合、信息组织、知识组织以及辅助框架等</a:t>
            </a:r>
            <a:r>
              <a:rPr lang="en-US" altLang="zh-CN" sz="2000" b="0" dirty="0">
                <a:solidFill>
                  <a:srgbClr val="FF0000"/>
                </a:solidFill>
                <a:latin typeface="微软雅黑" pitchFamily="34" charset="-122"/>
                <a:ea typeface="微软雅黑" pitchFamily="34" charset="-122"/>
              </a:rPr>
              <a:t>5</a:t>
            </a:r>
            <a:r>
              <a:rPr lang="zh-CN" altLang="en-US" sz="2000" b="0" dirty="0">
                <a:solidFill>
                  <a:srgbClr val="000000"/>
                </a:solidFill>
                <a:latin typeface="微软雅黑" pitchFamily="34" charset="-122"/>
                <a:ea typeface="微软雅黑" pitchFamily="34" charset="-122"/>
              </a:rPr>
              <a:t>大框架下</a:t>
            </a:r>
            <a:r>
              <a:rPr lang="en-US" altLang="zh-CN" sz="2000" b="0" dirty="0">
                <a:solidFill>
                  <a:srgbClr val="FF0000"/>
                </a:solidFill>
                <a:latin typeface="微软雅黑" pitchFamily="34" charset="-122"/>
                <a:ea typeface="微软雅黑" pitchFamily="34" charset="-122"/>
              </a:rPr>
              <a:t>16</a:t>
            </a:r>
            <a:r>
              <a:rPr lang="zh-CN" altLang="en-US" sz="2000" b="0" dirty="0">
                <a:solidFill>
                  <a:srgbClr val="000000"/>
                </a:solidFill>
                <a:latin typeface="微软雅黑" pitchFamily="34" charset="-122"/>
                <a:ea typeface="微软雅黑" pitchFamily="34" charset="-122"/>
              </a:rPr>
              <a:t>个标准规范集</a:t>
            </a:r>
            <a:endParaRPr lang="en-US" altLang="zh-CN" sz="2000" b="0" dirty="0">
              <a:solidFill>
                <a:srgbClr val="000000"/>
              </a:solidFill>
              <a:latin typeface="微软雅黑" pitchFamily="34" charset="-122"/>
              <a:ea typeface="微软雅黑" pitchFamily="34" charset="-122"/>
            </a:endParaRPr>
          </a:p>
          <a:p>
            <a:pPr marL="457200" lvl="2">
              <a:lnSpc>
                <a:spcPct val="200000"/>
              </a:lnSpc>
              <a:spcBef>
                <a:spcPct val="20000"/>
              </a:spcBef>
              <a:buClr>
                <a:srgbClr val="FF0000"/>
              </a:buClr>
              <a:buFont typeface="Wingdings" pitchFamily="2" charset="2"/>
              <a:buChar char="n"/>
            </a:pPr>
            <a:r>
              <a:rPr lang="zh-CN" altLang="en-US" sz="2000" b="0" dirty="0" smtClean="0">
                <a:solidFill>
                  <a:srgbClr val="000000"/>
                </a:solidFill>
                <a:latin typeface="微软雅黑" pitchFamily="34" charset="-122"/>
                <a:ea typeface="微软雅黑" pitchFamily="34" charset="-122"/>
              </a:rPr>
              <a:t> 邀请</a:t>
            </a:r>
            <a:r>
              <a:rPr lang="zh-CN" altLang="en-US" sz="2000" b="0" dirty="0">
                <a:solidFill>
                  <a:srgbClr val="000000"/>
                </a:solidFill>
                <a:latin typeface="微软雅黑" pitchFamily="34" charset="-122"/>
                <a:ea typeface="微软雅黑" pitchFamily="34" charset="-122"/>
              </a:rPr>
              <a:t>国内外专家领衔制定与推广项</a:t>
            </a:r>
            <a:r>
              <a:rPr lang="zh-CN" altLang="en-US" sz="2000" b="0" dirty="0">
                <a:latin typeface="微软雅黑" pitchFamily="34" charset="-122"/>
                <a:ea typeface="微软雅黑" pitchFamily="34" charset="-122"/>
              </a:rPr>
              <a:t>目</a:t>
            </a:r>
            <a:r>
              <a:rPr lang="zh-CN" altLang="en-US" sz="2000" b="0" dirty="0">
                <a:solidFill>
                  <a:srgbClr val="000000"/>
                </a:solidFill>
                <a:latin typeface="微软雅黑" pitchFamily="34" charset="-122"/>
                <a:ea typeface="微软雅黑" pitchFamily="34" charset="-122"/>
              </a:rPr>
              <a:t>标准规范。</a:t>
            </a:r>
            <a:endParaRPr lang="en-US" altLang="zh-CN" sz="2000" b="0" dirty="0">
              <a:solidFill>
                <a:srgbClr val="000000"/>
              </a:solidFill>
              <a:latin typeface="微软雅黑" pitchFamily="34" charset="-122"/>
              <a:ea typeface="微软雅黑" pitchFamily="34" charset="-122"/>
            </a:endParaRPr>
          </a:p>
          <a:p>
            <a:pPr marL="457200" lvl="2">
              <a:lnSpc>
                <a:spcPct val="200000"/>
              </a:lnSpc>
              <a:spcBef>
                <a:spcPct val="20000"/>
              </a:spcBef>
              <a:buClr>
                <a:srgbClr val="FF0000"/>
              </a:buClr>
              <a:buFont typeface="Wingdings" pitchFamily="2" charset="2"/>
              <a:buChar char="n"/>
            </a:pPr>
            <a:r>
              <a:rPr lang="zh-CN" altLang="en-US" sz="2000" b="0" dirty="0" smtClean="0">
                <a:solidFill>
                  <a:srgbClr val="000000"/>
                </a:solidFill>
                <a:latin typeface="微软雅黑" pitchFamily="34" charset="-122"/>
                <a:ea typeface="微软雅黑" pitchFamily="34" charset="-122"/>
              </a:rPr>
              <a:t> 标准</a:t>
            </a:r>
            <a:r>
              <a:rPr lang="zh-CN" altLang="en-US" sz="2000" b="0" dirty="0">
                <a:solidFill>
                  <a:srgbClr val="000000"/>
                </a:solidFill>
                <a:latin typeface="微软雅黑" pitchFamily="34" charset="-122"/>
                <a:ea typeface="微软雅黑" pitchFamily="34" charset="-122"/>
              </a:rPr>
              <a:t>的制定要尽可能地借鉴国内外现有标准。</a:t>
            </a:r>
            <a:endParaRPr lang="en-US" altLang="zh-CN" sz="2000" b="0" dirty="0">
              <a:solidFill>
                <a:srgbClr val="000000"/>
              </a:solidFill>
              <a:latin typeface="微软雅黑" pitchFamily="34" charset="-122"/>
              <a:ea typeface="微软雅黑" pitchFamily="34" charset="-122"/>
            </a:endParaRPr>
          </a:p>
          <a:p>
            <a:pPr marL="457200" lvl="2">
              <a:lnSpc>
                <a:spcPct val="200000"/>
              </a:lnSpc>
              <a:spcBef>
                <a:spcPct val="20000"/>
              </a:spcBef>
              <a:buClr>
                <a:srgbClr val="FF0000"/>
              </a:buClr>
              <a:buFont typeface="Wingdings" pitchFamily="2" charset="2"/>
              <a:buChar char="n"/>
            </a:pPr>
            <a:r>
              <a:rPr lang="zh-CN" altLang="en-US" sz="2000" b="0" dirty="0" smtClean="0">
                <a:solidFill>
                  <a:srgbClr val="000000"/>
                </a:solidFill>
                <a:latin typeface="微软雅黑" pitchFamily="34" charset="-122"/>
                <a:ea typeface="微软雅黑" pitchFamily="34" charset="-122"/>
              </a:rPr>
              <a:t> 标准</a:t>
            </a:r>
            <a:r>
              <a:rPr lang="zh-CN" altLang="en-US" sz="2000" b="0" dirty="0">
                <a:solidFill>
                  <a:srgbClr val="000000"/>
                </a:solidFill>
                <a:latin typeface="微软雅黑" pitchFamily="34" charset="-122"/>
                <a:ea typeface="微软雅黑" pitchFamily="34" charset="-122"/>
              </a:rPr>
              <a:t>的制定要紧密结合</a:t>
            </a:r>
            <a:r>
              <a:rPr lang="en-US" altLang="zh-CN" sz="2000" b="0" dirty="0">
                <a:solidFill>
                  <a:srgbClr val="000000"/>
                </a:solidFill>
                <a:latin typeface="微软雅黑" pitchFamily="34" charset="-122"/>
                <a:ea typeface="微软雅黑" pitchFamily="34" charset="-122"/>
              </a:rPr>
              <a:t>CADAL</a:t>
            </a:r>
            <a:r>
              <a:rPr lang="zh-CN" altLang="en-US" sz="2000" b="0" dirty="0">
                <a:solidFill>
                  <a:srgbClr val="000000"/>
                </a:solidFill>
                <a:latin typeface="微软雅黑" pitchFamily="34" charset="-122"/>
                <a:ea typeface="微软雅黑" pitchFamily="34" charset="-122"/>
              </a:rPr>
              <a:t>项目的实践。</a:t>
            </a:r>
          </a:p>
          <a:p>
            <a:pPr marL="0" lvl="1">
              <a:lnSpc>
                <a:spcPct val="200000"/>
              </a:lnSpc>
              <a:spcBef>
                <a:spcPct val="20000"/>
              </a:spcBef>
              <a:buClr>
                <a:srgbClr val="FF0000"/>
              </a:buClr>
              <a:buFont typeface="Wingdings" pitchFamily="2" charset="2"/>
              <a:buChar char="n"/>
            </a:pPr>
            <a:endParaRPr lang="zh-CN" altLang="en-US" b="0" dirty="0">
              <a:solidFill>
                <a:srgbClr val="00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bwMode="auto">
          <a:xfrm>
            <a:off x="214282" y="1142984"/>
            <a:ext cx="4357718" cy="5500726"/>
          </a:xfrm>
          <a:prstGeom prst="roundRect">
            <a:avLst>
              <a:gd name="adj" fmla="val 520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latin typeface="Times New Roman" pitchFamily="18" charset="0"/>
                <a:cs typeface="Times New Roman" pitchFamily="18" charset="0"/>
              </a:rPr>
              <a:t>CADAL</a:t>
            </a:r>
            <a:r>
              <a:rPr lang="zh-CN" altLang="en-US" dirty="0" smtClean="0"/>
              <a:t>二期建设目标和内容</a:t>
            </a:r>
            <a:endParaRPr lang="zh-CN" altLang="en-US" dirty="0"/>
          </a:p>
        </p:txBody>
      </p:sp>
      <p:graphicFrame>
        <p:nvGraphicFramePr>
          <p:cNvPr id="6" name="图示 5"/>
          <p:cNvGraphicFramePr/>
          <p:nvPr/>
        </p:nvGraphicFramePr>
        <p:xfrm>
          <a:off x="-285784" y="3071810"/>
          <a:ext cx="5357850" cy="3357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2"/>
          <p:cNvSpPr txBox="1">
            <a:spLocks/>
          </p:cNvSpPr>
          <p:nvPr/>
        </p:nvSpPr>
        <p:spPr>
          <a:xfrm>
            <a:off x="285753" y="1285877"/>
            <a:ext cx="4143371" cy="2357437"/>
          </a:xfrm>
          <a:prstGeom prst="rect">
            <a:avLst/>
          </a:prstGeom>
        </p:spPr>
        <p:txBody>
          <a:bodyPr/>
          <a:lstStyle/>
          <a:p>
            <a:pPr marL="342900" indent="-342900" algn="just" eaLnBrk="0" hangingPunct="0">
              <a:lnSpc>
                <a:spcPct val="90000"/>
              </a:lnSpc>
              <a:spcBef>
                <a:spcPct val="20000"/>
              </a:spcBef>
              <a:buClr>
                <a:srgbClr val="FF0000"/>
              </a:buClr>
              <a:buFont typeface="Wingdings" pitchFamily="2" charset="2"/>
              <a:buChar char="p"/>
              <a:defRPr/>
            </a:pPr>
            <a:r>
              <a:rPr lang="en-US" altLang="zh-CN" b="0" kern="0" dirty="0">
                <a:solidFill>
                  <a:srgbClr val="000000"/>
                </a:solidFill>
                <a:latin typeface="微软雅黑" pitchFamily="34" charset="-122"/>
                <a:ea typeface="微软雅黑" pitchFamily="34" charset="-122"/>
              </a:rPr>
              <a:t>2009</a:t>
            </a:r>
            <a:r>
              <a:rPr lang="zh-CN" altLang="en-US" b="0" kern="0" dirty="0">
                <a:solidFill>
                  <a:srgbClr val="000000"/>
                </a:solidFill>
                <a:latin typeface="微软雅黑" pitchFamily="34" charset="-122"/>
                <a:ea typeface="微软雅黑" pitchFamily="34" charset="-122"/>
              </a:rPr>
              <a:t>年</a:t>
            </a:r>
            <a:r>
              <a:rPr lang="en-US" altLang="zh-CN" b="0" kern="0" dirty="0">
                <a:solidFill>
                  <a:srgbClr val="000000"/>
                </a:solidFill>
                <a:latin typeface="微软雅黑" pitchFamily="34" charset="-122"/>
                <a:ea typeface="微软雅黑" pitchFamily="34" charset="-122"/>
              </a:rPr>
              <a:t>1</a:t>
            </a:r>
            <a:r>
              <a:rPr lang="zh-CN" altLang="en-US" b="0" kern="0" dirty="0">
                <a:solidFill>
                  <a:srgbClr val="000000"/>
                </a:solidFill>
                <a:latin typeface="微软雅黑" pitchFamily="34" charset="-122"/>
                <a:ea typeface="微软雅黑" pitchFamily="34" charset="-122"/>
              </a:rPr>
              <a:t>月</a:t>
            </a:r>
            <a:r>
              <a:rPr lang="en-US" altLang="zh-CN" b="0" kern="0" dirty="0">
                <a:solidFill>
                  <a:srgbClr val="000000"/>
                </a:solidFill>
                <a:latin typeface="微软雅黑" pitchFamily="34" charset="-122"/>
                <a:ea typeface="微软雅黑" pitchFamily="34" charset="-122"/>
              </a:rPr>
              <a:t>21</a:t>
            </a:r>
            <a:r>
              <a:rPr lang="zh-CN" altLang="en-US" b="0" kern="0" dirty="0">
                <a:solidFill>
                  <a:srgbClr val="000000"/>
                </a:solidFill>
                <a:latin typeface="微软雅黑" pitchFamily="34" charset="-122"/>
                <a:ea typeface="微软雅黑" pitchFamily="34" charset="-122"/>
              </a:rPr>
              <a:t>日，教育部批复我校成立“数字图书馆教育部工程研究中心”，在</a:t>
            </a:r>
            <a:r>
              <a:rPr lang="en-US" altLang="zh-CN" b="0" kern="0" dirty="0">
                <a:solidFill>
                  <a:srgbClr val="000000"/>
                </a:solidFill>
                <a:latin typeface="微软雅黑" pitchFamily="34" charset="-122"/>
                <a:ea typeface="微软雅黑" pitchFamily="34" charset="-122"/>
              </a:rPr>
              <a:t>2</a:t>
            </a:r>
            <a:r>
              <a:rPr lang="zh-CN" altLang="en-US" b="0" kern="0" dirty="0">
                <a:solidFill>
                  <a:srgbClr val="000000"/>
                </a:solidFill>
                <a:latin typeface="微软雅黑" pitchFamily="34" charset="-122"/>
                <a:ea typeface="微软雅黑" pitchFamily="34" charset="-122"/>
              </a:rPr>
              <a:t>年的建设期内，要形成具有国际先进水平、国内领先的数字图书馆创新平台，成为中国数字图书馆理论研究与技术创新的重要基地。</a:t>
            </a:r>
          </a:p>
        </p:txBody>
      </p:sp>
      <p:pic>
        <p:nvPicPr>
          <p:cNvPr id="8" name="Picture 4" descr="1"/>
          <p:cNvPicPr>
            <a:picLocks noChangeAspect="1" noChangeArrowheads="1"/>
          </p:cNvPicPr>
          <p:nvPr/>
        </p:nvPicPr>
        <p:blipFill>
          <a:blip r:embed="rId7" cstate="print"/>
          <a:srcRect/>
          <a:stretch>
            <a:fillRect/>
          </a:stretch>
        </p:blipFill>
        <p:spPr bwMode="auto">
          <a:xfrm>
            <a:off x="4857752" y="1214422"/>
            <a:ext cx="4137025" cy="53006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6" grpId="0">
        <p:bldAsOne/>
      </p:bldGraphic>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2913" y="123808"/>
            <a:ext cx="8243887" cy="804862"/>
          </a:xfrm>
        </p:spPr>
        <p:txBody>
          <a:bodyPr/>
          <a:lstStyle/>
          <a:p>
            <a:pPr>
              <a:defRPr/>
            </a:pPr>
            <a:r>
              <a:rPr lang="zh-CN" altLang="en-US" dirty="0" smtClean="0"/>
              <a:t>提 纲</a:t>
            </a:r>
            <a:endParaRPr lang="zh-CN" altLang="en-US" dirty="0"/>
          </a:p>
        </p:txBody>
      </p:sp>
      <p:sp>
        <p:nvSpPr>
          <p:cNvPr id="5123" name="内容占位符 2"/>
          <p:cNvSpPr>
            <a:spLocks noGrp="1"/>
          </p:cNvSpPr>
          <p:nvPr>
            <p:ph idx="1"/>
          </p:nvPr>
        </p:nvSpPr>
        <p:spPr>
          <a:xfrm>
            <a:off x="446088" y="1196975"/>
            <a:ext cx="8229600" cy="5184775"/>
          </a:xfrm>
        </p:spPr>
        <p:txBody>
          <a:bodyPr/>
          <a:lstStyle/>
          <a:p>
            <a:pPr>
              <a:lnSpc>
                <a:spcPct val="150000"/>
              </a:lnSpc>
            </a:pPr>
            <a:r>
              <a:rPr lang="zh-CN" altLang="en-US" sz="3600" dirty="0" smtClean="0">
                <a:solidFill>
                  <a:schemeClr val="tx1"/>
                </a:solidFill>
              </a:rPr>
              <a:t>国内外数字图书馆现状</a:t>
            </a:r>
            <a:endParaRPr lang="en-US" altLang="zh-CN" sz="3600" dirty="0" smtClean="0">
              <a:solidFill>
                <a:schemeClr val="tx1"/>
              </a:solidFill>
            </a:endParaRPr>
          </a:p>
          <a:p>
            <a:pPr>
              <a:lnSpc>
                <a:spcPct val="150000"/>
              </a:lnSpc>
            </a:pPr>
            <a:r>
              <a:rPr lang="en-US" altLang="zh-CN" sz="3600" b="1" dirty="0" smtClean="0">
                <a:latin typeface="Times New Roman" pitchFamily="18" charset="0"/>
                <a:cs typeface="Times New Roman" pitchFamily="18" charset="0"/>
              </a:rPr>
              <a:t>CADAL</a:t>
            </a:r>
            <a:r>
              <a:rPr lang="zh-CN" altLang="en-US" sz="3600" dirty="0" smtClean="0"/>
              <a:t>一期建设成效</a:t>
            </a:r>
            <a:endParaRPr lang="en-US" altLang="zh-CN" sz="3600" dirty="0" smtClean="0"/>
          </a:p>
          <a:p>
            <a:pPr>
              <a:lnSpc>
                <a:spcPct val="150000"/>
              </a:lnSpc>
            </a:pPr>
            <a:r>
              <a:rPr lang="en-US" altLang="zh-CN" sz="3600" b="1" dirty="0" smtClean="0">
                <a:latin typeface="Times New Roman" pitchFamily="18" charset="0"/>
                <a:cs typeface="Times New Roman" pitchFamily="18" charset="0"/>
              </a:rPr>
              <a:t>CADAL</a:t>
            </a:r>
            <a:r>
              <a:rPr lang="zh-CN" altLang="en-US" sz="3600" dirty="0" smtClean="0"/>
              <a:t>二期建设目标和内容</a:t>
            </a:r>
            <a:endParaRPr lang="en-US" altLang="zh-CN" sz="3600" dirty="0" smtClean="0"/>
          </a:p>
          <a:p>
            <a:pPr>
              <a:lnSpc>
                <a:spcPct val="150000"/>
              </a:lnSpc>
            </a:pPr>
            <a:r>
              <a:rPr lang="zh-CN" altLang="en-US" sz="3600" dirty="0" smtClean="0"/>
              <a:t>未来展望</a:t>
            </a:r>
            <a:endParaRPr lang="en-US" altLang="zh-CN"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500" fill="hold"/>
                                        <p:tgtEl>
                                          <p:spTgt spid="5123">
                                            <p:txEl>
                                              <p:pRg st="3" end="3"/>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5123">
                                            <p:txEl>
                                              <p:pRg st="0" end="0"/>
                                            </p:txEl>
                                          </p:spTgt>
                                        </p:tgtEl>
                                        <p:attrNameLst>
                                          <p:attrName>style.color</p:attrName>
                                        </p:attrNameLst>
                                      </p:cBhvr>
                                      <p:to>
                                        <a:srgbClr val="B2B2B2"/>
                                      </p:to>
                                    </p:animClr>
                                  </p:childTnLst>
                                </p:cTn>
                              </p:par>
                              <p:par>
                                <p:cTn id="9" presetID="3" presetClass="emph" presetSubtype="2" fill="hold" nodeType="withEffect">
                                  <p:stCondLst>
                                    <p:cond delay="0"/>
                                  </p:stCondLst>
                                  <p:childTnLst>
                                    <p:animClr clrSpc="rgb" dir="cw">
                                      <p:cBhvr override="childStyle">
                                        <p:cTn id="10" dur="500" fill="hold"/>
                                        <p:tgtEl>
                                          <p:spTgt spid="5123">
                                            <p:txEl>
                                              <p:pRg st="1" end="1"/>
                                            </p:txEl>
                                          </p:spTgt>
                                        </p:tgtEl>
                                        <p:attrNameLst>
                                          <p:attrName>style.color</p:attrName>
                                        </p:attrNameLst>
                                      </p:cBhvr>
                                      <p:to>
                                        <a:srgbClr val="B2B2B2"/>
                                      </p:to>
                                    </p:animClr>
                                  </p:childTnLst>
                                </p:cTn>
                              </p:par>
                              <p:par>
                                <p:cTn id="11" presetID="3" presetClass="emph" presetSubtype="2" fill="hold" nodeType="withEffect">
                                  <p:stCondLst>
                                    <p:cond delay="0"/>
                                  </p:stCondLst>
                                  <p:childTnLst>
                                    <p:animClr clrSpc="rgb" dir="cw">
                                      <p:cBhvr override="childStyle">
                                        <p:cTn id="12" dur="500" fill="hold"/>
                                        <p:tgtEl>
                                          <p:spTgt spid="5123">
                                            <p:txEl>
                                              <p:pRg st="2" end="2"/>
                                            </p:txEl>
                                          </p:spTgt>
                                        </p:tgtEl>
                                        <p:attrNameLst>
                                          <p:attrName>style.color</p:attrName>
                                        </p:attrNameLst>
                                      </p:cBhvr>
                                      <p:to>
                                        <a:srgbClr val="B2B2B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428596" y="1285860"/>
            <a:ext cx="8358246" cy="5000660"/>
          </a:xfrm>
          <a:prstGeom prst="roundRect">
            <a:avLst>
              <a:gd name="adj" fmla="val 520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smtClean="0"/>
              <a:t>未 来 展 望</a:t>
            </a:r>
            <a:endParaRPr lang="zh-CN" altLang="en-US" dirty="0"/>
          </a:p>
        </p:txBody>
      </p:sp>
      <p:sp>
        <p:nvSpPr>
          <p:cNvPr id="5" name="内容占位符 2"/>
          <p:cNvSpPr>
            <a:spLocks noGrp="1"/>
          </p:cNvSpPr>
          <p:nvPr>
            <p:ph idx="1"/>
          </p:nvPr>
        </p:nvSpPr>
        <p:spPr>
          <a:xfrm>
            <a:off x="714348" y="1768479"/>
            <a:ext cx="7912126" cy="4089413"/>
          </a:xfrm>
        </p:spPr>
        <p:txBody>
          <a:bodyPr/>
          <a:lstStyle/>
          <a:p>
            <a:r>
              <a:rPr lang="zh-CN" altLang="en-US" sz="2000" dirty="0" smtClean="0"/>
              <a:t>资源建设确保世界最大公益性数字图书馆，形成中华文化在互联网上的优势</a:t>
            </a:r>
            <a:endParaRPr lang="en-US" altLang="zh-CN" sz="2000" dirty="0" smtClean="0"/>
          </a:p>
          <a:p>
            <a:endParaRPr lang="en-US" altLang="zh-CN" sz="2000" dirty="0" smtClean="0"/>
          </a:p>
          <a:p>
            <a:r>
              <a:rPr lang="zh-CN" altLang="en-US" sz="2000" dirty="0" smtClean="0"/>
              <a:t>技术研发和应用达到世界领先水平，迈向更高的台阶</a:t>
            </a:r>
            <a:endParaRPr lang="en-US" altLang="zh-CN" sz="2000" dirty="0" smtClean="0"/>
          </a:p>
          <a:p>
            <a:endParaRPr lang="en-US" altLang="zh-CN" sz="2000" dirty="0" smtClean="0"/>
          </a:p>
          <a:p>
            <a:r>
              <a:rPr lang="zh-CN" altLang="en-US" sz="2000" dirty="0" smtClean="0"/>
              <a:t>分层次服务，充分发挥项目的社会效益</a:t>
            </a:r>
            <a:endParaRPr lang="en-US" altLang="zh-CN" sz="2000" dirty="0" smtClean="0"/>
          </a:p>
          <a:p>
            <a:endParaRPr lang="en-US" altLang="zh-CN" sz="2000" dirty="0" smtClean="0"/>
          </a:p>
          <a:p>
            <a:r>
              <a:rPr lang="zh-CN" altLang="en-US" sz="2000" dirty="0" smtClean="0"/>
              <a:t>对外合作与交流提高我国数字图书馆在国际上的影响力，促进我国数字图书馆建设的全面提升和有效共享</a:t>
            </a:r>
            <a:endParaRPr lang="en-US" altLang="zh-CN" sz="2000" dirty="0" smtClean="0"/>
          </a:p>
          <a:p>
            <a:endParaRPr lang="en-US" altLang="zh-CN" sz="2000" dirty="0" smtClean="0"/>
          </a:p>
          <a:p>
            <a:r>
              <a:rPr lang="zh-CN" altLang="en-US" sz="2000" dirty="0" smtClean="0"/>
              <a:t>积极参与国际标准的制定，争取在国际标准制定中的话语权</a:t>
            </a:r>
            <a:endParaRPr lang="en-US" altLang="zh-CN"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sp>
        <p:nvSpPr>
          <p:cNvPr id="58371" name="TextBox 3"/>
          <p:cNvSpPr txBox="1">
            <a:spLocks noChangeArrowheads="1"/>
          </p:cNvSpPr>
          <p:nvPr/>
        </p:nvSpPr>
        <p:spPr bwMode="auto">
          <a:xfrm>
            <a:off x="2214579" y="2786063"/>
            <a:ext cx="4786313" cy="1016000"/>
          </a:xfrm>
          <a:prstGeom prst="rect">
            <a:avLst/>
          </a:prstGeom>
          <a:noFill/>
          <a:ln w="9525">
            <a:noFill/>
            <a:miter lim="800000"/>
            <a:headEnd/>
            <a:tailEnd/>
          </a:ln>
        </p:spPr>
        <p:txBody>
          <a:bodyPr>
            <a:spAutoFit/>
          </a:bodyPr>
          <a:lstStyle/>
          <a:p>
            <a:pPr algn="ctr"/>
            <a:r>
              <a:rPr lang="zh-CN" altLang="en-US" sz="6000" dirty="0" smtClean="0">
                <a:ln w="17780" cmpd="sng">
                  <a:solidFill>
                    <a:srgbClr val="FFFFFF"/>
                  </a:solidFill>
                  <a:prstDash val="solid"/>
                  <a:miter lim="800000"/>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50800" algn="tl" rotWithShape="0">
                    <a:srgbClr val="000000"/>
                  </a:outerShdw>
                </a:effectLst>
                <a:latin typeface="微软雅黑" pitchFamily="34" charset="-122"/>
                <a:ea typeface="微软雅黑" pitchFamily="34" charset="-122"/>
              </a:rPr>
              <a:t>谢 谢</a:t>
            </a:r>
            <a:r>
              <a:rPr lang="en-US" altLang="zh-CN" sz="6000" dirty="0">
                <a:ln w="17780" cmpd="sng">
                  <a:solidFill>
                    <a:srgbClr val="FFFFFF"/>
                  </a:solidFill>
                  <a:prstDash val="solid"/>
                  <a:miter lim="800000"/>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50800" algn="tl" rotWithShape="0">
                    <a:srgbClr val="000000"/>
                  </a:outerShdw>
                </a:effectLst>
                <a:latin typeface="微软雅黑" pitchFamily="34" charset="-122"/>
                <a:ea typeface="微软雅黑" pitchFamily="34" charset="-122"/>
              </a:rPr>
              <a:t>!</a:t>
            </a:r>
            <a:endParaRPr lang="zh-CN" altLang="en-US" sz="6000" dirty="0">
              <a:ln w="17780" cmpd="sng">
                <a:solidFill>
                  <a:srgbClr val="FFFFFF"/>
                </a:solidFill>
                <a:prstDash val="solid"/>
                <a:miter lim="800000"/>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50800" algn="tl" rotWithShape="0">
                  <a:srgbClr val="000000"/>
                </a:outerShdw>
              </a:effectLst>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bwMode="auto">
          <a:xfrm>
            <a:off x="500034" y="5072074"/>
            <a:ext cx="4286281" cy="785818"/>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1" name="圆角矩形 10"/>
          <p:cNvSpPr/>
          <p:nvPr/>
        </p:nvSpPr>
        <p:spPr bwMode="auto">
          <a:xfrm>
            <a:off x="500034" y="3071810"/>
            <a:ext cx="4286281" cy="1714512"/>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0" name="圆角矩形 9"/>
          <p:cNvSpPr/>
          <p:nvPr/>
        </p:nvSpPr>
        <p:spPr bwMode="auto">
          <a:xfrm>
            <a:off x="500032" y="1285860"/>
            <a:ext cx="4286281" cy="1500198"/>
          </a:xfrm>
          <a:prstGeom prst="roundRect">
            <a:avLst>
              <a:gd name="adj" fmla="val 874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defRPr/>
            </a:pPr>
            <a:endParaRPr lang="zh-CN" altLang="en-US" sz="24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smtClean="0"/>
              <a:t>国内外数字图书馆现状</a:t>
            </a:r>
            <a:endParaRPr lang="zh-CN" altLang="en-US" dirty="0"/>
          </a:p>
        </p:txBody>
      </p:sp>
      <p:sp>
        <p:nvSpPr>
          <p:cNvPr id="9" name="内容占位符 2"/>
          <p:cNvSpPr>
            <a:spLocks noGrp="1"/>
          </p:cNvSpPr>
          <p:nvPr>
            <p:ph idx="1"/>
          </p:nvPr>
        </p:nvSpPr>
        <p:spPr>
          <a:xfrm>
            <a:off x="588963" y="1411289"/>
            <a:ext cx="4054475" cy="4589479"/>
          </a:xfrm>
        </p:spPr>
        <p:txBody>
          <a:bodyPr/>
          <a:lstStyle/>
          <a:p>
            <a:pPr marL="358775" indent="-358775" algn="just">
              <a:spcBef>
                <a:spcPct val="30000"/>
              </a:spcBef>
              <a:buFont typeface="Wingdings" pitchFamily="2" charset="2"/>
              <a:buChar char="n"/>
            </a:pPr>
            <a:r>
              <a:rPr lang="en-US" altLang="zh-CN" sz="2000" dirty="0" smtClean="0"/>
              <a:t>2004</a:t>
            </a:r>
            <a:r>
              <a:rPr lang="zh-CN" altLang="en-US" sz="2000" dirty="0" smtClean="0"/>
              <a:t>年</a:t>
            </a:r>
            <a:r>
              <a:rPr lang="en-US" altLang="zh-CN" sz="2000" dirty="0" smtClean="0"/>
              <a:t>8</a:t>
            </a:r>
            <a:r>
              <a:rPr lang="zh-CN" altLang="en-US" sz="2000" dirty="0" smtClean="0"/>
              <a:t>月</a:t>
            </a:r>
            <a:r>
              <a:rPr lang="en-US" altLang="zh-CN" sz="2000" dirty="0" smtClean="0"/>
              <a:t>10</a:t>
            </a:r>
            <a:r>
              <a:rPr lang="zh-CN" altLang="en-US" sz="2000" dirty="0" smtClean="0"/>
              <a:t>日，国家发展与改革委员会发文批复</a:t>
            </a:r>
            <a:r>
              <a:rPr lang="en-US" altLang="zh-CN" sz="2000" dirty="0" smtClean="0"/>
              <a:t>,</a:t>
            </a:r>
            <a:r>
              <a:rPr lang="zh-CN" altLang="en-US" sz="2000" dirty="0" smtClean="0"/>
              <a:t>“中英文图书数字化国际合作计划”</a:t>
            </a:r>
            <a:r>
              <a:rPr lang="en-US" altLang="zh-CN" sz="2000" dirty="0" smtClean="0"/>
              <a:t>,</a:t>
            </a:r>
            <a:r>
              <a:rPr lang="zh-CN" altLang="en-US" sz="2000" dirty="0" smtClean="0"/>
              <a:t>简称</a:t>
            </a:r>
            <a:r>
              <a:rPr lang="en-US" altLang="zh-CN" sz="2000" b="1" dirty="0" smtClean="0">
                <a:solidFill>
                  <a:srgbClr val="FF0000"/>
                </a:solidFill>
                <a:latin typeface="Times New Roman" pitchFamily="18" charset="0"/>
                <a:cs typeface="Times New Roman" pitchFamily="18" charset="0"/>
              </a:rPr>
              <a:t>CADAL</a:t>
            </a:r>
            <a:r>
              <a:rPr lang="zh-CN" altLang="en-US" sz="2000" dirty="0" smtClean="0"/>
              <a:t>，正式立项启动。</a:t>
            </a:r>
            <a:endParaRPr lang="en-US" altLang="zh-CN" sz="2000" dirty="0" smtClean="0"/>
          </a:p>
          <a:p>
            <a:pPr marL="358775" indent="-358775" algn="just">
              <a:spcBef>
                <a:spcPct val="30000"/>
              </a:spcBef>
              <a:buNone/>
            </a:pPr>
            <a:endParaRPr lang="zh-CN" altLang="en-US" sz="2000" dirty="0" smtClean="0"/>
          </a:p>
          <a:p>
            <a:pPr marL="358775" indent="-358775" algn="just">
              <a:spcBef>
                <a:spcPct val="30000"/>
              </a:spcBef>
              <a:buFont typeface="Wingdings" pitchFamily="2" charset="2"/>
              <a:buChar char="n"/>
            </a:pPr>
            <a:r>
              <a:rPr lang="zh-CN" altLang="en-US" sz="2000" dirty="0" smtClean="0"/>
              <a:t>教育部十五期间“</a:t>
            </a:r>
            <a:r>
              <a:rPr lang="en-US" altLang="zh-CN" sz="2000" dirty="0" smtClean="0"/>
              <a:t>211</a:t>
            </a:r>
            <a:r>
              <a:rPr lang="zh-CN" altLang="en-US" sz="2000" dirty="0" smtClean="0"/>
              <a:t>工程</a:t>
            </a:r>
            <a:r>
              <a:rPr lang="en-US" altLang="zh-CN" sz="2000" dirty="0" smtClean="0"/>
              <a:t>”</a:t>
            </a:r>
            <a:r>
              <a:rPr lang="zh-CN" altLang="en-US" sz="2000" dirty="0" smtClean="0"/>
              <a:t>高等教育公共服务体系建设之重要组成部分，国家投资</a:t>
            </a:r>
            <a:r>
              <a:rPr lang="en-US" altLang="zh-CN" sz="2000" b="1" dirty="0" smtClean="0">
                <a:solidFill>
                  <a:srgbClr val="FF0000"/>
                </a:solidFill>
              </a:rPr>
              <a:t>7000</a:t>
            </a:r>
            <a:r>
              <a:rPr lang="zh-CN" altLang="en-US" sz="2000" b="1" dirty="0" smtClean="0">
                <a:solidFill>
                  <a:srgbClr val="FF0000"/>
                </a:solidFill>
              </a:rPr>
              <a:t>万元</a:t>
            </a:r>
            <a:r>
              <a:rPr lang="zh-CN" altLang="en-US" sz="2000" dirty="0" smtClean="0">
                <a:solidFill>
                  <a:schemeClr val="tx1"/>
                </a:solidFill>
              </a:rPr>
              <a:t>，美方合作单位投入约</a:t>
            </a:r>
            <a:r>
              <a:rPr lang="en-US" altLang="zh-CN" sz="2000" b="1" dirty="0" smtClean="0">
                <a:solidFill>
                  <a:srgbClr val="FF0000"/>
                </a:solidFill>
              </a:rPr>
              <a:t>200</a:t>
            </a:r>
            <a:r>
              <a:rPr lang="zh-CN" altLang="en-US" sz="2000" b="1" dirty="0" smtClean="0">
                <a:solidFill>
                  <a:srgbClr val="FF0000"/>
                </a:solidFill>
              </a:rPr>
              <a:t>万美金</a:t>
            </a:r>
            <a:r>
              <a:rPr lang="zh-CN" altLang="en-US" sz="2000" dirty="0" smtClean="0"/>
              <a:t>。</a:t>
            </a:r>
            <a:endParaRPr lang="en-US" altLang="zh-CN" sz="2000" dirty="0" smtClean="0"/>
          </a:p>
          <a:p>
            <a:pPr marL="358775" indent="-358775" algn="just">
              <a:spcBef>
                <a:spcPct val="30000"/>
              </a:spcBef>
              <a:buNone/>
            </a:pPr>
            <a:endParaRPr lang="zh-CN" altLang="en-US" sz="2000" dirty="0" smtClean="0"/>
          </a:p>
          <a:p>
            <a:pPr marL="358775" indent="-358775" algn="just">
              <a:spcBef>
                <a:spcPct val="30000"/>
              </a:spcBef>
              <a:buFont typeface="Wingdings" pitchFamily="2" charset="2"/>
              <a:buChar char="n"/>
            </a:pPr>
            <a:r>
              <a:rPr lang="zh-CN" altLang="en-US" sz="2000" dirty="0" smtClean="0"/>
              <a:t>项目负责人：中国工程院</a:t>
            </a:r>
            <a:r>
              <a:rPr lang="zh-CN" altLang="en-US" sz="2000" b="1" dirty="0" smtClean="0">
                <a:solidFill>
                  <a:srgbClr val="FF0000"/>
                </a:solidFill>
              </a:rPr>
              <a:t>潘云鹤院士</a:t>
            </a:r>
            <a:endParaRPr lang="en-US" altLang="zh-CN" sz="2000" b="1" dirty="0" smtClean="0">
              <a:solidFill>
                <a:srgbClr val="FF0000"/>
              </a:solidFill>
            </a:endParaRPr>
          </a:p>
          <a:p>
            <a:pPr marL="358775" indent="-358775" algn="just">
              <a:spcBef>
                <a:spcPct val="30000"/>
              </a:spcBef>
              <a:buFont typeface="Wingdings" pitchFamily="2" charset="2"/>
              <a:buChar char="n"/>
            </a:pPr>
            <a:endParaRPr lang="zh-CN" altLang="en-US" sz="2000" dirty="0" smtClean="0"/>
          </a:p>
          <a:p>
            <a:pPr marL="358775" indent="-358775" algn="just"/>
            <a:endParaRPr lang="zh-CN" altLang="en-US" sz="2000" dirty="0" smtClean="0"/>
          </a:p>
        </p:txBody>
      </p:sp>
      <p:pic>
        <p:nvPicPr>
          <p:cNvPr id="1026" name="Picture 2" descr="D:\调整大小 DSC05078.JPG"/>
          <p:cNvPicPr>
            <a:picLocks noChangeAspect="1" noChangeArrowheads="1"/>
          </p:cNvPicPr>
          <p:nvPr/>
        </p:nvPicPr>
        <p:blipFill>
          <a:blip r:embed="rId2" cstate="print"/>
          <a:srcRect/>
          <a:stretch>
            <a:fillRect/>
          </a:stretch>
        </p:blipFill>
        <p:spPr bwMode="auto">
          <a:xfrm rot="910401">
            <a:off x="5212363" y="992240"/>
            <a:ext cx="3571900" cy="2678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9" descr="启动大会"/>
          <p:cNvPicPr>
            <a:picLocks noChangeAspect="1" noChangeArrowheads="1"/>
          </p:cNvPicPr>
          <p:nvPr/>
        </p:nvPicPr>
        <p:blipFill>
          <a:blip r:embed="rId3" cstate="print"/>
          <a:srcRect/>
          <a:stretch>
            <a:fillRect/>
          </a:stretch>
        </p:blipFill>
        <p:spPr bwMode="auto">
          <a:xfrm>
            <a:off x="5143504" y="3714752"/>
            <a:ext cx="3571875" cy="2428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国内外数字图书馆现状</a:t>
            </a:r>
            <a:endParaRPr lang="zh-CN" altLang="en-US" dirty="0"/>
          </a:p>
        </p:txBody>
      </p:sp>
      <p:sp>
        <p:nvSpPr>
          <p:cNvPr id="16" name="内容占位符 6"/>
          <p:cNvSpPr>
            <a:spLocks noGrp="1"/>
          </p:cNvSpPr>
          <p:nvPr>
            <p:ph idx="4294967295"/>
          </p:nvPr>
        </p:nvSpPr>
        <p:spPr>
          <a:xfrm>
            <a:off x="428625" y="1033463"/>
            <a:ext cx="3428995" cy="466711"/>
          </a:xfrm>
        </p:spPr>
        <p:txBody>
          <a:bodyPr/>
          <a:lstStyle/>
          <a:p>
            <a:pPr>
              <a:buClr>
                <a:srgbClr val="FF0000"/>
              </a:buClr>
              <a:buFont typeface="Wingdings" pitchFamily="2" charset="2"/>
              <a:buChar char="p"/>
            </a:pPr>
            <a:r>
              <a:rPr lang="zh-CN" altLang="en-US" sz="2400" dirty="0" smtClean="0">
                <a:latin typeface="微软雅黑" pitchFamily="34" charset="-122"/>
                <a:ea typeface="微软雅黑" pitchFamily="34" charset="-122"/>
              </a:rPr>
              <a:t>一期合作单位</a:t>
            </a:r>
            <a:endParaRPr lang="en-US" altLang="zh-CN" sz="2400" dirty="0" smtClean="0">
              <a:latin typeface="微软雅黑" pitchFamily="34" charset="-122"/>
              <a:ea typeface="微软雅黑" pitchFamily="34" charset="-122"/>
            </a:endParaRPr>
          </a:p>
        </p:txBody>
      </p:sp>
      <p:pic>
        <p:nvPicPr>
          <p:cNvPr id="17" name="Picture 7" descr="图片1"/>
          <p:cNvPicPr>
            <a:picLocks noChangeAspect="1" noChangeArrowheads="1"/>
          </p:cNvPicPr>
          <p:nvPr/>
        </p:nvPicPr>
        <p:blipFill>
          <a:blip r:embed="rId2" cstate="print"/>
          <a:srcRect/>
          <a:stretch>
            <a:fillRect/>
          </a:stretch>
        </p:blipFill>
        <p:spPr bwMode="auto">
          <a:xfrm>
            <a:off x="2714612" y="3357562"/>
            <a:ext cx="3814763" cy="28622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p:cNvSpPr txBox="1"/>
          <p:nvPr/>
        </p:nvSpPr>
        <p:spPr>
          <a:xfrm>
            <a:off x="500034" y="1500174"/>
            <a:ext cx="8001056" cy="1500197"/>
          </a:xfrm>
          <a:prstGeom prst="rect">
            <a:avLst/>
          </a:prstGeom>
          <a:noFill/>
        </p:spPr>
        <p:txBody>
          <a:bodyPr wrap="square" numCol="4" rtlCol="0">
            <a:spAutoFit/>
          </a:bodyPr>
          <a:lstStyle/>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浙江大学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中科院 </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北京大学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复旦大学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南京大学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清华大学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上海交通大学 </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中国人民大学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中国农业大学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四川大学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吉林大学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北京师范大学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西安交通大学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武汉大学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中山大学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华中科技大学</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中国科学院文献情报中心</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点通数据有限公司</a:t>
            </a:r>
          </a:p>
          <a:p>
            <a:pPr lvl="1">
              <a:buClr>
                <a:srgbClr val="FF0000"/>
              </a:buClr>
              <a:buFont typeface="Wingdings" pitchFamily="2" charset="2"/>
              <a:buChar char="n"/>
            </a:pPr>
            <a:r>
              <a:rPr lang="zh-CN" altLang="en-US" sz="1500" b="0" dirty="0" smtClean="0">
                <a:latin typeface="微软雅黑" pitchFamily="34" charset="-122"/>
                <a:ea typeface="微软雅黑" pitchFamily="34" charset="-122"/>
              </a:rPr>
              <a:t>美国卡内基</a:t>
            </a:r>
            <a:r>
              <a:rPr lang="en-US" altLang="zh-CN" sz="1500" b="0" dirty="0" smtClean="0">
                <a:latin typeface="微软雅黑" pitchFamily="34" charset="-122"/>
                <a:ea typeface="微软雅黑" pitchFamily="34" charset="-122"/>
              </a:rPr>
              <a:t>-</a:t>
            </a:r>
            <a:r>
              <a:rPr lang="zh-CN" altLang="en-US" sz="1500" b="0" dirty="0" smtClean="0">
                <a:latin typeface="微软雅黑" pitchFamily="34" charset="-122"/>
                <a:ea typeface="微软雅黑" pitchFamily="34" charset="-122"/>
              </a:rPr>
              <a:t>梅隆大学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2913" y="123808"/>
            <a:ext cx="8243887" cy="804862"/>
          </a:xfrm>
        </p:spPr>
        <p:txBody>
          <a:bodyPr/>
          <a:lstStyle/>
          <a:p>
            <a:pPr>
              <a:defRPr/>
            </a:pPr>
            <a:r>
              <a:rPr lang="zh-CN" altLang="en-US" dirty="0" smtClean="0"/>
              <a:t>提 纲</a:t>
            </a:r>
            <a:endParaRPr lang="zh-CN" altLang="en-US" dirty="0"/>
          </a:p>
        </p:txBody>
      </p:sp>
      <p:sp>
        <p:nvSpPr>
          <p:cNvPr id="5123" name="内容占位符 2"/>
          <p:cNvSpPr>
            <a:spLocks noGrp="1"/>
          </p:cNvSpPr>
          <p:nvPr>
            <p:ph idx="1"/>
          </p:nvPr>
        </p:nvSpPr>
        <p:spPr>
          <a:xfrm>
            <a:off x="446088" y="1196975"/>
            <a:ext cx="8229600" cy="5184775"/>
          </a:xfrm>
        </p:spPr>
        <p:txBody>
          <a:bodyPr/>
          <a:lstStyle/>
          <a:p>
            <a:pPr>
              <a:lnSpc>
                <a:spcPct val="150000"/>
              </a:lnSpc>
            </a:pPr>
            <a:r>
              <a:rPr lang="zh-CN" altLang="en-US" sz="3600" dirty="0" smtClean="0">
                <a:solidFill>
                  <a:schemeClr val="tx1"/>
                </a:solidFill>
              </a:rPr>
              <a:t>国内外数字图书馆现状</a:t>
            </a:r>
            <a:endParaRPr lang="en-US" altLang="zh-CN" sz="3600" dirty="0" smtClean="0">
              <a:solidFill>
                <a:schemeClr val="tx1"/>
              </a:solidFill>
            </a:endParaRPr>
          </a:p>
          <a:p>
            <a:pPr>
              <a:lnSpc>
                <a:spcPct val="150000"/>
              </a:lnSpc>
            </a:pPr>
            <a:r>
              <a:rPr lang="en-US" altLang="zh-CN" sz="3600" b="1" dirty="0" smtClean="0">
                <a:latin typeface="Times New Roman" pitchFamily="18" charset="0"/>
                <a:cs typeface="Times New Roman" pitchFamily="18" charset="0"/>
              </a:rPr>
              <a:t>CADAL</a:t>
            </a:r>
            <a:r>
              <a:rPr lang="zh-CN" altLang="en-US" sz="3600" dirty="0" smtClean="0"/>
              <a:t>一期建设成效</a:t>
            </a:r>
            <a:endParaRPr lang="en-US" altLang="zh-CN" sz="3600" dirty="0" smtClean="0"/>
          </a:p>
          <a:p>
            <a:pPr>
              <a:lnSpc>
                <a:spcPct val="150000"/>
              </a:lnSpc>
            </a:pPr>
            <a:r>
              <a:rPr lang="en-US" altLang="zh-CN" sz="3600" b="1" dirty="0" smtClean="0">
                <a:latin typeface="Times New Roman" pitchFamily="18" charset="0"/>
                <a:cs typeface="Times New Roman" pitchFamily="18" charset="0"/>
              </a:rPr>
              <a:t>CADAL</a:t>
            </a:r>
            <a:r>
              <a:rPr lang="zh-CN" altLang="en-US" sz="3600" dirty="0" smtClean="0"/>
              <a:t>二期建设目标和内容</a:t>
            </a:r>
            <a:endParaRPr lang="en-US" altLang="zh-CN" sz="3600" dirty="0" smtClean="0"/>
          </a:p>
          <a:p>
            <a:pPr>
              <a:lnSpc>
                <a:spcPct val="150000"/>
              </a:lnSpc>
            </a:pPr>
            <a:r>
              <a:rPr lang="zh-CN" altLang="en-US" sz="3600" dirty="0" smtClean="0"/>
              <a:t>未来展望</a:t>
            </a:r>
            <a:endParaRPr lang="en-US" altLang="zh-CN"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500" fill="hold"/>
                                        <p:tgtEl>
                                          <p:spTgt spid="5123">
                                            <p:txEl>
                                              <p:pRg st="1" end="1"/>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5123">
                                            <p:txEl>
                                              <p:pRg st="0" end="0"/>
                                            </p:txEl>
                                          </p:spTgt>
                                        </p:tgtEl>
                                        <p:attrNameLst>
                                          <p:attrName>style.color</p:attrName>
                                        </p:attrNameLst>
                                      </p:cBhvr>
                                      <p:to>
                                        <a:srgbClr val="B2B2B2"/>
                                      </p:to>
                                    </p:animClr>
                                  </p:childTnLst>
                                </p:cTn>
                              </p:par>
                              <p:par>
                                <p:cTn id="9" presetID="3" presetClass="emph" presetSubtype="2" fill="hold" nodeType="withEffect">
                                  <p:stCondLst>
                                    <p:cond delay="0"/>
                                  </p:stCondLst>
                                  <p:childTnLst>
                                    <p:animClr clrSpc="rgb" dir="cw">
                                      <p:cBhvr override="childStyle">
                                        <p:cTn id="10" dur="500" fill="hold"/>
                                        <p:tgtEl>
                                          <p:spTgt spid="5123">
                                            <p:txEl>
                                              <p:pRg st="2" end="2"/>
                                            </p:txEl>
                                          </p:spTgt>
                                        </p:tgtEl>
                                        <p:attrNameLst>
                                          <p:attrName>style.color</p:attrName>
                                        </p:attrNameLst>
                                      </p:cBhvr>
                                      <p:to>
                                        <a:srgbClr val="B2B2B2"/>
                                      </p:to>
                                    </p:animClr>
                                  </p:childTnLst>
                                </p:cTn>
                              </p:par>
                              <p:par>
                                <p:cTn id="11" presetID="3" presetClass="emph" presetSubtype="2" fill="hold" nodeType="withEffect">
                                  <p:stCondLst>
                                    <p:cond delay="0"/>
                                  </p:stCondLst>
                                  <p:childTnLst>
                                    <p:animClr clrSpc="rgb" dir="cw">
                                      <p:cBhvr override="childStyle">
                                        <p:cTn id="12" dur="500" fill="hold"/>
                                        <p:tgtEl>
                                          <p:spTgt spid="5123">
                                            <p:txEl>
                                              <p:pRg st="3" end="3"/>
                                            </p:txEl>
                                          </p:spTgt>
                                        </p:tgtEl>
                                        <p:attrNameLst>
                                          <p:attrName>style.color</p:attrName>
                                        </p:attrNameLst>
                                      </p:cBhvr>
                                      <p:to>
                                        <a:srgbClr val="B2B2B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lloons">
  <a:themeElements>
    <a:clrScheme name="自定义 1">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604A29"/>
      </a:hlink>
      <a:folHlink>
        <a:srgbClr val="E5B440"/>
      </a:folHlink>
    </a:clrScheme>
    <a:fontScheme name="Balloons">
      <a:majorFont>
        <a:latin typeface="Verdana"/>
        <a:ea typeface="Arial Unicode MS"/>
        <a:cs typeface="Arial Unicode MS"/>
      </a:majorFont>
      <a:minorFont>
        <a:latin typeface="Arial"/>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Verdan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Verdana" pitchFamily="34" charset="0"/>
            <a:ea typeface="宋体" pitchFamily="2" charset="-122"/>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Balloons</Template>
  <TotalTime>19723</TotalTime>
  <Words>7908</Words>
  <Application>Microsoft Office PowerPoint</Application>
  <PresentationFormat>全屏显示(4:3)</PresentationFormat>
  <Paragraphs>782</Paragraphs>
  <Slides>69</Slides>
  <Notes>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69</vt:i4>
      </vt:variant>
    </vt:vector>
  </HeadingPairs>
  <TitlesOfParts>
    <vt:vector size="79" baseType="lpstr">
      <vt:lpstr>Arial Unicode MS</vt:lpstr>
      <vt:lpstr>黑体</vt:lpstr>
      <vt:lpstr>宋体</vt:lpstr>
      <vt:lpstr>微软雅黑</vt:lpstr>
      <vt:lpstr>幼圆</vt:lpstr>
      <vt:lpstr>Arial</vt:lpstr>
      <vt:lpstr>Times New Roman</vt:lpstr>
      <vt:lpstr>Verdana</vt:lpstr>
      <vt:lpstr>Wingdings</vt:lpstr>
      <vt:lpstr>Balloons</vt:lpstr>
      <vt:lpstr>PowerPoint 演示文稿</vt:lpstr>
      <vt:lpstr>提 纲</vt:lpstr>
      <vt:lpstr>国内外数字图书馆现状</vt:lpstr>
      <vt:lpstr>国内外数字图书馆现状</vt:lpstr>
      <vt:lpstr>国内外数字图书馆现状</vt:lpstr>
      <vt:lpstr>国内外数字图书馆现状</vt:lpstr>
      <vt:lpstr>国内外数字图书馆现状</vt:lpstr>
      <vt:lpstr>国内外数字图书馆现状</vt:lpstr>
      <vt:lpstr>提 纲</vt:lpstr>
      <vt:lpstr>CADAL一期建设成效</vt:lpstr>
      <vt:lpstr>CADAL一期建设成效</vt:lpstr>
      <vt:lpstr>CADAL一期建设成效</vt:lpstr>
      <vt:lpstr>CADAL一期建设成效</vt:lpstr>
      <vt:lpstr>CADAL一期建设成效</vt:lpstr>
      <vt:lpstr>CADAL一期建设成效</vt:lpstr>
      <vt:lpstr>CADAL一期建设成效</vt:lpstr>
      <vt:lpstr>PowerPoint 演示文稿</vt:lpstr>
      <vt:lpstr>PowerPoint 演示文稿</vt:lpstr>
      <vt:lpstr>CADAL一期建设成效</vt:lpstr>
      <vt:lpstr>CADAL一期建设成效</vt:lpstr>
      <vt:lpstr>CADAL一期建设成效</vt:lpstr>
      <vt:lpstr>CADAL一期建设成效</vt:lpstr>
      <vt:lpstr>CADAL一期建设成效</vt:lpstr>
      <vt:lpstr>CADAL一期建设成效</vt:lpstr>
      <vt:lpstr>CADAL一期建设成效</vt:lpstr>
      <vt:lpstr>CADAL一期建设成效</vt:lpstr>
      <vt:lpstr>CADAL一期建设成效</vt:lpstr>
      <vt:lpstr>CADAL一期建设成效</vt:lpstr>
      <vt:lpstr>CADAL一期建设成效</vt:lpstr>
      <vt:lpstr>提 纲</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CADAL二期建设目标和内容</vt:lpstr>
      <vt:lpstr>提 纲</vt:lpstr>
      <vt:lpstr>未 来 展 望</vt:lpstr>
      <vt:lpstr>PowerPoint 演示文稿</vt:lpstr>
    </vt:vector>
  </TitlesOfParts>
  <Company>junx.zju.edu.cn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ZJU</dc:creator>
  <cp:lastModifiedBy>Kit</cp:lastModifiedBy>
  <cp:revision>3029</cp:revision>
  <dcterms:created xsi:type="dcterms:W3CDTF">2008-10-29T13:19:24Z</dcterms:created>
  <dcterms:modified xsi:type="dcterms:W3CDTF">2019-09-26T07:10:36Z</dcterms:modified>
</cp:coreProperties>
</file>